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4"/>
  </p:sldMasterIdLst>
  <p:notesMasterIdLst>
    <p:notesMasterId r:id="rId94"/>
  </p:notesMasterIdLst>
  <p:sldIdLst>
    <p:sldId id="256" r:id="rId5"/>
    <p:sldId id="366" r:id="rId6"/>
    <p:sldId id="341" r:id="rId7"/>
    <p:sldId id="257" r:id="rId8"/>
    <p:sldId id="258" r:id="rId9"/>
    <p:sldId id="296" r:id="rId10"/>
    <p:sldId id="285" r:id="rId11"/>
    <p:sldId id="292" r:id="rId12"/>
    <p:sldId id="339" r:id="rId13"/>
    <p:sldId id="282" r:id="rId14"/>
    <p:sldId id="313" r:id="rId15"/>
    <p:sldId id="297" r:id="rId16"/>
    <p:sldId id="369" r:id="rId17"/>
    <p:sldId id="284" r:id="rId18"/>
    <p:sldId id="368" r:id="rId19"/>
    <p:sldId id="295" r:id="rId20"/>
    <p:sldId id="298" r:id="rId21"/>
    <p:sldId id="293" r:id="rId22"/>
    <p:sldId id="314" r:id="rId23"/>
    <p:sldId id="299" r:id="rId24"/>
    <p:sldId id="259" r:id="rId25"/>
    <p:sldId id="340" r:id="rId26"/>
    <p:sldId id="260" r:id="rId27"/>
    <p:sldId id="315" r:id="rId28"/>
    <p:sldId id="300" r:id="rId29"/>
    <p:sldId id="290" r:id="rId30"/>
    <p:sldId id="311" r:id="rId31"/>
    <p:sldId id="278" r:id="rId32"/>
    <p:sldId id="279" r:id="rId33"/>
    <p:sldId id="281" r:id="rId34"/>
    <p:sldId id="316" r:id="rId35"/>
    <p:sldId id="342" r:id="rId36"/>
    <p:sldId id="317" r:id="rId37"/>
    <p:sldId id="345" r:id="rId38"/>
    <p:sldId id="344" r:id="rId39"/>
    <p:sldId id="336" r:id="rId40"/>
    <p:sldId id="346" r:id="rId41"/>
    <p:sldId id="347" r:id="rId42"/>
    <p:sldId id="348" r:id="rId43"/>
    <p:sldId id="351" r:id="rId44"/>
    <p:sldId id="363" r:id="rId45"/>
    <p:sldId id="362" r:id="rId46"/>
    <p:sldId id="261" r:id="rId47"/>
    <p:sldId id="262" r:id="rId48"/>
    <p:sldId id="264" r:id="rId49"/>
    <p:sldId id="358" r:id="rId50"/>
    <p:sldId id="357" r:id="rId51"/>
    <p:sldId id="359" r:id="rId52"/>
    <p:sldId id="355" r:id="rId53"/>
    <p:sldId id="321" r:id="rId54"/>
    <p:sldId id="349" r:id="rId55"/>
    <p:sldId id="280" r:id="rId56"/>
    <p:sldId id="328" r:id="rId57"/>
    <p:sldId id="307" r:id="rId58"/>
    <p:sldId id="325" r:id="rId59"/>
    <p:sldId id="308" r:id="rId60"/>
    <p:sldId id="309" r:id="rId61"/>
    <p:sldId id="353" r:id="rId62"/>
    <p:sldId id="364" r:id="rId63"/>
    <p:sldId id="310" r:id="rId64"/>
    <p:sldId id="331" r:id="rId65"/>
    <p:sldId id="329" r:id="rId66"/>
    <p:sldId id="332" r:id="rId67"/>
    <p:sldId id="356" r:id="rId68"/>
    <p:sldId id="365" r:id="rId69"/>
    <p:sldId id="350" r:id="rId70"/>
    <p:sldId id="333" r:id="rId71"/>
    <p:sldId id="303" r:id="rId72"/>
    <p:sldId id="304" r:id="rId73"/>
    <p:sldId id="305" r:id="rId74"/>
    <p:sldId id="335" r:id="rId75"/>
    <p:sldId id="327" r:id="rId76"/>
    <p:sldId id="326" r:id="rId77"/>
    <p:sldId id="294" r:id="rId78"/>
    <p:sldId id="360" r:id="rId79"/>
    <p:sldId id="361" r:id="rId80"/>
    <p:sldId id="324" r:id="rId81"/>
    <p:sldId id="287" r:id="rId82"/>
    <p:sldId id="301" r:id="rId83"/>
    <p:sldId id="288" r:id="rId84"/>
    <p:sldId id="306" r:id="rId85"/>
    <p:sldId id="330" r:id="rId86"/>
    <p:sldId id="289" r:id="rId87"/>
    <p:sldId id="263" r:id="rId88"/>
    <p:sldId id="265" r:id="rId89"/>
    <p:sldId id="266" r:id="rId90"/>
    <p:sldId id="273" r:id="rId91"/>
    <p:sldId id="275" r:id="rId92"/>
    <p:sldId id="276" r:id="rId93"/>
  </p:sldIdLst>
  <p:sldSz cx="12192000" cy="6858000"/>
  <p:notesSz cx="6858000" cy="9144000"/>
  <p:embeddedFontLst>
    <p:embeddedFont>
      <p:font typeface="Bai Jamjuree" panose="020B0604020202020204" charset="-34"/>
      <p:regular r:id="rId95"/>
      <p:bold r:id="rId96"/>
      <p:italic r:id="rId97"/>
      <p:boldItalic r:id="rId98"/>
    </p:embeddedFont>
    <p:embeddedFont>
      <p:font typeface="Calibri" panose="020F0502020204030204" pitchFamily="34"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ain" id="{B16C332C-3DDD-42F5-936F-1FBDC60BA69B}">
          <p14:sldIdLst>
            <p14:sldId id="256"/>
            <p14:sldId id="366"/>
            <p14:sldId id="341"/>
            <p14:sldId id="257"/>
            <p14:sldId id="258"/>
            <p14:sldId id="296"/>
            <p14:sldId id="285"/>
            <p14:sldId id="292"/>
            <p14:sldId id="339"/>
            <p14:sldId id="282"/>
            <p14:sldId id="313"/>
            <p14:sldId id="297"/>
            <p14:sldId id="369"/>
            <p14:sldId id="284"/>
            <p14:sldId id="368"/>
            <p14:sldId id="295"/>
            <p14:sldId id="298"/>
            <p14:sldId id="293"/>
            <p14:sldId id="314"/>
            <p14:sldId id="299"/>
            <p14:sldId id="259"/>
            <p14:sldId id="340"/>
            <p14:sldId id="260"/>
            <p14:sldId id="315"/>
            <p14:sldId id="300"/>
            <p14:sldId id="290"/>
            <p14:sldId id="311"/>
            <p14:sldId id="278"/>
            <p14:sldId id="279"/>
            <p14:sldId id="281"/>
            <p14:sldId id="316"/>
            <p14:sldId id="342"/>
            <p14:sldId id="317"/>
            <p14:sldId id="345"/>
            <p14:sldId id="344"/>
            <p14:sldId id="336"/>
            <p14:sldId id="346"/>
            <p14:sldId id="347"/>
            <p14:sldId id="348"/>
            <p14:sldId id="351"/>
            <p14:sldId id="363"/>
            <p14:sldId id="362"/>
            <p14:sldId id="261"/>
            <p14:sldId id="262"/>
            <p14:sldId id="264"/>
            <p14:sldId id="358"/>
            <p14:sldId id="357"/>
            <p14:sldId id="359"/>
            <p14:sldId id="355"/>
            <p14:sldId id="321"/>
            <p14:sldId id="349"/>
            <p14:sldId id="280"/>
            <p14:sldId id="328"/>
            <p14:sldId id="307"/>
            <p14:sldId id="325"/>
            <p14:sldId id="308"/>
            <p14:sldId id="309"/>
            <p14:sldId id="353"/>
            <p14:sldId id="364"/>
            <p14:sldId id="310"/>
            <p14:sldId id="331"/>
            <p14:sldId id="329"/>
            <p14:sldId id="332"/>
            <p14:sldId id="356"/>
            <p14:sldId id="365"/>
            <p14:sldId id="350"/>
            <p14:sldId id="333"/>
            <p14:sldId id="303"/>
            <p14:sldId id="304"/>
            <p14:sldId id="305"/>
            <p14:sldId id="335"/>
            <p14:sldId id="327"/>
            <p14:sldId id="326"/>
          </p14:sldIdLst>
        </p14:section>
        <p14:section name="Back-up" id="{5CD9D4D5-0A91-40BD-9CC0-8D2F98AC5C68}">
          <p14:sldIdLst>
            <p14:sldId id="294"/>
            <p14:sldId id="360"/>
            <p14:sldId id="361"/>
            <p14:sldId id="324"/>
            <p14:sldId id="287"/>
            <p14:sldId id="301"/>
            <p14:sldId id="288"/>
            <p14:sldId id="306"/>
            <p14:sldId id="330"/>
            <p14:sldId id="289"/>
            <p14:sldId id="263"/>
            <p14:sldId id="265"/>
            <p14:sldId id="266"/>
            <p14:sldId id="273"/>
            <p14:sldId id="275"/>
            <p14:sldId id="27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A091F22-203D-FC75-9CA6-AA6A9BED0CA9}" name="OSullivan Aisling" initials="OA" userId="S::aisling.osullivan@o2.cz::1e483c38-b5e6-4f9c-9b49-637ba02ef2ef" providerId="AD"/>
  <p188:author id="{61008897-B196-38FC-CE3D-9603716F50DB}" name="Kubišta Michal" initials="KM" userId="S::michal.kubista@o2.cz::19b4534f-6f19-4c22-b71a-32c639f3b9b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EEAF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6E3AC6-F520-96B5-1BFA-26F60D05E7FD}" v="189" dt="2023-06-01T12:57:33.023"/>
    <p1510:client id="{9C1ABCC9-7464-46B0-866B-3A259284DF3B}" v="491" dt="2023-06-01T15:01:31.025"/>
    <p1510:client id="{ABE543B8-F0BC-0B91-11A1-3B7EF746FD1D}" v="2" dt="2023-06-01T10:39:05.808"/>
  </p1510:revLst>
</p1510:revInfo>
</file>

<file path=ppt/tableStyles.xml><?xml version="1.0" encoding="utf-8"?>
<a:tblStyleLst xmlns:a="http://schemas.openxmlformats.org/drawingml/2006/main" def="{5815D9AE-478D-465C-8A65-5C3E2697CE76}">
  <a:tblStyle styleId="{5815D9AE-478D-465C-8A65-5C3E2697CE76}"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051" autoAdjust="0"/>
  </p:normalViewPr>
  <p:slideViewPr>
    <p:cSldViewPr snapToGrid="0">
      <p:cViewPr varScale="1">
        <p:scale>
          <a:sx n="55" d="100"/>
          <a:sy n="55" d="100"/>
        </p:scale>
        <p:origin x="1072"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microsoft.com/office/2016/11/relationships/changesInfo" Target="changesInfos/changesInfo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font" Target="fonts/font8.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font" Target="fonts/font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font" Target="fonts/font6.fntdata"/><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8/10/relationships/authors" Target="author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3.fntdata"/><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Sullivan Aisling" userId="S::aisling.osullivan@o2.cz::1e483c38-b5e6-4f9c-9b49-637ba02ef2ef" providerId="AD" clId="Web-{296E3AC6-F520-96B5-1BFA-26F60D05E7FD}"/>
    <pc:docChg chg="modSld">
      <pc:chgData name="OSullivan Aisling" userId="S::aisling.osullivan@o2.cz::1e483c38-b5e6-4f9c-9b49-637ba02ef2ef" providerId="AD" clId="Web-{296E3AC6-F520-96B5-1BFA-26F60D05E7FD}" dt="2023-06-01T12:57:33.008" v="34" actId="20577"/>
      <pc:docMkLst>
        <pc:docMk/>
      </pc:docMkLst>
      <pc:sldChg chg="addSp delSp modSp">
        <pc:chgData name="OSullivan Aisling" userId="S::aisling.osullivan@o2.cz::1e483c38-b5e6-4f9c-9b49-637ba02ef2ef" providerId="AD" clId="Web-{296E3AC6-F520-96B5-1BFA-26F60D05E7FD}" dt="2023-06-01T12:57:33.008" v="34" actId="20577"/>
        <pc:sldMkLst>
          <pc:docMk/>
          <pc:sldMk cId="2337533747" sldId="369"/>
        </pc:sldMkLst>
        <pc:spChg chg="add del mod">
          <ac:chgData name="OSullivan Aisling" userId="S::aisling.osullivan@o2.cz::1e483c38-b5e6-4f9c-9b49-637ba02ef2ef" providerId="AD" clId="Web-{296E3AC6-F520-96B5-1BFA-26F60D05E7FD}" dt="2023-06-01T12:56:28.444" v="16"/>
          <ac:spMkLst>
            <pc:docMk/>
            <pc:sldMk cId="2337533747" sldId="369"/>
            <ac:spMk id="4" creationId="{4DAD76D8-1393-4FFE-74B1-8BF16287D12B}"/>
          </ac:spMkLst>
        </pc:spChg>
        <pc:spChg chg="add mod">
          <ac:chgData name="OSullivan Aisling" userId="S::aisling.osullivan@o2.cz::1e483c38-b5e6-4f9c-9b49-637ba02ef2ef" providerId="AD" clId="Web-{296E3AC6-F520-96B5-1BFA-26F60D05E7FD}" dt="2023-06-01T12:57:33.008" v="34" actId="20577"/>
          <ac:spMkLst>
            <pc:docMk/>
            <pc:sldMk cId="2337533747" sldId="369"/>
            <ac:spMk id="5" creationId="{2B9B3D00-2A7F-BB52-D58A-CC0109C34E0E}"/>
          </ac:spMkLst>
        </pc:spChg>
        <pc:picChg chg="mod">
          <ac:chgData name="OSullivan Aisling" userId="S::aisling.osullivan@o2.cz::1e483c38-b5e6-4f9c-9b49-637ba02ef2ef" providerId="AD" clId="Web-{296E3AC6-F520-96B5-1BFA-26F60D05E7FD}" dt="2023-06-01T12:56:31.772" v="17" actId="1076"/>
          <ac:picMkLst>
            <pc:docMk/>
            <pc:sldMk cId="2337533747" sldId="369"/>
            <ac:picMk id="1026" creationId="{7EA9DDCD-B3E8-F587-6836-B52A68E9EAA4}"/>
          </ac:picMkLst>
        </pc:picChg>
      </pc:sldChg>
    </pc:docChg>
  </pc:docChgLst>
  <pc:docChgLst>
    <pc:chgData name="OSullivan Aisling" userId="S::aisling.osullivan@o2.cz::1e483c38-b5e6-4f9c-9b49-637ba02ef2ef" providerId="AD" clId="Web-{9019FA86-783A-C69E-EABE-6D2CD5B01AC1}"/>
    <pc:docChg chg="addSld delSld modSld sldOrd">
      <pc:chgData name="OSullivan Aisling" userId="S::aisling.osullivan@o2.cz::1e483c38-b5e6-4f9c-9b49-637ba02ef2ef" providerId="AD" clId="Web-{9019FA86-783A-C69E-EABE-6D2CD5B01AC1}" dt="2023-05-29T18:27:19.542" v="911" actId="1076"/>
      <pc:docMkLst>
        <pc:docMk/>
      </pc:docMkLst>
      <pc:sldChg chg="modSp">
        <pc:chgData name="OSullivan Aisling" userId="S::aisling.osullivan@o2.cz::1e483c38-b5e6-4f9c-9b49-637ba02ef2ef" providerId="AD" clId="Web-{9019FA86-783A-C69E-EABE-6D2CD5B01AC1}" dt="2023-05-29T17:02:52.950" v="69" actId="1076"/>
        <pc:sldMkLst>
          <pc:docMk/>
          <pc:sldMk cId="0" sldId="256"/>
        </pc:sldMkLst>
        <pc:spChg chg="mod">
          <ac:chgData name="OSullivan Aisling" userId="S::aisling.osullivan@o2.cz::1e483c38-b5e6-4f9c-9b49-637ba02ef2ef" providerId="AD" clId="Web-{9019FA86-783A-C69E-EABE-6D2CD5B01AC1}" dt="2023-05-29T17:02:52.950" v="69" actId="1076"/>
          <ac:spMkLst>
            <pc:docMk/>
            <pc:sldMk cId="0" sldId="256"/>
            <ac:spMk id="75" creationId="{00000000-0000-0000-0000-000000000000}"/>
          </ac:spMkLst>
        </pc:spChg>
        <pc:picChg chg="mod">
          <ac:chgData name="OSullivan Aisling" userId="S::aisling.osullivan@o2.cz::1e483c38-b5e6-4f9c-9b49-637ba02ef2ef" providerId="AD" clId="Web-{9019FA86-783A-C69E-EABE-6D2CD5B01AC1}" dt="2023-05-29T17:02:48.700" v="68" actId="1076"/>
          <ac:picMkLst>
            <pc:docMk/>
            <pc:sldMk cId="0" sldId="256"/>
            <ac:picMk id="74" creationId="{00000000-0000-0000-0000-000000000000}"/>
          </ac:picMkLst>
        </pc:picChg>
      </pc:sldChg>
      <pc:sldChg chg="modSp">
        <pc:chgData name="OSullivan Aisling" userId="S::aisling.osullivan@o2.cz::1e483c38-b5e6-4f9c-9b49-637ba02ef2ef" providerId="AD" clId="Web-{9019FA86-783A-C69E-EABE-6D2CD5B01AC1}" dt="2023-05-29T17:10:13.710" v="75" actId="1076"/>
        <pc:sldMkLst>
          <pc:docMk/>
          <pc:sldMk cId="0" sldId="258"/>
        </pc:sldMkLst>
        <pc:spChg chg="mod">
          <ac:chgData name="OSullivan Aisling" userId="S::aisling.osullivan@o2.cz::1e483c38-b5e6-4f9c-9b49-637ba02ef2ef" providerId="AD" clId="Web-{9019FA86-783A-C69E-EABE-6D2CD5B01AC1}" dt="2023-05-29T17:10:10.678" v="74" actId="1076"/>
          <ac:spMkLst>
            <pc:docMk/>
            <pc:sldMk cId="0" sldId="258"/>
            <ac:spMk id="4" creationId="{2E207FBB-B42B-D852-E7DF-4CD9940B202D}"/>
          </ac:spMkLst>
        </pc:spChg>
        <pc:spChg chg="mod">
          <ac:chgData name="OSullivan Aisling" userId="S::aisling.osullivan@o2.cz::1e483c38-b5e6-4f9c-9b49-637ba02ef2ef" providerId="AD" clId="Web-{9019FA86-783A-C69E-EABE-6D2CD5B01AC1}" dt="2023-05-29T17:09:54.334" v="70" actId="14100"/>
          <ac:spMkLst>
            <pc:docMk/>
            <pc:sldMk cId="0" sldId="258"/>
            <ac:spMk id="94" creationId="{00000000-0000-0000-0000-000000000000}"/>
          </ac:spMkLst>
        </pc:spChg>
        <pc:picChg chg="mod">
          <ac:chgData name="OSullivan Aisling" userId="S::aisling.osullivan@o2.cz::1e483c38-b5e6-4f9c-9b49-637ba02ef2ef" providerId="AD" clId="Web-{9019FA86-783A-C69E-EABE-6D2CD5B01AC1}" dt="2023-05-29T17:10:13.710" v="75" actId="1076"/>
          <ac:picMkLst>
            <pc:docMk/>
            <pc:sldMk cId="0" sldId="258"/>
            <ac:picMk id="2" creationId="{2AFA5F91-0A7D-EC2E-D6F5-2200EB417F99}"/>
          </ac:picMkLst>
        </pc:picChg>
      </pc:sldChg>
      <pc:sldChg chg="modNotes">
        <pc:chgData name="OSullivan Aisling" userId="S::aisling.osullivan@o2.cz::1e483c38-b5e6-4f9c-9b49-637ba02ef2ef" providerId="AD" clId="Web-{9019FA86-783A-C69E-EABE-6D2CD5B01AC1}" dt="2023-05-29T17:32:13.081" v="257"/>
        <pc:sldMkLst>
          <pc:docMk/>
          <pc:sldMk cId="0" sldId="259"/>
        </pc:sldMkLst>
      </pc:sldChg>
      <pc:sldChg chg="modSp">
        <pc:chgData name="OSullivan Aisling" userId="S::aisling.osullivan@o2.cz::1e483c38-b5e6-4f9c-9b49-637ba02ef2ef" providerId="AD" clId="Web-{9019FA86-783A-C69E-EABE-6D2CD5B01AC1}" dt="2023-05-29T17:34:55.632" v="369" actId="20577"/>
        <pc:sldMkLst>
          <pc:docMk/>
          <pc:sldMk cId="0" sldId="260"/>
        </pc:sldMkLst>
        <pc:spChg chg="mod">
          <ac:chgData name="OSullivan Aisling" userId="S::aisling.osullivan@o2.cz::1e483c38-b5e6-4f9c-9b49-637ba02ef2ef" providerId="AD" clId="Web-{9019FA86-783A-C69E-EABE-6D2CD5B01AC1}" dt="2023-05-29T17:34:55.632" v="369" actId="20577"/>
          <ac:spMkLst>
            <pc:docMk/>
            <pc:sldMk cId="0" sldId="260"/>
            <ac:spMk id="111" creationId="{00000000-0000-0000-0000-000000000000}"/>
          </ac:spMkLst>
        </pc:spChg>
      </pc:sldChg>
      <pc:sldChg chg="modSp ord">
        <pc:chgData name="OSullivan Aisling" userId="S::aisling.osullivan@o2.cz::1e483c38-b5e6-4f9c-9b49-637ba02ef2ef" providerId="AD" clId="Web-{9019FA86-783A-C69E-EABE-6D2CD5B01AC1}" dt="2023-05-29T18:08:58.268" v="647"/>
        <pc:sldMkLst>
          <pc:docMk/>
          <pc:sldMk cId="0" sldId="261"/>
        </pc:sldMkLst>
        <pc:spChg chg="mod">
          <ac:chgData name="OSullivan Aisling" userId="S::aisling.osullivan@o2.cz::1e483c38-b5e6-4f9c-9b49-637ba02ef2ef" providerId="AD" clId="Web-{9019FA86-783A-C69E-EABE-6D2CD5B01AC1}" dt="2023-05-29T18:08:34.034" v="646" actId="20577"/>
          <ac:spMkLst>
            <pc:docMk/>
            <pc:sldMk cId="0" sldId="261"/>
            <ac:spMk id="116" creationId="{00000000-0000-0000-0000-000000000000}"/>
          </ac:spMkLst>
        </pc:spChg>
      </pc:sldChg>
      <pc:sldChg chg="modSp">
        <pc:chgData name="OSullivan Aisling" userId="S::aisling.osullivan@o2.cz::1e483c38-b5e6-4f9c-9b49-637ba02ef2ef" providerId="AD" clId="Web-{9019FA86-783A-C69E-EABE-6D2CD5B01AC1}" dt="2023-05-29T17:39:56.310" v="458" actId="20577"/>
        <pc:sldMkLst>
          <pc:docMk/>
          <pc:sldMk cId="3619532655" sldId="278"/>
        </pc:sldMkLst>
        <pc:spChg chg="mod">
          <ac:chgData name="OSullivan Aisling" userId="S::aisling.osullivan@o2.cz::1e483c38-b5e6-4f9c-9b49-637ba02ef2ef" providerId="AD" clId="Web-{9019FA86-783A-C69E-EABE-6D2CD5B01AC1}" dt="2023-05-29T17:39:56.310" v="458" actId="20577"/>
          <ac:spMkLst>
            <pc:docMk/>
            <pc:sldMk cId="3619532655" sldId="278"/>
            <ac:spMk id="2" creationId="{E466C0DD-C684-4FCE-AB73-EB7067031FB6}"/>
          </ac:spMkLst>
        </pc:spChg>
      </pc:sldChg>
      <pc:sldChg chg="modSp modNotes">
        <pc:chgData name="OSullivan Aisling" userId="S::aisling.osullivan@o2.cz::1e483c38-b5e6-4f9c-9b49-637ba02ef2ef" providerId="AD" clId="Web-{9019FA86-783A-C69E-EABE-6D2CD5B01AC1}" dt="2023-05-29T17:43:31.939" v="526" actId="20577"/>
        <pc:sldMkLst>
          <pc:docMk/>
          <pc:sldMk cId="2548715944" sldId="281"/>
        </pc:sldMkLst>
        <pc:spChg chg="mod">
          <ac:chgData name="OSullivan Aisling" userId="S::aisling.osullivan@o2.cz::1e483c38-b5e6-4f9c-9b49-637ba02ef2ef" providerId="AD" clId="Web-{9019FA86-783A-C69E-EABE-6D2CD5B01AC1}" dt="2023-05-29T17:41:56.562" v="460" actId="20577"/>
          <ac:spMkLst>
            <pc:docMk/>
            <pc:sldMk cId="2548715944" sldId="281"/>
            <ac:spMk id="2" creationId="{102D470C-83B7-4E29-B6F1-E1D550D5F13B}"/>
          </ac:spMkLst>
        </pc:spChg>
        <pc:spChg chg="mod">
          <ac:chgData name="OSullivan Aisling" userId="S::aisling.osullivan@o2.cz::1e483c38-b5e6-4f9c-9b49-637ba02ef2ef" providerId="AD" clId="Web-{9019FA86-783A-C69E-EABE-6D2CD5B01AC1}" dt="2023-05-29T17:43:31.939" v="526" actId="20577"/>
          <ac:spMkLst>
            <pc:docMk/>
            <pc:sldMk cId="2548715944" sldId="281"/>
            <ac:spMk id="9" creationId="{46CB95FB-D505-4B3E-A4E3-72FE37631422}"/>
          </ac:spMkLst>
        </pc:spChg>
      </pc:sldChg>
      <pc:sldChg chg="modSp">
        <pc:chgData name="OSullivan Aisling" userId="S::aisling.osullivan@o2.cz::1e483c38-b5e6-4f9c-9b49-637ba02ef2ef" providerId="AD" clId="Web-{9019FA86-783A-C69E-EABE-6D2CD5B01AC1}" dt="2023-05-29T17:24:24.962" v="77" actId="20577"/>
        <pc:sldMkLst>
          <pc:docMk/>
          <pc:sldMk cId="2674455521" sldId="284"/>
        </pc:sldMkLst>
        <pc:spChg chg="mod">
          <ac:chgData name="OSullivan Aisling" userId="S::aisling.osullivan@o2.cz::1e483c38-b5e6-4f9c-9b49-637ba02ef2ef" providerId="AD" clId="Web-{9019FA86-783A-C69E-EABE-6D2CD5B01AC1}" dt="2023-05-29T17:24:24.962" v="77" actId="20577"/>
          <ac:spMkLst>
            <pc:docMk/>
            <pc:sldMk cId="2674455521" sldId="284"/>
            <ac:spMk id="2" creationId="{AE27DD38-FF2E-4FBD-A22E-52EEB3D70930}"/>
          </ac:spMkLst>
        </pc:spChg>
      </pc:sldChg>
      <pc:sldChg chg="ord">
        <pc:chgData name="OSullivan Aisling" userId="S::aisling.osullivan@o2.cz::1e483c38-b5e6-4f9c-9b49-637ba02ef2ef" providerId="AD" clId="Web-{9019FA86-783A-C69E-EABE-6D2CD5B01AC1}" dt="2023-05-29T18:20:08.470" v="840"/>
        <pc:sldMkLst>
          <pc:docMk/>
          <pc:sldMk cId="3623167835" sldId="287"/>
        </pc:sldMkLst>
      </pc:sldChg>
      <pc:sldChg chg="modSp">
        <pc:chgData name="OSullivan Aisling" userId="S::aisling.osullivan@o2.cz::1e483c38-b5e6-4f9c-9b49-637ba02ef2ef" providerId="AD" clId="Web-{9019FA86-783A-C69E-EABE-6D2CD5B01AC1}" dt="2023-05-29T17:38:15.558" v="419" actId="20577"/>
        <pc:sldMkLst>
          <pc:docMk/>
          <pc:sldMk cId="1746997759" sldId="290"/>
        </pc:sldMkLst>
        <pc:spChg chg="mod">
          <ac:chgData name="OSullivan Aisling" userId="S::aisling.osullivan@o2.cz::1e483c38-b5e6-4f9c-9b49-637ba02ef2ef" providerId="AD" clId="Web-{9019FA86-783A-C69E-EABE-6D2CD5B01AC1}" dt="2023-05-29T17:38:15.558" v="419" actId="20577"/>
          <ac:spMkLst>
            <pc:docMk/>
            <pc:sldMk cId="1746997759" sldId="290"/>
            <ac:spMk id="4" creationId="{87CDD483-F48D-4369-B2CB-8B6058127220}"/>
          </ac:spMkLst>
        </pc:spChg>
      </pc:sldChg>
      <pc:sldChg chg="addSp modSp addAnim modNotes">
        <pc:chgData name="OSullivan Aisling" userId="S::aisling.osullivan@o2.cz::1e483c38-b5e6-4f9c-9b49-637ba02ef2ef" providerId="AD" clId="Web-{9019FA86-783A-C69E-EABE-6D2CD5B01AC1}" dt="2023-05-29T17:28:57.327" v="250"/>
        <pc:sldMkLst>
          <pc:docMk/>
          <pc:sldMk cId="1574844894" sldId="293"/>
        </pc:sldMkLst>
        <pc:spChg chg="mod">
          <ac:chgData name="OSullivan Aisling" userId="S::aisling.osullivan@o2.cz::1e483c38-b5e6-4f9c-9b49-637ba02ef2ef" providerId="AD" clId="Web-{9019FA86-783A-C69E-EABE-6D2CD5B01AC1}" dt="2023-05-29T17:26:21.574" v="110" actId="20577"/>
          <ac:spMkLst>
            <pc:docMk/>
            <pc:sldMk cId="1574844894" sldId="293"/>
            <ac:spMk id="2" creationId="{08249623-EE8F-40BD-972B-5660598C9926}"/>
          </ac:spMkLst>
        </pc:spChg>
        <pc:picChg chg="add mod">
          <ac:chgData name="OSullivan Aisling" userId="S::aisling.osullivan@o2.cz::1e483c38-b5e6-4f9c-9b49-637ba02ef2ef" providerId="AD" clId="Web-{9019FA86-783A-C69E-EABE-6D2CD5B01AC1}" dt="2023-05-29T17:27:38.591" v="112" actId="1076"/>
          <ac:picMkLst>
            <pc:docMk/>
            <pc:sldMk cId="1574844894" sldId="293"/>
            <ac:picMk id="6" creationId="{BFF1E6FC-A81B-E317-C97F-51BC76FE1BC1}"/>
          </ac:picMkLst>
        </pc:picChg>
      </pc:sldChg>
      <pc:sldChg chg="modSp">
        <pc:chgData name="OSullivan Aisling" userId="S::aisling.osullivan@o2.cz::1e483c38-b5e6-4f9c-9b49-637ba02ef2ef" providerId="AD" clId="Web-{9019FA86-783A-C69E-EABE-6D2CD5B01AC1}" dt="2023-05-29T17:25:29.057" v="94" actId="20577"/>
        <pc:sldMkLst>
          <pc:docMk/>
          <pc:sldMk cId="3100116672" sldId="295"/>
        </pc:sldMkLst>
        <pc:spChg chg="mod">
          <ac:chgData name="OSullivan Aisling" userId="S::aisling.osullivan@o2.cz::1e483c38-b5e6-4f9c-9b49-637ba02ef2ef" providerId="AD" clId="Web-{9019FA86-783A-C69E-EABE-6D2CD5B01AC1}" dt="2023-05-29T17:24:38.150" v="80" actId="20577"/>
          <ac:spMkLst>
            <pc:docMk/>
            <pc:sldMk cId="3100116672" sldId="295"/>
            <ac:spMk id="2" creationId="{C886E14D-3F07-446F-84F9-DE060494B529}"/>
          </ac:spMkLst>
        </pc:spChg>
        <pc:spChg chg="mod">
          <ac:chgData name="OSullivan Aisling" userId="S::aisling.osullivan@o2.cz::1e483c38-b5e6-4f9c-9b49-637ba02ef2ef" providerId="AD" clId="Web-{9019FA86-783A-C69E-EABE-6D2CD5B01AC1}" dt="2023-05-29T17:25:29.057" v="94" actId="20577"/>
          <ac:spMkLst>
            <pc:docMk/>
            <pc:sldMk cId="3100116672" sldId="295"/>
            <ac:spMk id="4" creationId="{7F5A9C7C-E10D-4A11-9597-70B86A36409F}"/>
          </ac:spMkLst>
        </pc:spChg>
      </pc:sldChg>
      <pc:sldChg chg="modSp modNotes">
        <pc:chgData name="OSullivan Aisling" userId="S::aisling.osullivan@o2.cz::1e483c38-b5e6-4f9c-9b49-637ba02ef2ef" providerId="AD" clId="Web-{9019FA86-783A-C69E-EABE-6D2CD5B01AC1}" dt="2023-05-29T17:32:08.847" v="256"/>
        <pc:sldMkLst>
          <pc:docMk/>
          <pc:sldMk cId="2313213221" sldId="299"/>
        </pc:sldMkLst>
        <pc:spChg chg="mod">
          <ac:chgData name="OSullivan Aisling" userId="S::aisling.osullivan@o2.cz::1e483c38-b5e6-4f9c-9b49-637ba02ef2ef" providerId="AD" clId="Web-{9019FA86-783A-C69E-EABE-6D2CD5B01AC1}" dt="2023-05-29T17:30:15.532" v="255" actId="20577"/>
          <ac:spMkLst>
            <pc:docMk/>
            <pc:sldMk cId="2313213221" sldId="299"/>
            <ac:spMk id="2" creationId="{7EE3EAA5-8C77-4BBD-B576-A3E4EC95CAC7}"/>
          </ac:spMkLst>
        </pc:spChg>
      </pc:sldChg>
      <pc:sldChg chg="modSp">
        <pc:chgData name="OSullivan Aisling" userId="S::aisling.osullivan@o2.cz::1e483c38-b5e6-4f9c-9b49-637ba02ef2ef" providerId="AD" clId="Web-{9019FA86-783A-C69E-EABE-6D2CD5B01AC1}" dt="2023-05-29T18:26:37.541" v="902" actId="20577"/>
        <pc:sldMkLst>
          <pc:docMk/>
          <pc:sldMk cId="3038828686" sldId="305"/>
        </pc:sldMkLst>
        <pc:spChg chg="mod">
          <ac:chgData name="OSullivan Aisling" userId="S::aisling.osullivan@o2.cz::1e483c38-b5e6-4f9c-9b49-637ba02ef2ef" providerId="AD" clId="Web-{9019FA86-783A-C69E-EABE-6D2CD5B01AC1}" dt="2023-05-29T18:26:37.541" v="902" actId="20577"/>
          <ac:spMkLst>
            <pc:docMk/>
            <pc:sldMk cId="3038828686" sldId="305"/>
            <ac:spMk id="2" creationId="{DA744B41-AD50-4416-963E-D608475533EC}"/>
          </ac:spMkLst>
        </pc:spChg>
      </pc:sldChg>
      <pc:sldChg chg="modSp">
        <pc:chgData name="OSullivan Aisling" userId="S::aisling.osullivan@o2.cz::1e483c38-b5e6-4f9c-9b49-637ba02ef2ef" providerId="AD" clId="Web-{9019FA86-783A-C69E-EABE-6D2CD5B01AC1}" dt="2023-05-29T18:17:04.247" v="802" actId="20577"/>
        <pc:sldMkLst>
          <pc:docMk/>
          <pc:sldMk cId="1306098419" sldId="307"/>
        </pc:sldMkLst>
        <pc:spChg chg="mod">
          <ac:chgData name="OSullivan Aisling" userId="S::aisling.osullivan@o2.cz::1e483c38-b5e6-4f9c-9b49-637ba02ef2ef" providerId="AD" clId="Web-{9019FA86-783A-C69E-EABE-6D2CD5B01AC1}" dt="2023-05-29T18:16:34.184" v="794" actId="20577"/>
          <ac:spMkLst>
            <pc:docMk/>
            <pc:sldMk cId="1306098419" sldId="307"/>
            <ac:spMk id="2" creationId="{B9299EDA-FAAE-BAB8-7580-CFAD40A38643}"/>
          </ac:spMkLst>
        </pc:spChg>
        <pc:spChg chg="mod">
          <ac:chgData name="OSullivan Aisling" userId="S::aisling.osullivan@o2.cz::1e483c38-b5e6-4f9c-9b49-637ba02ef2ef" providerId="AD" clId="Web-{9019FA86-783A-C69E-EABE-6D2CD5B01AC1}" dt="2023-05-29T18:17:04.247" v="802" actId="20577"/>
          <ac:spMkLst>
            <pc:docMk/>
            <pc:sldMk cId="1306098419" sldId="307"/>
            <ac:spMk id="4" creationId="{34F186C0-1F09-C87C-821F-7DAE5B1C7217}"/>
          </ac:spMkLst>
        </pc:spChg>
      </pc:sldChg>
      <pc:sldChg chg="modSp">
        <pc:chgData name="OSullivan Aisling" userId="S::aisling.osullivan@o2.cz::1e483c38-b5e6-4f9c-9b49-637ba02ef2ef" providerId="AD" clId="Web-{9019FA86-783A-C69E-EABE-6D2CD5B01AC1}" dt="2023-05-29T18:18:57.719" v="834" actId="20577"/>
        <pc:sldMkLst>
          <pc:docMk/>
          <pc:sldMk cId="2931199518" sldId="308"/>
        </pc:sldMkLst>
        <pc:spChg chg="mod">
          <ac:chgData name="OSullivan Aisling" userId="S::aisling.osullivan@o2.cz::1e483c38-b5e6-4f9c-9b49-637ba02ef2ef" providerId="AD" clId="Web-{9019FA86-783A-C69E-EABE-6D2CD5B01AC1}" dt="2023-05-29T18:18:57.719" v="834" actId="20577"/>
          <ac:spMkLst>
            <pc:docMk/>
            <pc:sldMk cId="2931199518" sldId="308"/>
            <ac:spMk id="2" creationId="{AFDD16B4-87BD-4F24-9048-C4C6D1C71526}"/>
          </ac:spMkLst>
        </pc:spChg>
      </pc:sldChg>
      <pc:sldChg chg="modSp">
        <pc:chgData name="OSullivan Aisling" userId="S::aisling.osullivan@o2.cz::1e483c38-b5e6-4f9c-9b49-637ba02ef2ef" providerId="AD" clId="Web-{9019FA86-783A-C69E-EABE-6D2CD5B01AC1}" dt="2023-05-29T18:19:13.625" v="839" actId="20577"/>
        <pc:sldMkLst>
          <pc:docMk/>
          <pc:sldMk cId="2904164345" sldId="309"/>
        </pc:sldMkLst>
        <pc:spChg chg="mod">
          <ac:chgData name="OSullivan Aisling" userId="S::aisling.osullivan@o2.cz::1e483c38-b5e6-4f9c-9b49-637ba02ef2ef" providerId="AD" clId="Web-{9019FA86-783A-C69E-EABE-6D2CD5B01AC1}" dt="2023-05-29T18:19:13.625" v="839" actId="20577"/>
          <ac:spMkLst>
            <pc:docMk/>
            <pc:sldMk cId="2904164345" sldId="309"/>
            <ac:spMk id="2" creationId="{56B14853-25CA-4143-9A76-1FAB4BA4DDFC}"/>
          </ac:spMkLst>
        </pc:spChg>
      </pc:sldChg>
      <pc:sldChg chg="modSp">
        <pc:chgData name="OSullivan Aisling" userId="S::aisling.osullivan@o2.cz::1e483c38-b5e6-4f9c-9b49-637ba02ef2ef" providerId="AD" clId="Web-{9019FA86-783A-C69E-EABE-6D2CD5B01AC1}" dt="2023-05-29T17:39:33.809" v="439" actId="20577"/>
        <pc:sldMkLst>
          <pc:docMk/>
          <pc:sldMk cId="2059883266" sldId="311"/>
        </pc:sldMkLst>
        <pc:spChg chg="mod">
          <ac:chgData name="OSullivan Aisling" userId="S::aisling.osullivan@o2.cz::1e483c38-b5e6-4f9c-9b49-637ba02ef2ef" providerId="AD" clId="Web-{9019FA86-783A-C69E-EABE-6D2CD5B01AC1}" dt="2023-05-29T17:39:20.856" v="437" actId="20577"/>
          <ac:spMkLst>
            <pc:docMk/>
            <pc:sldMk cId="2059883266" sldId="311"/>
            <ac:spMk id="2" creationId="{4A51AED5-3CED-43F5-905E-9298FA4136B3}"/>
          </ac:spMkLst>
        </pc:spChg>
        <pc:spChg chg="mod">
          <ac:chgData name="OSullivan Aisling" userId="S::aisling.osullivan@o2.cz::1e483c38-b5e6-4f9c-9b49-637ba02ef2ef" providerId="AD" clId="Web-{9019FA86-783A-C69E-EABE-6D2CD5B01AC1}" dt="2023-05-29T17:39:33.809" v="439" actId="20577"/>
          <ac:spMkLst>
            <pc:docMk/>
            <pc:sldMk cId="2059883266" sldId="311"/>
            <ac:spMk id="10" creationId="{2B69E24F-DB2D-453B-868D-1594F67DD61E}"/>
          </ac:spMkLst>
        </pc:spChg>
      </pc:sldChg>
      <pc:sldChg chg="modSp">
        <pc:chgData name="OSullivan Aisling" userId="S::aisling.osullivan@o2.cz::1e483c38-b5e6-4f9c-9b49-637ba02ef2ef" providerId="AD" clId="Web-{9019FA86-783A-C69E-EABE-6D2CD5B01AC1}" dt="2023-05-29T18:15:07.198" v="790" actId="1076"/>
        <pc:sldMkLst>
          <pc:docMk/>
          <pc:sldMk cId="246135859" sldId="312"/>
        </pc:sldMkLst>
        <pc:spChg chg="mod">
          <ac:chgData name="OSullivan Aisling" userId="S::aisling.osullivan@o2.cz::1e483c38-b5e6-4f9c-9b49-637ba02ef2ef" providerId="AD" clId="Web-{9019FA86-783A-C69E-EABE-6D2CD5B01AC1}" dt="2023-05-29T18:14:59.542" v="789" actId="20577"/>
          <ac:spMkLst>
            <pc:docMk/>
            <pc:sldMk cId="246135859" sldId="312"/>
            <ac:spMk id="4" creationId="{A1B501B9-FA0A-4318-8764-0F116B68902C}"/>
          </ac:spMkLst>
        </pc:spChg>
        <pc:picChg chg="mod">
          <ac:chgData name="OSullivan Aisling" userId="S::aisling.osullivan@o2.cz::1e483c38-b5e6-4f9c-9b49-637ba02ef2ef" providerId="AD" clId="Web-{9019FA86-783A-C69E-EABE-6D2CD5B01AC1}" dt="2023-05-29T18:15:07.198" v="790" actId="1076"/>
          <ac:picMkLst>
            <pc:docMk/>
            <pc:sldMk cId="246135859" sldId="312"/>
            <ac:picMk id="5" creationId="{CE4C56CB-123E-47E3-98C6-51918A77D164}"/>
          </ac:picMkLst>
        </pc:picChg>
      </pc:sldChg>
      <pc:sldChg chg="modSp">
        <pc:chgData name="OSullivan Aisling" userId="S::aisling.osullivan@o2.cz::1e483c38-b5e6-4f9c-9b49-637ba02ef2ef" providerId="AD" clId="Web-{9019FA86-783A-C69E-EABE-6D2CD5B01AC1}" dt="2023-05-29T17:36:33.227" v="389" actId="20577"/>
        <pc:sldMkLst>
          <pc:docMk/>
          <pc:sldMk cId="2346712002" sldId="315"/>
        </pc:sldMkLst>
        <pc:spChg chg="mod">
          <ac:chgData name="OSullivan Aisling" userId="S::aisling.osullivan@o2.cz::1e483c38-b5e6-4f9c-9b49-637ba02ef2ef" providerId="AD" clId="Web-{9019FA86-783A-C69E-EABE-6D2CD5B01AC1}" dt="2023-05-29T17:36:33.227" v="389" actId="20577"/>
          <ac:spMkLst>
            <pc:docMk/>
            <pc:sldMk cId="2346712002" sldId="315"/>
            <ac:spMk id="4" creationId="{A1B501B9-FA0A-4318-8764-0F116B68902C}"/>
          </ac:spMkLst>
        </pc:spChg>
      </pc:sldChg>
      <pc:sldChg chg="modSp">
        <pc:chgData name="OSullivan Aisling" userId="S::aisling.osullivan@o2.cz::1e483c38-b5e6-4f9c-9b49-637ba02ef2ef" providerId="AD" clId="Web-{9019FA86-783A-C69E-EABE-6D2CD5B01AC1}" dt="2023-05-29T17:46:00.083" v="530" actId="20577"/>
        <pc:sldMkLst>
          <pc:docMk/>
          <pc:sldMk cId="2204127181" sldId="316"/>
        </pc:sldMkLst>
        <pc:spChg chg="mod">
          <ac:chgData name="OSullivan Aisling" userId="S::aisling.osullivan@o2.cz::1e483c38-b5e6-4f9c-9b49-637ba02ef2ef" providerId="AD" clId="Web-{9019FA86-783A-C69E-EABE-6D2CD5B01AC1}" dt="2023-05-29T17:46:00.083" v="530" actId="20577"/>
          <ac:spMkLst>
            <pc:docMk/>
            <pc:sldMk cId="2204127181" sldId="316"/>
            <ac:spMk id="4" creationId="{A1B501B9-FA0A-4318-8764-0F116B68902C}"/>
          </ac:spMkLst>
        </pc:spChg>
      </pc:sldChg>
      <pc:sldChg chg="modSp">
        <pc:chgData name="OSullivan Aisling" userId="S::aisling.osullivan@o2.cz::1e483c38-b5e6-4f9c-9b49-637ba02ef2ef" providerId="AD" clId="Web-{9019FA86-783A-C69E-EABE-6D2CD5B01AC1}" dt="2023-05-29T17:49:27.572" v="534" actId="20577"/>
        <pc:sldMkLst>
          <pc:docMk/>
          <pc:sldMk cId="1399010960" sldId="317"/>
        </pc:sldMkLst>
        <pc:spChg chg="mod">
          <ac:chgData name="OSullivan Aisling" userId="S::aisling.osullivan@o2.cz::1e483c38-b5e6-4f9c-9b49-637ba02ef2ef" providerId="AD" clId="Web-{9019FA86-783A-C69E-EABE-6D2CD5B01AC1}" dt="2023-05-29T17:49:27.572" v="534" actId="20577"/>
          <ac:spMkLst>
            <pc:docMk/>
            <pc:sldMk cId="1399010960" sldId="317"/>
            <ac:spMk id="4" creationId="{DB518B19-E219-48F8-B14D-6D635FBFE36B}"/>
          </ac:spMkLst>
        </pc:spChg>
      </pc:sldChg>
      <pc:sldChg chg="modSp del">
        <pc:chgData name="OSullivan Aisling" userId="S::aisling.osullivan@o2.cz::1e483c38-b5e6-4f9c-9b49-637ba02ef2ef" providerId="AD" clId="Web-{9019FA86-783A-C69E-EABE-6D2CD5B01AC1}" dt="2023-05-29T18:15:40.746" v="791"/>
        <pc:sldMkLst>
          <pc:docMk/>
          <pc:sldMk cId="1863693586" sldId="318"/>
        </pc:sldMkLst>
        <pc:spChg chg="mod">
          <ac:chgData name="OSullivan Aisling" userId="S::aisling.osullivan@o2.cz::1e483c38-b5e6-4f9c-9b49-637ba02ef2ef" providerId="AD" clId="Web-{9019FA86-783A-C69E-EABE-6D2CD5B01AC1}" dt="2023-05-29T18:13:15.664" v="759" actId="20577"/>
          <ac:spMkLst>
            <pc:docMk/>
            <pc:sldMk cId="1863693586" sldId="318"/>
            <ac:spMk id="4" creationId="{A1B501B9-FA0A-4318-8764-0F116B68902C}"/>
          </ac:spMkLst>
        </pc:spChg>
      </pc:sldChg>
      <pc:sldChg chg="add del">
        <pc:chgData name="OSullivan Aisling" userId="S::aisling.osullivan@o2.cz::1e483c38-b5e6-4f9c-9b49-637ba02ef2ef" providerId="AD" clId="Web-{9019FA86-783A-C69E-EABE-6D2CD5B01AC1}" dt="2023-05-29T17:01:39.746" v="66"/>
        <pc:sldMkLst>
          <pc:docMk/>
          <pc:sldMk cId="3557192786" sldId="319"/>
        </pc:sldMkLst>
      </pc:sldChg>
      <pc:sldChg chg="add del">
        <pc:chgData name="OSullivan Aisling" userId="S::aisling.osullivan@o2.cz::1e483c38-b5e6-4f9c-9b49-637ba02ef2ef" providerId="AD" clId="Web-{9019FA86-783A-C69E-EABE-6D2CD5B01AC1}" dt="2023-05-29T09:12:20.036" v="6"/>
        <pc:sldMkLst>
          <pc:docMk/>
          <pc:sldMk cId="2522491939" sldId="320"/>
        </pc:sldMkLst>
      </pc:sldChg>
      <pc:sldChg chg="modSp">
        <pc:chgData name="OSullivan Aisling" userId="S::aisling.osullivan@o2.cz::1e483c38-b5e6-4f9c-9b49-637ba02ef2ef" providerId="AD" clId="Web-{9019FA86-783A-C69E-EABE-6D2CD5B01AC1}" dt="2023-05-29T18:13:54.525" v="777" actId="20577"/>
        <pc:sldMkLst>
          <pc:docMk/>
          <pc:sldMk cId="667937129" sldId="321"/>
        </pc:sldMkLst>
        <pc:spChg chg="mod">
          <ac:chgData name="OSullivan Aisling" userId="S::aisling.osullivan@o2.cz::1e483c38-b5e6-4f9c-9b49-637ba02ef2ef" providerId="AD" clId="Web-{9019FA86-783A-C69E-EABE-6D2CD5B01AC1}" dt="2023-05-29T18:13:54.525" v="777" actId="20577"/>
          <ac:spMkLst>
            <pc:docMk/>
            <pc:sldMk cId="667937129" sldId="321"/>
            <ac:spMk id="4" creationId="{A1B501B9-FA0A-4318-8764-0F116B68902C}"/>
          </ac:spMkLst>
        </pc:spChg>
      </pc:sldChg>
      <pc:sldChg chg="del">
        <pc:chgData name="OSullivan Aisling" userId="S::aisling.osullivan@o2.cz::1e483c38-b5e6-4f9c-9b49-637ba02ef2ef" providerId="AD" clId="Web-{9019FA86-783A-C69E-EABE-6D2CD5B01AC1}" dt="2023-05-29T18:23:42.928" v="869"/>
        <pc:sldMkLst>
          <pc:docMk/>
          <pc:sldMk cId="3228032563" sldId="322"/>
        </pc:sldMkLst>
      </pc:sldChg>
      <pc:sldChg chg="del">
        <pc:chgData name="OSullivan Aisling" userId="S::aisling.osullivan@o2.cz::1e483c38-b5e6-4f9c-9b49-637ba02ef2ef" providerId="AD" clId="Web-{9019FA86-783A-C69E-EABE-6D2CD5B01AC1}" dt="2023-05-29T18:23:45.662" v="870"/>
        <pc:sldMkLst>
          <pc:docMk/>
          <pc:sldMk cId="2922577746" sldId="323"/>
        </pc:sldMkLst>
      </pc:sldChg>
      <pc:sldChg chg="ord">
        <pc:chgData name="OSullivan Aisling" userId="S::aisling.osullivan@o2.cz::1e483c38-b5e6-4f9c-9b49-637ba02ef2ef" providerId="AD" clId="Web-{9019FA86-783A-C69E-EABE-6D2CD5B01AC1}" dt="2023-05-29T18:17:50.170" v="803"/>
        <pc:sldMkLst>
          <pc:docMk/>
          <pc:sldMk cId="2165326801" sldId="324"/>
        </pc:sldMkLst>
      </pc:sldChg>
      <pc:sldChg chg="modSp">
        <pc:chgData name="OSullivan Aisling" userId="S::aisling.osullivan@o2.cz::1e483c38-b5e6-4f9c-9b49-637ba02ef2ef" providerId="AD" clId="Web-{9019FA86-783A-C69E-EABE-6D2CD5B01AC1}" dt="2023-05-29T18:18:26.952" v="812" actId="20577"/>
        <pc:sldMkLst>
          <pc:docMk/>
          <pc:sldMk cId="3514068367" sldId="325"/>
        </pc:sldMkLst>
        <pc:spChg chg="mod">
          <ac:chgData name="OSullivan Aisling" userId="S::aisling.osullivan@o2.cz::1e483c38-b5e6-4f9c-9b49-637ba02ef2ef" providerId="AD" clId="Web-{9019FA86-783A-C69E-EABE-6D2CD5B01AC1}" dt="2023-05-29T18:18:26.952" v="812" actId="20577"/>
          <ac:spMkLst>
            <pc:docMk/>
            <pc:sldMk cId="3514068367" sldId="325"/>
            <ac:spMk id="2" creationId="{313EC9A8-45FD-41BB-BB32-51710165328B}"/>
          </ac:spMkLst>
        </pc:spChg>
      </pc:sldChg>
      <pc:sldChg chg="modSp">
        <pc:chgData name="OSullivan Aisling" userId="S::aisling.osullivan@o2.cz::1e483c38-b5e6-4f9c-9b49-637ba02ef2ef" providerId="AD" clId="Web-{9019FA86-783A-C69E-EABE-6D2CD5B01AC1}" dt="2023-05-29T18:16:44.560" v="799" actId="20577"/>
        <pc:sldMkLst>
          <pc:docMk/>
          <pc:sldMk cId="837231014" sldId="328"/>
        </pc:sldMkLst>
        <pc:spChg chg="mod">
          <ac:chgData name="OSullivan Aisling" userId="S::aisling.osullivan@o2.cz::1e483c38-b5e6-4f9c-9b49-637ba02ef2ef" providerId="AD" clId="Web-{9019FA86-783A-C69E-EABE-6D2CD5B01AC1}" dt="2023-05-29T18:16:44.560" v="799" actId="20577"/>
          <ac:spMkLst>
            <pc:docMk/>
            <pc:sldMk cId="837231014" sldId="328"/>
            <ac:spMk id="2" creationId="{07635451-81D2-4F57-AC56-AF1307BFCBB3}"/>
          </ac:spMkLst>
        </pc:spChg>
      </pc:sldChg>
      <pc:sldChg chg="modSp">
        <pc:chgData name="OSullivan Aisling" userId="S::aisling.osullivan@o2.cz::1e483c38-b5e6-4f9c-9b49-637ba02ef2ef" providerId="AD" clId="Web-{9019FA86-783A-C69E-EABE-6D2CD5B01AC1}" dt="2023-05-29T18:25:29.664" v="899" actId="20577"/>
        <pc:sldMkLst>
          <pc:docMk/>
          <pc:sldMk cId="2409858060" sldId="333"/>
        </pc:sldMkLst>
        <pc:spChg chg="mod">
          <ac:chgData name="OSullivan Aisling" userId="S::aisling.osullivan@o2.cz::1e483c38-b5e6-4f9c-9b49-637ba02ef2ef" providerId="AD" clId="Web-{9019FA86-783A-C69E-EABE-6D2CD5B01AC1}" dt="2023-05-29T18:24:51.648" v="883" actId="20577"/>
          <ac:spMkLst>
            <pc:docMk/>
            <pc:sldMk cId="2409858060" sldId="333"/>
            <ac:spMk id="2" creationId="{B4FE4854-DE93-CC3C-181B-57954C493FEB}"/>
          </ac:spMkLst>
        </pc:spChg>
        <pc:spChg chg="mod">
          <ac:chgData name="OSullivan Aisling" userId="S::aisling.osullivan@o2.cz::1e483c38-b5e6-4f9c-9b49-637ba02ef2ef" providerId="AD" clId="Web-{9019FA86-783A-C69E-EABE-6D2CD5B01AC1}" dt="2023-05-29T18:25:29.664" v="899" actId="20577"/>
          <ac:spMkLst>
            <pc:docMk/>
            <pc:sldMk cId="2409858060" sldId="333"/>
            <ac:spMk id="6" creationId="{FD50BD9F-F7F1-4951-AF65-C1502A2A26A4}"/>
          </ac:spMkLst>
        </pc:spChg>
      </pc:sldChg>
      <pc:sldChg chg="modSp">
        <pc:chgData name="OSullivan Aisling" userId="S::aisling.osullivan@o2.cz::1e483c38-b5e6-4f9c-9b49-637ba02ef2ef" providerId="AD" clId="Web-{9019FA86-783A-C69E-EABE-6D2CD5B01AC1}" dt="2023-05-29T18:26:58.526" v="905" actId="20577"/>
        <pc:sldMkLst>
          <pc:docMk/>
          <pc:sldMk cId="4130141301" sldId="334"/>
        </pc:sldMkLst>
        <pc:spChg chg="mod">
          <ac:chgData name="OSullivan Aisling" userId="S::aisling.osullivan@o2.cz::1e483c38-b5e6-4f9c-9b49-637ba02ef2ef" providerId="AD" clId="Web-{9019FA86-783A-C69E-EABE-6D2CD5B01AC1}" dt="2023-05-29T18:26:58.526" v="905" actId="20577"/>
          <ac:spMkLst>
            <pc:docMk/>
            <pc:sldMk cId="4130141301" sldId="334"/>
            <ac:spMk id="2" creationId="{747AF7BD-28C6-4953-AEA1-40FC19555107}"/>
          </ac:spMkLst>
        </pc:spChg>
      </pc:sldChg>
      <pc:sldChg chg="modSp">
        <pc:chgData name="OSullivan Aisling" userId="S::aisling.osullivan@o2.cz::1e483c38-b5e6-4f9c-9b49-637ba02ef2ef" providerId="AD" clId="Web-{9019FA86-783A-C69E-EABE-6D2CD5B01AC1}" dt="2023-05-29T18:27:19.542" v="911" actId="1076"/>
        <pc:sldMkLst>
          <pc:docMk/>
          <pc:sldMk cId="2577679777" sldId="335"/>
        </pc:sldMkLst>
        <pc:spChg chg="mod">
          <ac:chgData name="OSullivan Aisling" userId="S::aisling.osullivan@o2.cz::1e483c38-b5e6-4f9c-9b49-637ba02ef2ef" providerId="AD" clId="Web-{9019FA86-783A-C69E-EABE-6D2CD5B01AC1}" dt="2023-05-29T18:27:15.588" v="910" actId="20577"/>
          <ac:spMkLst>
            <pc:docMk/>
            <pc:sldMk cId="2577679777" sldId="335"/>
            <ac:spMk id="2" creationId="{FB3C4CE6-21C8-4DEC-9487-042CE5574AFA}"/>
          </ac:spMkLst>
        </pc:spChg>
        <pc:spChg chg="mod">
          <ac:chgData name="OSullivan Aisling" userId="S::aisling.osullivan@o2.cz::1e483c38-b5e6-4f9c-9b49-637ba02ef2ef" providerId="AD" clId="Web-{9019FA86-783A-C69E-EABE-6D2CD5B01AC1}" dt="2023-05-29T18:27:19.542" v="911" actId="1076"/>
          <ac:spMkLst>
            <pc:docMk/>
            <pc:sldMk cId="2577679777" sldId="335"/>
            <ac:spMk id="4" creationId="{21E65FCE-7E2B-4BB2-AE0A-A96416C98EAC}"/>
          </ac:spMkLst>
        </pc:spChg>
      </pc:sldChg>
      <pc:sldChg chg="addSp modSp">
        <pc:chgData name="OSullivan Aisling" userId="S::aisling.osullivan@o2.cz::1e483c38-b5e6-4f9c-9b49-637ba02ef2ef" providerId="AD" clId="Web-{9019FA86-783A-C69E-EABE-6D2CD5B01AC1}" dt="2023-05-29T18:06:56.891" v="624" actId="20577"/>
        <pc:sldMkLst>
          <pc:docMk/>
          <pc:sldMk cId="1081128145" sldId="336"/>
        </pc:sldMkLst>
        <pc:spChg chg="add mod">
          <ac:chgData name="OSullivan Aisling" userId="S::aisling.osullivan@o2.cz::1e483c38-b5e6-4f9c-9b49-637ba02ef2ef" providerId="AD" clId="Web-{9019FA86-783A-C69E-EABE-6D2CD5B01AC1}" dt="2023-05-29T18:06:56.891" v="624" actId="20577"/>
          <ac:spMkLst>
            <pc:docMk/>
            <pc:sldMk cId="1081128145" sldId="336"/>
            <ac:spMk id="4" creationId="{CC8748E6-1F22-CCC0-0BDA-CB6DECE8CAE2}"/>
          </ac:spMkLst>
        </pc:spChg>
        <pc:spChg chg="mod">
          <ac:chgData name="OSullivan Aisling" userId="S::aisling.osullivan@o2.cz::1e483c38-b5e6-4f9c-9b49-637ba02ef2ef" providerId="AD" clId="Web-{9019FA86-783A-C69E-EABE-6D2CD5B01AC1}" dt="2023-05-29T18:06:15.796" v="611" actId="20577"/>
          <ac:spMkLst>
            <pc:docMk/>
            <pc:sldMk cId="1081128145" sldId="336"/>
            <ac:spMk id="5" creationId="{6F92D392-45AA-90D6-08C9-5F430F568501}"/>
          </ac:spMkLst>
        </pc:spChg>
      </pc:sldChg>
      <pc:sldChg chg="modSp">
        <pc:chgData name="OSullivan Aisling" userId="S::aisling.osullivan@o2.cz::1e483c38-b5e6-4f9c-9b49-637ba02ef2ef" providerId="AD" clId="Web-{9019FA86-783A-C69E-EABE-6D2CD5B01AC1}" dt="2023-05-29T17:33:07.192" v="279" actId="20577"/>
        <pc:sldMkLst>
          <pc:docMk/>
          <pc:sldMk cId="154261600" sldId="340"/>
        </pc:sldMkLst>
        <pc:spChg chg="mod">
          <ac:chgData name="OSullivan Aisling" userId="S::aisling.osullivan@o2.cz::1e483c38-b5e6-4f9c-9b49-637ba02ef2ef" providerId="AD" clId="Web-{9019FA86-783A-C69E-EABE-6D2CD5B01AC1}" dt="2023-05-29T17:32:48.535" v="277" actId="20577"/>
          <ac:spMkLst>
            <pc:docMk/>
            <pc:sldMk cId="154261600" sldId="340"/>
            <ac:spMk id="102" creationId="{00000000-0000-0000-0000-000000000000}"/>
          </ac:spMkLst>
        </pc:spChg>
        <pc:spChg chg="mod">
          <ac:chgData name="OSullivan Aisling" userId="S::aisling.osullivan@o2.cz::1e483c38-b5e6-4f9c-9b49-637ba02ef2ef" providerId="AD" clId="Web-{9019FA86-783A-C69E-EABE-6D2CD5B01AC1}" dt="2023-05-29T17:33:07.192" v="279" actId="20577"/>
          <ac:spMkLst>
            <pc:docMk/>
            <pc:sldMk cId="154261600" sldId="340"/>
            <ac:spMk id="104" creationId="{00000000-0000-0000-0000-000000000000}"/>
          </ac:spMkLst>
        </pc:spChg>
      </pc:sldChg>
      <pc:sldChg chg="modSp">
        <pc:chgData name="OSullivan Aisling" userId="S::aisling.osullivan@o2.cz::1e483c38-b5e6-4f9c-9b49-637ba02ef2ef" providerId="AD" clId="Web-{9019FA86-783A-C69E-EABE-6D2CD5B01AC1}" dt="2023-05-29T18:05:13.342" v="587" actId="20577"/>
        <pc:sldMkLst>
          <pc:docMk/>
          <pc:sldMk cId="1860237246" sldId="344"/>
        </pc:sldMkLst>
        <pc:spChg chg="mod">
          <ac:chgData name="OSullivan Aisling" userId="S::aisling.osullivan@o2.cz::1e483c38-b5e6-4f9c-9b49-637ba02ef2ef" providerId="AD" clId="Web-{9019FA86-783A-C69E-EABE-6D2CD5B01AC1}" dt="2023-05-29T18:04:46.997" v="586" actId="20577"/>
          <ac:spMkLst>
            <pc:docMk/>
            <pc:sldMk cId="1860237246" sldId="344"/>
            <ac:spMk id="2" creationId="{ED28B939-5989-4D6D-A2E4-8A3CF4D970CE}"/>
          </ac:spMkLst>
        </pc:spChg>
        <pc:spChg chg="mod">
          <ac:chgData name="OSullivan Aisling" userId="S::aisling.osullivan@o2.cz::1e483c38-b5e6-4f9c-9b49-637ba02ef2ef" providerId="AD" clId="Web-{9019FA86-783A-C69E-EABE-6D2CD5B01AC1}" dt="2023-05-29T18:05:13.342" v="587" actId="20577"/>
          <ac:spMkLst>
            <pc:docMk/>
            <pc:sldMk cId="1860237246" sldId="344"/>
            <ac:spMk id="4" creationId="{DB518B19-E219-48F8-B14D-6D635FBFE36B}"/>
          </ac:spMkLst>
        </pc:spChg>
      </pc:sldChg>
      <pc:sldChg chg="modNotes">
        <pc:chgData name="OSullivan Aisling" userId="S::aisling.osullivan@o2.cz::1e483c38-b5e6-4f9c-9b49-637ba02ef2ef" providerId="AD" clId="Web-{9019FA86-783A-C69E-EABE-6D2CD5B01AC1}" dt="2023-05-29T17:51:37.121" v="557"/>
        <pc:sldMkLst>
          <pc:docMk/>
          <pc:sldMk cId="1660017984" sldId="345"/>
        </pc:sldMkLst>
      </pc:sldChg>
      <pc:sldChg chg="modSp">
        <pc:chgData name="OSullivan Aisling" userId="S::aisling.osullivan@o2.cz::1e483c38-b5e6-4f9c-9b49-637ba02ef2ef" providerId="AD" clId="Web-{9019FA86-783A-C69E-EABE-6D2CD5B01AC1}" dt="2023-05-29T18:07:36.860" v="631" actId="20577"/>
        <pc:sldMkLst>
          <pc:docMk/>
          <pc:sldMk cId="2050637883" sldId="346"/>
        </pc:sldMkLst>
        <pc:spChg chg="mod">
          <ac:chgData name="OSullivan Aisling" userId="S::aisling.osullivan@o2.cz::1e483c38-b5e6-4f9c-9b49-637ba02ef2ef" providerId="AD" clId="Web-{9019FA86-783A-C69E-EABE-6D2CD5B01AC1}" dt="2023-05-29T18:07:36.860" v="631" actId="20577"/>
          <ac:spMkLst>
            <pc:docMk/>
            <pc:sldMk cId="2050637883" sldId="346"/>
            <ac:spMk id="4" creationId="{45745ADB-7423-8884-7DE0-5C43437AEB8E}"/>
          </ac:spMkLst>
        </pc:spChg>
      </pc:sldChg>
      <pc:sldChg chg="modSp">
        <pc:chgData name="OSullivan Aisling" userId="S::aisling.osullivan@o2.cz::1e483c38-b5e6-4f9c-9b49-637ba02ef2ef" providerId="AD" clId="Web-{9019FA86-783A-C69E-EABE-6D2CD5B01AC1}" dt="2023-05-29T18:08:17.736" v="645" actId="14100"/>
        <pc:sldMkLst>
          <pc:docMk/>
          <pc:sldMk cId="178956381" sldId="347"/>
        </pc:sldMkLst>
        <pc:spChg chg="mod">
          <ac:chgData name="OSullivan Aisling" userId="S::aisling.osullivan@o2.cz::1e483c38-b5e6-4f9c-9b49-637ba02ef2ef" providerId="AD" clId="Web-{9019FA86-783A-C69E-EABE-6D2CD5B01AC1}" dt="2023-05-29T18:08:17.736" v="645" actId="14100"/>
          <ac:spMkLst>
            <pc:docMk/>
            <pc:sldMk cId="178956381" sldId="347"/>
            <ac:spMk id="4" creationId="{725F004F-1C6C-9DB2-8ECF-0FBED5A99DE7}"/>
          </ac:spMkLst>
        </pc:spChg>
        <pc:picChg chg="mod">
          <ac:chgData name="OSullivan Aisling" userId="S::aisling.osullivan@o2.cz::1e483c38-b5e6-4f9c-9b49-637ba02ef2ef" providerId="AD" clId="Web-{9019FA86-783A-C69E-EABE-6D2CD5B01AC1}" dt="2023-05-29T18:08:14.236" v="644" actId="1076"/>
          <ac:picMkLst>
            <pc:docMk/>
            <pc:sldMk cId="178956381" sldId="347"/>
            <ac:picMk id="5" creationId="{643C1AF3-4EA4-5760-6B28-B370B5BAAC7D}"/>
          </ac:picMkLst>
        </pc:picChg>
        <pc:picChg chg="mod">
          <ac:chgData name="OSullivan Aisling" userId="S::aisling.osullivan@o2.cz::1e483c38-b5e6-4f9c-9b49-637ba02ef2ef" providerId="AD" clId="Web-{9019FA86-783A-C69E-EABE-6D2CD5B01AC1}" dt="2023-05-29T18:08:14.236" v="643" actId="1076"/>
          <ac:picMkLst>
            <pc:docMk/>
            <pc:sldMk cId="178956381" sldId="347"/>
            <ac:picMk id="6" creationId="{5770D33A-2ED6-7EC3-1D13-D66D54591269}"/>
          </ac:picMkLst>
        </pc:picChg>
      </pc:sldChg>
      <pc:sldChg chg="modSp">
        <pc:chgData name="OSullivan Aisling" userId="S::aisling.osullivan@o2.cz::1e483c38-b5e6-4f9c-9b49-637ba02ef2ef" providerId="AD" clId="Web-{9019FA86-783A-C69E-EABE-6D2CD5B01AC1}" dt="2023-05-29T18:15:51.715" v="792" actId="20577"/>
        <pc:sldMkLst>
          <pc:docMk/>
          <pc:sldMk cId="1000486024" sldId="349"/>
        </pc:sldMkLst>
        <pc:spChg chg="mod">
          <ac:chgData name="OSullivan Aisling" userId="S::aisling.osullivan@o2.cz::1e483c38-b5e6-4f9c-9b49-637ba02ef2ef" providerId="AD" clId="Web-{9019FA86-783A-C69E-EABE-6D2CD5B01AC1}" dt="2023-05-29T18:15:51.715" v="792" actId="20577"/>
          <ac:spMkLst>
            <pc:docMk/>
            <pc:sldMk cId="1000486024" sldId="349"/>
            <ac:spMk id="2" creationId="{F916D8CB-D46E-DC00-0610-84DF46B74E58}"/>
          </ac:spMkLst>
        </pc:spChg>
      </pc:sldChg>
      <pc:sldChg chg="addSp delSp modSp">
        <pc:chgData name="OSullivan Aisling" userId="S::aisling.osullivan@o2.cz::1e483c38-b5e6-4f9c-9b49-637ba02ef2ef" providerId="AD" clId="Web-{9019FA86-783A-C69E-EABE-6D2CD5B01AC1}" dt="2023-05-29T18:24:39.320" v="882" actId="20577"/>
        <pc:sldMkLst>
          <pc:docMk/>
          <pc:sldMk cId="3596260008" sldId="350"/>
        </pc:sldMkLst>
        <pc:spChg chg="add del mod">
          <ac:chgData name="OSullivan Aisling" userId="S::aisling.osullivan@o2.cz::1e483c38-b5e6-4f9c-9b49-637ba02ef2ef" providerId="AD" clId="Web-{9019FA86-783A-C69E-EABE-6D2CD5B01AC1}" dt="2023-05-29T18:24:39.320" v="882" actId="20577"/>
          <ac:spMkLst>
            <pc:docMk/>
            <pc:sldMk cId="3596260008" sldId="350"/>
            <ac:spMk id="2" creationId="{937E8F72-174A-3FFD-EB7B-E3DE7E13EE7F}"/>
          </ac:spMkLst>
        </pc:spChg>
        <pc:spChg chg="add del mod">
          <ac:chgData name="OSullivan Aisling" userId="S::aisling.osullivan@o2.cz::1e483c38-b5e6-4f9c-9b49-637ba02ef2ef" providerId="AD" clId="Web-{9019FA86-783A-C69E-EABE-6D2CD5B01AC1}" dt="2023-05-29T18:24:01.053" v="872"/>
          <ac:spMkLst>
            <pc:docMk/>
            <pc:sldMk cId="3596260008" sldId="350"/>
            <ac:spMk id="5" creationId="{13DA01BB-37B0-878A-3550-82605619E128}"/>
          </ac:spMkLst>
        </pc:spChg>
      </pc:sldChg>
      <pc:sldChg chg="add del">
        <pc:chgData name="OSullivan Aisling" userId="S::aisling.osullivan@o2.cz::1e483c38-b5e6-4f9c-9b49-637ba02ef2ef" providerId="AD" clId="Web-{9019FA86-783A-C69E-EABE-6D2CD5B01AC1}" dt="2023-05-29T09:12:21.098" v="7"/>
        <pc:sldMkLst>
          <pc:docMk/>
          <pc:sldMk cId="2780892746" sldId="352"/>
        </pc:sldMkLst>
      </pc:sldChg>
      <pc:sldChg chg="modSp">
        <pc:chgData name="OSullivan Aisling" userId="S::aisling.osullivan@o2.cz::1e483c38-b5e6-4f9c-9b49-637ba02ef2ef" providerId="AD" clId="Web-{9019FA86-783A-C69E-EABE-6D2CD5B01AC1}" dt="2023-05-29T18:11:19.225" v="680" actId="20577"/>
        <pc:sldMkLst>
          <pc:docMk/>
          <pc:sldMk cId="766325707" sldId="355"/>
        </pc:sldMkLst>
        <pc:spChg chg="mod">
          <ac:chgData name="OSullivan Aisling" userId="S::aisling.osullivan@o2.cz::1e483c38-b5e6-4f9c-9b49-637ba02ef2ef" providerId="AD" clId="Web-{9019FA86-783A-C69E-EABE-6D2CD5B01AC1}" dt="2023-05-29T18:11:19.225" v="680" actId="20577"/>
          <ac:spMkLst>
            <pc:docMk/>
            <pc:sldMk cId="766325707" sldId="355"/>
            <ac:spMk id="2" creationId="{17021F42-1AEF-6005-BAC1-A28281F80154}"/>
          </ac:spMkLst>
        </pc:spChg>
      </pc:sldChg>
      <pc:sldChg chg="modSp add ord">
        <pc:chgData name="OSullivan Aisling" userId="S::aisling.osullivan@o2.cz::1e483c38-b5e6-4f9c-9b49-637ba02ef2ef" providerId="AD" clId="Web-{9019FA86-783A-C69E-EABE-6D2CD5B01AC1}" dt="2023-05-29T18:14:39.994" v="781"/>
        <pc:sldMkLst>
          <pc:docMk/>
          <pc:sldMk cId="2786467198" sldId="360"/>
        </pc:sldMkLst>
        <pc:spChg chg="mod">
          <ac:chgData name="OSullivan Aisling" userId="S::aisling.osullivan@o2.cz::1e483c38-b5e6-4f9c-9b49-637ba02ef2ef" providerId="AD" clId="Web-{9019FA86-783A-C69E-EABE-6D2CD5B01AC1}" dt="2023-05-29T17:00:32.307" v="23" actId="20577"/>
          <ac:spMkLst>
            <pc:docMk/>
            <pc:sldMk cId="2786467198" sldId="360"/>
            <ac:spMk id="205" creationId="{00000000-0000-0000-0000-000000000000}"/>
          </ac:spMkLst>
        </pc:spChg>
        <pc:spChg chg="mod">
          <ac:chgData name="OSullivan Aisling" userId="S::aisling.osullivan@o2.cz::1e483c38-b5e6-4f9c-9b49-637ba02ef2ef" providerId="AD" clId="Web-{9019FA86-783A-C69E-EABE-6D2CD5B01AC1}" dt="2023-05-29T17:00:38.948" v="24" actId="1076"/>
          <ac:spMkLst>
            <pc:docMk/>
            <pc:sldMk cId="2786467198" sldId="360"/>
            <ac:spMk id="209" creationId="{00000000-0000-0000-0000-000000000000}"/>
          </ac:spMkLst>
        </pc:spChg>
      </pc:sldChg>
      <pc:sldChg chg="modSp add ord">
        <pc:chgData name="OSullivan Aisling" userId="S::aisling.osullivan@o2.cz::1e483c38-b5e6-4f9c-9b49-637ba02ef2ef" providerId="AD" clId="Web-{9019FA86-783A-C69E-EABE-6D2CD5B01AC1}" dt="2023-05-29T18:14:39.994" v="780"/>
        <pc:sldMkLst>
          <pc:docMk/>
          <pc:sldMk cId="1618123385" sldId="361"/>
        </pc:sldMkLst>
        <pc:spChg chg="mod">
          <ac:chgData name="OSullivan Aisling" userId="S::aisling.osullivan@o2.cz::1e483c38-b5e6-4f9c-9b49-637ba02ef2ef" providerId="AD" clId="Web-{9019FA86-783A-C69E-EABE-6D2CD5B01AC1}" dt="2023-05-29T17:01:31.136" v="51" actId="1076"/>
          <ac:spMkLst>
            <pc:docMk/>
            <pc:sldMk cId="1618123385" sldId="361"/>
            <ac:spMk id="2" creationId="{07AA457D-B4F3-B730-FE15-7546255861CF}"/>
          </ac:spMkLst>
        </pc:spChg>
        <pc:spChg chg="mod">
          <ac:chgData name="OSullivan Aisling" userId="S::aisling.osullivan@o2.cz::1e483c38-b5e6-4f9c-9b49-637ba02ef2ef" providerId="AD" clId="Web-{9019FA86-783A-C69E-EABE-6D2CD5B01AC1}" dt="2023-05-29T17:01:31.183" v="52" actId="1076"/>
          <ac:spMkLst>
            <pc:docMk/>
            <pc:sldMk cId="1618123385" sldId="361"/>
            <ac:spMk id="3" creationId="{34FBB8D4-BA62-78FF-3EED-BE913C43DCF0}"/>
          </ac:spMkLst>
        </pc:spChg>
        <pc:spChg chg="mod">
          <ac:chgData name="OSullivan Aisling" userId="S::aisling.osullivan@o2.cz::1e483c38-b5e6-4f9c-9b49-637ba02ef2ef" providerId="AD" clId="Web-{9019FA86-783A-C69E-EABE-6D2CD5B01AC1}" dt="2023-05-29T17:01:31.230" v="53" actId="1076"/>
          <ac:spMkLst>
            <pc:docMk/>
            <pc:sldMk cId="1618123385" sldId="361"/>
            <ac:spMk id="4" creationId="{6AE02676-174B-4786-C88F-8418EC8FB82C}"/>
          </ac:spMkLst>
        </pc:spChg>
        <pc:spChg chg="mod">
          <ac:chgData name="OSullivan Aisling" userId="S::aisling.osullivan@o2.cz::1e483c38-b5e6-4f9c-9b49-637ba02ef2ef" providerId="AD" clId="Web-{9019FA86-783A-C69E-EABE-6D2CD5B01AC1}" dt="2023-05-29T17:01:31.277" v="54" actId="1076"/>
          <ac:spMkLst>
            <pc:docMk/>
            <pc:sldMk cId="1618123385" sldId="361"/>
            <ac:spMk id="5" creationId="{8D578FA4-7E8A-3E40-7826-8F19CCD27D41}"/>
          </ac:spMkLst>
        </pc:spChg>
        <pc:spChg chg="mod">
          <ac:chgData name="OSullivan Aisling" userId="S::aisling.osullivan@o2.cz::1e483c38-b5e6-4f9c-9b49-637ba02ef2ef" providerId="AD" clId="Web-{9019FA86-783A-C69E-EABE-6D2CD5B01AC1}" dt="2023-05-29T17:01:31.324" v="55" actId="1076"/>
          <ac:spMkLst>
            <pc:docMk/>
            <pc:sldMk cId="1618123385" sldId="361"/>
            <ac:spMk id="6" creationId="{41AA9862-0340-F328-EC08-12C50E614FD1}"/>
          </ac:spMkLst>
        </pc:spChg>
        <pc:spChg chg="mod">
          <ac:chgData name="OSullivan Aisling" userId="S::aisling.osullivan@o2.cz::1e483c38-b5e6-4f9c-9b49-637ba02ef2ef" providerId="AD" clId="Web-{9019FA86-783A-C69E-EABE-6D2CD5B01AC1}" dt="2023-05-29T17:01:31.386" v="56" actId="1076"/>
          <ac:spMkLst>
            <pc:docMk/>
            <pc:sldMk cId="1618123385" sldId="361"/>
            <ac:spMk id="7" creationId="{6F9B9B80-0844-3A20-9057-817CA94DEA0A}"/>
          </ac:spMkLst>
        </pc:spChg>
        <pc:spChg chg="mod">
          <ac:chgData name="OSullivan Aisling" userId="S::aisling.osullivan@o2.cz::1e483c38-b5e6-4f9c-9b49-637ba02ef2ef" providerId="AD" clId="Web-{9019FA86-783A-C69E-EABE-6D2CD5B01AC1}" dt="2023-05-29T17:01:31.621" v="61" actId="1076"/>
          <ac:spMkLst>
            <pc:docMk/>
            <pc:sldMk cId="1618123385" sldId="361"/>
            <ac:spMk id="12" creationId="{EB994B82-A1F1-1444-D5D4-495116518857}"/>
          </ac:spMkLst>
        </pc:spChg>
        <pc:spChg chg="mod">
          <ac:chgData name="OSullivan Aisling" userId="S::aisling.osullivan@o2.cz::1e483c38-b5e6-4f9c-9b49-637ba02ef2ef" providerId="AD" clId="Web-{9019FA86-783A-C69E-EABE-6D2CD5B01AC1}" dt="2023-05-29T17:01:31.667" v="62" actId="1076"/>
          <ac:spMkLst>
            <pc:docMk/>
            <pc:sldMk cId="1618123385" sldId="361"/>
            <ac:spMk id="13" creationId="{22B79436-FC6A-C9A6-95F0-CF6DF41C0F8F}"/>
          </ac:spMkLst>
        </pc:spChg>
        <pc:spChg chg="mod">
          <ac:chgData name="OSullivan Aisling" userId="S::aisling.osullivan@o2.cz::1e483c38-b5e6-4f9c-9b49-637ba02ef2ef" providerId="AD" clId="Web-{9019FA86-783A-C69E-EABE-6D2CD5B01AC1}" dt="2023-05-29T17:01:31.714" v="63" actId="1076"/>
          <ac:spMkLst>
            <pc:docMk/>
            <pc:sldMk cId="1618123385" sldId="361"/>
            <ac:spMk id="14" creationId="{CFE5E522-815B-4971-905E-3B780A0286B5}"/>
          </ac:spMkLst>
        </pc:spChg>
        <pc:spChg chg="mod">
          <ac:chgData name="OSullivan Aisling" userId="S::aisling.osullivan@o2.cz::1e483c38-b5e6-4f9c-9b49-637ba02ef2ef" providerId="AD" clId="Web-{9019FA86-783A-C69E-EABE-6D2CD5B01AC1}" dt="2023-05-29T17:01:31.761" v="64" actId="1076"/>
          <ac:spMkLst>
            <pc:docMk/>
            <pc:sldMk cId="1618123385" sldId="361"/>
            <ac:spMk id="15" creationId="{1CC50F3F-A601-4352-4923-2ED965A70595}"/>
          </ac:spMkLst>
        </pc:spChg>
        <pc:spChg chg="mod">
          <ac:chgData name="OSullivan Aisling" userId="S::aisling.osullivan@o2.cz::1e483c38-b5e6-4f9c-9b49-637ba02ef2ef" providerId="AD" clId="Web-{9019FA86-783A-C69E-EABE-6D2CD5B01AC1}" dt="2023-05-29T17:01:31.808" v="65" actId="1076"/>
          <ac:spMkLst>
            <pc:docMk/>
            <pc:sldMk cId="1618123385" sldId="361"/>
            <ac:spMk id="16" creationId="{3C7DFE62-6DAA-F4DD-8C06-32CB6C7213F8}"/>
          </ac:spMkLst>
        </pc:spChg>
        <pc:spChg chg="mod">
          <ac:chgData name="OSullivan Aisling" userId="S::aisling.osullivan@o2.cz::1e483c38-b5e6-4f9c-9b49-637ba02ef2ef" providerId="AD" clId="Web-{9019FA86-783A-C69E-EABE-6D2CD5B01AC1}" dt="2023-05-29T17:01:18.464" v="49" actId="20577"/>
          <ac:spMkLst>
            <pc:docMk/>
            <pc:sldMk cId="1618123385" sldId="361"/>
            <ac:spMk id="205" creationId="{00000000-0000-0000-0000-000000000000}"/>
          </ac:spMkLst>
        </pc:spChg>
        <pc:spChg chg="mod">
          <ac:chgData name="OSullivan Aisling" userId="S::aisling.osullivan@o2.cz::1e483c38-b5e6-4f9c-9b49-637ba02ef2ef" providerId="AD" clId="Web-{9019FA86-783A-C69E-EABE-6D2CD5B01AC1}" dt="2023-05-29T17:01:31.042" v="50" actId="1076"/>
          <ac:spMkLst>
            <pc:docMk/>
            <pc:sldMk cId="1618123385" sldId="361"/>
            <ac:spMk id="208" creationId="{00000000-0000-0000-0000-000000000000}"/>
          </ac:spMkLst>
        </pc:spChg>
        <pc:picChg chg="mod">
          <ac:chgData name="OSullivan Aisling" userId="S::aisling.osullivan@o2.cz::1e483c38-b5e6-4f9c-9b49-637ba02ef2ef" providerId="AD" clId="Web-{9019FA86-783A-C69E-EABE-6D2CD5B01AC1}" dt="2023-05-29T17:01:31.433" v="57" actId="1076"/>
          <ac:picMkLst>
            <pc:docMk/>
            <pc:sldMk cId="1618123385" sldId="361"/>
            <ac:picMk id="8" creationId="{3A1D5332-04A0-865C-AA6A-696B7CC7453D}"/>
          </ac:picMkLst>
        </pc:picChg>
        <pc:picChg chg="mod">
          <ac:chgData name="OSullivan Aisling" userId="S::aisling.osullivan@o2.cz::1e483c38-b5e6-4f9c-9b49-637ba02ef2ef" providerId="AD" clId="Web-{9019FA86-783A-C69E-EABE-6D2CD5B01AC1}" dt="2023-05-29T17:01:31.574" v="60" actId="1076"/>
          <ac:picMkLst>
            <pc:docMk/>
            <pc:sldMk cId="1618123385" sldId="361"/>
            <ac:picMk id="11" creationId="{0DF04289-5733-861E-9C0B-A4ABB362F998}"/>
          </ac:picMkLst>
        </pc:picChg>
        <pc:cxnChg chg="mod">
          <ac:chgData name="OSullivan Aisling" userId="S::aisling.osullivan@o2.cz::1e483c38-b5e6-4f9c-9b49-637ba02ef2ef" providerId="AD" clId="Web-{9019FA86-783A-C69E-EABE-6D2CD5B01AC1}" dt="2023-05-29T17:01:31.480" v="58" actId="1076"/>
          <ac:cxnSpMkLst>
            <pc:docMk/>
            <pc:sldMk cId="1618123385" sldId="361"/>
            <ac:cxnSpMk id="9" creationId="{DD650C4E-46CC-88CA-05BB-40F1A47F9263}"/>
          </ac:cxnSpMkLst>
        </pc:cxnChg>
        <pc:cxnChg chg="mod">
          <ac:chgData name="OSullivan Aisling" userId="S::aisling.osullivan@o2.cz::1e483c38-b5e6-4f9c-9b49-637ba02ef2ef" providerId="AD" clId="Web-{9019FA86-783A-C69E-EABE-6D2CD5B01AC1}" dt="2023-05-29T17:01:31.527" v="59" actId="1076"/>
          <ac:cxnSpMkLst>
            <pc:docMk/>
            <pc:sldMk cId="1618123385" sldId="361"/>
            <ac:cxnSpMk id="10" creationId="{3A5E5E95-5D82-DFB3-2D8B-2F4C466D0D3A}"/>
          </ac:cxnSpMkLst>
        </pc:cxnChg>
      </pc:sldChg>
      <pc:sldChg chg="modSp add ord replId">
        <pc:chgData name="OSullivan Aisling" userId="S::aisling.osullivan@o2.cz::1e483c38-b5e6-4f9c-9b49-637ba02ef2ef" providerId="AD" clId="Web-{9019FA86-783A-C69E-EABE-6D2CD5B01AC1}" dt="2023-05-29T18:10:10.739" v="674" actId="1076"/>
        <pc:sldMkLst>
          <pc:docMk/>
          <pc:sldMk cId="1502073429" sldId="362"/>
        </pc:sldMkLst>
        <pc:spChg chg="mod">
          <ac:chgData name="OSullivan Aisling" userId="S::aisling.osullivan@o2.cz::1e483c38-b5e6-4f9c-9b49-637ba02ef2ef" providerId="AD" clId="Web-{9019FA86-783A-C69E-EABE-6D2CD5B01AC1}" dt="2023-05-29T18:10:10.739" v="674" actId="1076"/>
          <ac:spMkLst>
            <pc:docMk/>
            <pc:sldMk cId="1502073429" sldId="362"/>
            <ac:spMk id="2" creationId="{B3DBA591-6892-8DB3-6678-CA29001B7A59}"/>
          </ac:spMkLst>
        </pc:spChg>
      </pc:sldChg>
      <pc:sldChg chg="modSp add replId">
        <pc:chgData name="OSullivan Aisling" userId="S::aisling.osullivan@o2.cz::1e483c38-b5e6-4f9c-9b49-637ba02ef2ef" providerId="AD" clId="Web-{9019FA86-783A-C69E-EABE-6D2CD5B01AC1}" dt="2023-05-29T18:12:47.711" v="740" actId="20577"/>
        <pc:sldMkLst>
          <pc:docMk/>
          <pc:sldMk cId="974535638" sldId="363"/>
        </pc:sldMkLst>
        <pc:spChg chg="mod">
          <ac:chgData name="OSullivan Aisling" userId="S::aisling.osullivan@o2.cz::1e483c38-b5e6-4f9c-9b49-637ba02ef2ef" providerId="AD" clId="Web-{9019FA86-783A-C69E-EABE-6D2CD5B01AC1}" dt="2023-05-29T18:12:47.711" v="740" actId="20577"/>
          <ac:spMkLst>
            <pc:docMk/>
            <pc:sldMk cId="974535638" sldId="363"/>
            <ac:spMk id="4" creationId="{A1B501B9-FA0A-4318-8764-0F116B68902C}"/>
          </ac:spMkLst>
        </pc:spChg>
      </pc:sldChg>
      <pc:sldChg chg="modSp new modNotes">
        <pc:chgData name="OSullivan Aisling" userId="S::aisling.osullivan@o2.cz::1e483c38-b5e6-4f9c-9b49-637ba02ef2ef" providerId="AD" clId="Web-{9019FA86-783A-C69E-EABE-6D2CD5B01AC1}" dt="2023-05-29T18:22:29.020" v="862"/>
        <pc:sldMkLst>
          <pc:docMk/>
          <pc:sldMk cId="10941443" sldId="364"/>
        </pc:sldMkLst>
        <pc:spChg chg="mod">
          <ac:chgData name="OSullivan Aisling" userId="S::aisling.osullivan@o2.cz::1e483c38-b5e6-4f9c-9b49-637ba02ef2ef" providerId="AD" clId="Web-{9019FA86-783A-C69E-EABE-6D2CD5B01AC1}" dt="2023-05-29T18:20:54.784" v="849" actId="1076"/>
          <ac:spMkLst>
            <pc:docMk/>
            <pc:sldMk cId="10941443" sldId="364"/>
            <ac:spMk id="2" creationId="{4830CDAB-C102-232D-912D-14C37477BF6E}"/>
          </ac:spMkLst>
        </pc:spChg>
      </pc:sldChg>
      <pc:sldChg chg="modSp add replId">
        <pc:chgData name="OSullivan Aisling" userId="S::aisling.osullivan@o2.cz::1e483c38-b5e6-4f9c-9b49-637ba02ef2ef" providerId="AD" clId="Web-{9019FA86-783A-C69E-EABE-6D2CD5B01AC1}" dt="2023-05-29T18:23:40.725" v="868" actId="20577"/>
        <pc:sldMkLst>
          <pc:docMk/>
          <pc:sldMk cId="147359201" sldId="365"/>
        </pc:sldMkLst>
        <pc:spChg chg="mod">
          <ac:chgData name="OSullivan Aisling" userId="S::aisling.osullivan@o2.cz::1e483c38-b5e6-4f9c-9b49-637ba02ef2ef" providerId="AD" clId="Web-{9019FA86-783A-C69E-EABE-6D2CD5B01AC1}" dt="2023-05-29T18:23:40.725" v="868" actId="20577"/>
          <ac:spMkLst>
            <pc:docMk/>
            <pc:sldMk cId="147359201" sldId="365"/>
            <ac:spMk id="4" creationId="{A1B501B9-FA0A-4318-8764-0F116B68902C}"/>
          </ac:spMkLst>
        </pc:spChg>
      </pc:sldChg>
    </pc:docChg>
  </pc:docChgLst>
  <pc:docChgLst>
    <pc:chgData name="OSullivan Aisling" userId="S::aisling.osullivan@o2.cz::1e483c38-b5e6-4f9c-9b49-637ba02ef2ef" providerId="AD" clId="Web-{95F0F17E-2078-DD84-C83A-026FFB333C9E}"/>
    <pc:docChg chg="addSld delSld modSld modSection">
      <pc:chgData name="OSullivan Aisling" userId="S::aisling.osullivan@o2.cz::1e483c38-b5e6-4f9c-9b49-637ba02ef2ef" providerId="AD" clId="Web-{95F0F17E-2078-DD84-C83A-026FFB333C9E}" dt="2023-05-30T15:36:47.334" v="16" actId="14100"/>
      <pc:docMkLst>
        <pc:docMk/>
      </pc:docMkLst>
      <pc:sldChg chg="modSp del">
        <pc:chgData name="OSullivan Aisling" userId="S::aisling.osullivan@o2.cz::1e483c38-b5e6-4f9c-9b49-637ba02ef2ef" providerId="AD" clId="Web-{95F0F17E-2078-DD84-C83A-026FFB333C9E}" dt="2023-05-30T15:34:34.829" v="10"/>
        <pc:sldMkLst>
          <pc:docMk/>
          <pc:sldMk cId="246135859" sldId="312"/>
        </pc:sldMkLst>
        <pc:spChg chg="mod">
          <ac:chgData name="OSullivan Aisling" userId="S::aisling.osullivan@o2.cz::1e483c38-b5e6-4f9c-9b49-637ba02ef2ef" providerId="AD" clId="Web-{95F0F17E-2078-DD84-C83A-026FFB333C9E}" dt="2023-05-30T15:34:04.609" v="3" actId="20577"/>
          <ac:spMkLst>
            <pc:docMk/>
            <pc:sldMk cId="246135859" sldId="312"/>
            <ac:spMk id="4" creationId="{A1B501B9-FA0A-4318-8764-0F116B68902C}"/>
          </ac:spMkLst>
        </pc:spChg>
      </pc:sldChg>
      <pc:sldChg chg="add del replId">
        <pc:chgData name="OSullivan Aisling" userId="S::aisling.osullivan@o2.cz::1e483c38-b5e6-4f9c-9b49-637ba02ef2ef" providerId="AD" clId="Web-{95F0F17E-2078-DD84-C83A-026FFB333C9E}" dt="2023-05-30T15:34:17.391" v="7"/>
        <pc:sldMkLst>
          <pc:docMk/>
          <pc:sldMk cId="1251335794" sldId="366"/>
        </pc:sldMkLst>
      </pc:sldChg>
      <pc:sldChg chg="add del replId">
        <pc:chgData name="OSullivan Aisling" userId="S::aisling.osullivan@o2.cz::1e483c38-b5e6-4f9c-9b49-637ba02ef2ef" providerId="AD" clId="Web-{95F0F17E-2078-DD84-C83A-026FFB333C9E}" dt="2023-05-30T15:34:11.625" v="5"/>
        <pc:sldMkLst>
          <pc:docMk/>
          <pc:sldMk cId="2108984091" sldId="366"/>
        </pc:sldMkLst>
      </pc:sldChg>
      <pc:sldChg chg="addSp modSp add replId">
        <pc:chgData name="OSullivan Aisling" userId="S::aisling.osullivan@o2.cz::1e483c38-b5e6-4f9c-9b49-637ba02ef2ef" providerId="AD" clId="Web-{95F0F17E-2078-DD84-C83A-026FFB333C9E}" dt="2023-05-30T15:36:47.334" v="16" actId="14100"/>
        <pc:sldMkLst>
          <pc:docMk/>
          <pc:sldMk cId="3426206694" sldId="366"/>
        </pc:sldMkLst>
        <pc:spChg chg="mod">
          <ac:chgData name="OSullivan Aisling" userId="S::aisling.osullivan@o2.cz::1e483c38-b5e6-4f9c-9b49-637ba02ef2ef" providerId="AD" clId="Web-{95F0F17E-2078-DD84-C83A-026FFB333C9E}" dt="2023-05-30T15:34:31.547" v="9" actId="20577"/>
          <ac:spMkLst>
            <pc:docMk/>
            <pc:sldMk cId="3426206694" sldId="366"/>
            <ac:spMk id="4" creationId="{A1B501B9-FA0A-4318-8764-0F116B68902C}"/>
          </ac:spMkLst>
        </pc:spChg>
        <pc:picChg chg="add mod ord">
          <ac:chgData name="OSullivan Aisling" userId="S::aisling.osullivan@o2.cz::1e483c38-b5e6-4f9c-9b49-637ba02ef2ef" providerId="AD" clId="Web-{95F0F17E-2078-DD84-C83A-026FFB333C9E}" dt="2023-05-30T15:36:47.334" v="16" actId="14100"/>
          <ac:picMkLst>
            <pc:docMk/>
            <pc:sldMk cId="3426206694" sldId="366"/>
            <ac:picMk id="5" creationId="{4605B979-0905-0E06-81D9-751D1088843F}"/>
          </ac:picMkLst>
        </pc:picChg>
      </pc:sldChg>
    </pc:docChg>
  </pc:docChgLst>
  <pc:docChgLst>
    <pc:chgData name="OSullivan Aisling" userId="S::aisling.osullivan@o2.cz::1e483c38-b5e6-4f9c-9b49-637ba02ef2ef" providerId="AD" clId="Web-{5367EC14-160A-EA5A-0A39-F63494778044}"/>
    <pc:docChg chg="modSld">
      <pc:chgData name="OSullivan Aisling" userId="S::aisling.osullivan@o2.cz::1e483c38-b5e6-4f9c-9b49-637ba02ef2ef" providerId="AD" clId="Web-{5367EC14-160A-EA5A-0A39-F63494778044}" dt="2023-05-31T09:50:36.292" v="0"/>
      <pc:docMkLst>
        <pc:docMk/>
      </pc:docMkLst>
      <pc:sldChg chg="modSp">
        <pc:chgData name="OSullivan Aisling" userId="S::aisling.osullivan@o2.cz::1e483c38-b5e6-4f9c-9b49-637ba02ef2ef" providerId="AD" clId="Web-{5367EC14-160A-EA5A-0A39-F63494778044}" dt="2023-05-31T09:50:36.292" v="0"/>
        <pc:sldMkLst>
          <pc:docMk/>
          <pc:sldMk cId="0" sldId="256"/>
        </pc:sldMkLst>
        <pc:spChg chg="mod">
          <ac:chgData name="OSullivan Aisling" userId="S::aisling.osullivan@o2.cz::1e483c38-b5e6-4f9c-9b49-637ba02ef2ef" providerId="AD" clId="Web-{5367EC14-160A-EA5A-0A39-F63494778044}" dt="2023-05-31T09:50:36.292" v="0"/>
          <ac:spMkLst>
            <pc:docMk/>
            <pc:sldMk cId="0" sldId="256"/>
            <ac:spMk id="6" creationId="{E8B7245E-7448-4C3A-928A-62D12610B3AA}"/>
          </ac:spMkLst>
        </pc:spChg>
      </pc:sldChg>
    </pc:docChg>
  </pc:docChgLst>
  <pc:docChgLst>
    <pc:chgData name="OSullivan Aisling" userId="1e483c38-b5e6-4f9c-9b49-637ba02ef2ef" providerId="ADAL" clId="{9C1ABCC9-7464-46B0-866B-3A259284DF3B}"/>
    <pc:docChg chg="undo custSel addSld delSld modSld sldOrd addMainMaster delMainMaster modMainMaster addSection delSection modSection">
      <pc:chgData name="OSullivan Aisling" userId="1e483c38-b5e6-4f9c-9b49-637ba02ef2ef" providerId="ADAL" clId="{9C1ABCC9-7464-46B0-866B-3A259284DF3B}" dt="2023-06-01T15:02:25.097" v="5077" actId="1035"/>
      <pc:docMkLst>
        <pc:docMk/>
      </pc:docMkLst>
      <pc:sldChg chg="modSp mod">
        <pc:chgData name="OSullivan Aisling" userId="1e483c38-b5e6-4f9c-9b49-637ba02ef2ef" providerId="ADAL" clId="{9C1ABCC9-7464-46B0-866B-3A259284DF3B}" dt="2023-06-01T13:51:13.067" v="3131" actId="20577"/>
        <pc:sldMkLst>
          <pc:docMk/>
          <pc:sldMk cId="0" sldId="258"/>
        </pc:sldMkLst>
        <pc:spChg chg="mod">
          <ac:chgData name="OSullivan Aisling" userId="1e483c38-b5e6-4f9c-9b49-637ba02ef2ef" providerId="ADAL" clId="{9C1ABCC9-7464-46B0-866B-3A259284DF3B}" dt="2023-06-01T13:51:08.549" v="3129" actId="20577"/>
          <ac:spMkLst>
            <pc:docMk/>
            <pc:sldMk cId="0" sldId="258"/>
            <ac:spMk id="94" creationId="{00000000-0000-0000-0000-000000000000}"/>
          </ac:spMkLst>
        </pc:spChg>
        <pc:spChg chg="mod">
          <ac:chgData name="OSullivan Aisling" userId="1e483c38-b5e6-4f9c-9b49-637ba02ef2ef" providerId="ADAL" clId="{9C1ABCC9-7464-46B0-866B-3A259284DF3B}" dt="2023-06-01T13:51:13.067" v="3131" actId="20577"/>
          <ac:spMkLst>
            <pc:docMk/>
            <pc:sldMk cId="0" sldId="258"/>
            <ac:spMk id="97" creationId="{00000000-0000-0000-0000-000000000000}"/>
          </ac:spMkLst>
        </pc:spChg>
      </pc:sldChg>
      <pc:sldChg chg="addSp modSp mod">
        <pc:chgData name="OSullivan Aisling" userId="1e483c38-b5e6-4f9c-9b49-637ba02ef2ef" providerId="ADAL" clId="{9C1ABCC9-7464-46B0-866B-3A259284DF3B}" dt="2023-06-01T13:28:09.137" v="3023" actId="20577"/>
        <pc:sldMkLst>
          <pc:docMk/>
          <pc:sldMk cId="0" sldId="259"/>
        </pc:sldMkLst>
        <pc:spChg chg="mod">
          <ac:chgData name="OSullivan Aisling" userId="1e483c38-b5e6-4f9c-9b49-637ba02ef2ef" providerId="ADAL" clId="{9C1ABCC9-7464-46B0-866B-3A259284DF3B}" dt="2023-06-01T13:28:09.137" v="3023" actId="20577"/>
          <ac:spMkLst>
            <pc:docMk/>
            <pc:sldMk cId="0" sldId="259"/>
            <ac:spMk id="104" creationId="{00000000-0000-0000-0000-000000000000}"/>
          </ac:spMkLst>
        </pc:spChg>
        <pc:picChg chg="add mod">
          <ac:chgData name="OSullivan Aisling" userId="1e483c38-b5e6-4f9c-9b49-637ba02ef2ef" providerId="ADAL" clId="{9C1ABCC9-7464-46B0-866B-3A259284DF3B}" dt="2023-05-30T16:05:34.324" v="316" actId="1076"/>
          <ac:picMkLst>
            <pc:docMk/>
            <pc:sldMk cId="0" sldId="259"/>
            <ac:picMk id="2" creationId="{17414FA9-1EDC-5759-6B1E-65B26DDE8083}"/>
          </ac:picMkLst>
        </pc:picChg>
      </pc:sldChg>
      <pc:sldChg chg="addSp modSp mod modNotesTx">
        <pc:chgData name="OSullivan Aisling" userId="1e483c38-b5e6-4f9c-9b49-637ba02ef2ef" providerId="ADAL" clId="{9C1ABCC9-7464-46B0-866B-3A259284DF3B}" dt="2023-06-01T13:28:52.048" v="3027" actId="1076"/>
        <pc:sldMkLst>
          <pc:docMk/>
          <pc:sldMk cId="0" sldId="260"/>
        </pc:sldMkLst>
        <pc:spChg chg="mod">
          <ac:chgData name="OSullivan Aisling" userId="1e483c38-b5e6-4f9c-9b49-637ba02ef2ef" providerId="ADAL" clId="{9C1ABCC9-7464-46B0-866B-3A259284DF3B}" dt="2023-05-31T13:53:47.438" v="591" actId="14100"/>
          <ac:spMkLst>
            <pc:docMk/>
            <pc:sldMk cId="0" sldId="260"/>
            <ac:spMk id="109" creationId="{00000000-0000-0000-0000-000000000000}"/>
          </ac:spMkLst>
        </pc:spChg>
        <pc:spChg chg="mod">
          <ac:chgData name="OSullivan Aisling" userId="1e483c38-b5e6-4f9c-9b49-637ba02ef2ef" providerId="ADAL" clId="{9C1ABCC9-7464-46B0-866B-3A259284DF3B}" dt="2023-06-01T13:28:52.048" v="3027" actId="1076"/>
          <ac:spMkLst>
            <pc:docMk/>
            <pc:sldMk cId="0" sldId="260"/>
            <ac:spMk id="111" creationId="{00000000-0000-0000-0000-000000000000}"/>
          </ac:spMkLst>
        </pc:spChg>
        <pc:picChg chg="add mod">
          <ac:chgData name="OSullivan Aisling" userId="1e483c38-b5e6-4f9c-9b49-637ba02ef2ef" providerId="ADAL" clId="{9C1ABCC9-7464-46B0-866B-3A259284DF3B}" dt="2023-05-30T15:47:37.581" v="90"/>
          <ac:picMkLst>
            <pc:docMk/>
            <pc:sldMk cId="0" sldId="260"/>
            <ac:picMk id="2" creationId="{2E5F3EB6-E1FB-1AD8-241D-F82F7C4259E9}"/>
          </ac:picMkLst>
        </pc:picChg>
      </pc:sldChg>
      <pc:sldChg chg="addSp modSp mod">
        <pc:chgData name="OSullivan Aisling" userId="1e483c38-b5e6-4f9c-9b49-637ba02ef2ef" providerId="ADAL" clId="{9C1ABCC9-7464-46B0-866B-3A259284DF3B}" dt="2023-05-30T16:00:00.346" v="279" actId="1035"/>
        <pc:sldMkLst>
          <pc:docMk/>
          <pc:sldMk cId="0" sldId="261"/>
        </pc:sldMkLst>
        <pc:picChg chg="add mod">
          <ac:chgData name="OSullivan Aisling" userId="1e483c38-b5e6-4f9c-9b49-637ba02ef2ef" providerId="ADAL" clId="{9C1ABCC9-7464-46B0-866B-3A259284DF3B}" dt="2023-05-30T16:00:00.346" v="279" actId="1035"/>
          <ac:picMkLst>
            <pc:docMk/>
            <pc:sldMk cId="0" sldId="261"/>
            <ac:picMk id="2" creationId="{7FD338C4-C863-4031-01E8-C5E4E31DA3C9}"/>
          </ac:picMkLst>
        </pc:picChg>
      </pc:sldChg>
      <pc:sldChg chg="addSp delSp modSp mod">
        <pc:chgData name="OSullivan Aisling" userId="1e483c38-b5e6-4f9c-9b49-637ba02ef2ef" providerId="ADAL" clId="{9C1ABCC9-7464-46B0-866B-3A259284DF3B}" dt="2023-06-01T14:09:16.581" v="3492" actId="1036"/>
        <pc:sldMkLst>
          <pc:docMk/>
          <pc:sldMk cId="3619532655" sldId="278"/>
        </pc:sldMkLst>
        <pc:spChg chg="mod">
          <ac:chgData name="OSullivan Aisling" userId="1e483c38-b5e6-4f9c-9b49-637ba02ef2ef" providerId="ADAL" clId="{9C1ABCC9-7464-46B0-866B-3A259284DF3B}" dt="2023-06-01T14:09:16.581" v="3492" actId="1036"/>
          <ac:spMkLst>
            <pc:docMk/>
            <pc:sldMk cId="3619532655" sldId="278"/>
            <ac:spMk id="2" creationId="{E466C0DD-C684-4FCE-AB73-EB7067031FB6}"/>
          </ac:spMkLst>
        </pc:spChg>
        <pc:spChg chg="add del mod">
          <ac:chgData name="OSullivan Aisling" userId="1e483c38-b5e6-4f9c-9b49-637ba02ef2ef" providerId="ADAL" clId="{9C1ABCC9-7464-46B0-866B-3A259284DF3B}" dt="2023-06-01T14:09:12.484" v="3488" actId="478"/>
          <ac:spMkLst>
            <pc:docMk/>
            <pc:sldMk cId="3619532655" sldId="278"/>
            <ac:spMk id="5" creationId="{924CA264-59C4-A7D3-2389-D52096012B44}"/>
          </ac:spMkLst>
        </pc:spChg>
        <pc:spChg chg="mod">
          <ac:chgData name="OSullivan Aisling" userId="1e483c38-b5e6-4f9c-9b49-637ba02ef2ef" providerId="ADAL" clId="{9C1ABCC9-7464-46B0-866B-3A259284DF3B}" dt="2023-06-01T10:00:38.364" v="1981" actId="20577"/>
          <ac:spMkLst>
            <pc:docMk/>
            <pc:sldMk cId="3619532655" sldId="278"/>
            <ac:spMk id="11" creationId="{DEF055B3-DB5B-4478-92A4-FE2A854A065D}"/>
          </ac:spMkLst>
        </pc:spChg>
        <pc:picChg chg="add mod">
          <ac:chgData name="OSullivan Aisling" userId="1e483c38-b5e6-4f9c-9b49-637ba02ef2ef" providerId="ADAL" clId="{9C1ABCC9-7464-46B0-866B-3A259284DF3B}" dt="2023-05-30T15:52:37.685" v="172"/>
          <ac:picMkLst>
            <pc:docMk/>
            <pc:sldMk cId="3619532655" sldId="278"/>
            <ac:picMk id="4" creationId="{8E242702-C4A3-CEA7-6EC8-6D16A939E561}"/>
          </ac:picMkLst>
        </pc:picChg>
      </pc:sldChg>
      <pc:sldChg chg="addSp delSp modSp mod modNotesTx">
        <pc:chgData name="OSullivan Aisling" userId="1e483c38-b5e6-4f9c-9b49-637ba02ef2ef" providerId="ADAL" clId="{9C1ABCC9-7464-46B0-866B-3A259284DF3B}" dt="2023-06-01T13:49:54.685" v="3123" actId="6549"/>
        <pc:sldMkLst>
          <pc:docMk/>
          <pc:sldMk cId="1462423848" sldId="279"/>
        </pc:sldMkLst>
        <pc:spChg chg="mod">
          <ac:chgData name="OSullivan Aisling" userId="1e483c38-b5e6-4f9c-9b49-637ba02ef2ef" providerId="ADAL" clId="{9C1ABCC9-7464-46B0-866B-3A259284DF3B}" dt="2023-06-01T13:47:19.658" v="3102" actId="20577"/>
          <ac:spMkLst>
            <pc:docMk/>
            <pc:sldMk cId="1462423848" sldId="279"/>
            <ac:spMk id="5" creationId="{B284F24C-CDF5-4E8C-A938-3F3F4106E699}"/>
          </ac:spMkLst>
        </pc:spChg>
        <pc:spChg chg="mod">
          <ac:chgData name="OSullivan Aisling" userId="1e483c38-b5e6-4f9c-9b49-637ba02ef2ef" providerId="ADAL" clId="{9C1ABCC9-7464-46B0-866B-3A259284DF3B}" dt="2023-05-31T13:56:02.316" v="624" actId="1035"/>
          <ac:spMkLst>
            <pc:docMk/>
            <pc:sldMk cId="1462423848" sldId="279"/>
            <ac:spMk id="7" creationId="{6B958899-61A4-4A8B-B7C2-85E50DAAA888}"/>
          </ac:spMkLst>
        </pc:spChg>
        <pc:spChg chg="add mod">
          <ac:chgData name="OSullivan Aisling" userId="1e483c38-b5e6-4f9c-9b49-637ba02ef2ef" providerId="ADAL" clId="{9C1ABCC9-7464-46B0-866B-3A259284DF3B}" dt="2023-06-01T13:49:37.318" v="3120" actId="1076"/>
          <ac:spMkLst>
            <pc:docMk/>
            <pc:sldMk cId="1462423848" sldId="279"/>
            <ac:spMk id="11" creationId="{34773BFF-3FBA-2816-F48C-A4B567D6504C}"/>
          </ac:spMkLst>
        </pc:spChg>
        <pc:picChg chg="add mod">
          <ac:chgData name="OSullivan Aisling" userId="1e483c38-b5e6-4f9c-9b49-637ba02ef2ef" providerId="ADAL" clId="{9C1ABCC9-7464-46B0-866B-3A259284DF3B}" dt="2023-05-30T15:52:20.279" v="170"/>
          <ac:picMkLst>
            <pc:docMk/>
            <pc:sldMk cId="1462423848" sldId="279"/>
            <ac:picMk id="4" creationId="{6CBD6DE4-61F6-D899-D54F-8AEC94C7107B}"/>
          </ac:picMkLst>
        </pc:picChg>
        <pc:picChg chg="add del mod modCrop">
          <ac:chgData name="OSullivan Aisling" userId="1e483c38-b5e6-4f9c-9b49-637ba02ef2ef" providerId="ADAL" clId="{9C1ABCC9-7464-46B0-866B-3A259284DF3B}" dt="2023-06-01T13:41:48.567" v="3066" actId="478"/>
          <ac:picMkLst>
            <pc:docMk/>
            <pc:sldMk cId="1462423848" sldId="279"/>
            <ac:picMk id="6" creationId="{14DFD5C7-8C49-761D-E0C4-C832053EA9BA}"/>
          </ac:picMkLst>
        </pc:picChg>
        <pc:picChg chg="add mod">
          <ac:chgData name="OSullivan Aisling" userId="1e483c38-b5e6-4f9c-9b49-637ba02ef2ef" providerId="ADAL" clId="{9C1ABCC9-7464-46B0-866B-3A259284DF3B}" dt="2023-06-01T13:49:40.094" v="3121" actId="1076"/>
          <ac:picMkLst>
            <pc:docMk/>
            <pc:sldMk cId="1462423848" sldId="279"/>
            <ac:picMk id="9" creationId="{68813EA3-C218-A51F-DAEF-7F02D2AC24CD}"/>
          </ac:picMkLst>
        </pc:picChg>
      </pc:sldChg>
      <pc:sldChg chg="addSp modSp mod">
        <pc:chgData name="OSullivan Aisling" userId="1e483c38-b5e6-4f9c-9b49-637ba02ef2ef" providerId="ADAL" clId="{9C1ABCC9-7464-46B0-866B-3A259284DF3B}" dt="2023-06-01T14:35:11.108" v="4327" actId="20577"/>
        <pc:sldMkLst>
          <pc:docMk/>
          <pc:sldMk cId="2179054084" sldId="280"/>
        </pc:sldMkLst>
        <pc:spChg chg="mod">
          <ac:chgData name="OSullivan Aisling" userId="1e483c38-b5e6-4f9c-9b49-637ba02ef2ef" providerId="ADAL" clId="{9C1ABCC9-7464-46B0-866B-3A259284DF3B}" dt="2023-05-30T16:03:02.408" v="300" actId="14100"/>
          <ac:spMkLst>
            <pc:docMk/>
            <pc:sldMk cId="2179054084" sldId="280"/>
            <ac:spMk id="2" creationId="{27A22417-FDC5-46CE-8072-9FE85F251681}"/>
          </ac:spMkLst>
        </pc:spChg>
        <pc:spChg chg="mod">
          <ac:chgData name="OSullivan Aisling" userId="1e483c38-b5e6-4f9c-9b49-637ba02ef2ef" providerId="ADAL" clId="{9C1ABCC9-7464-46B0-866B-3A259284DF3B}" dt="2023-06-01T14:35:11.108" v="4327" actId="20577"/>
          <ac:spMkLst>
            <pc:docMk/>
            <pc:sldMk cId="2179054084" sldId="280"/>
            <ac:spMk id="5" creationId="{3496F408-66E0-4A68-A44A-806CEF6D6CF4}"/>
          </ac:spMkLst>
        </pc:spChg>
        <pc:picChg chg="add mod">
          <ac:chgData name="OSullivan Aisling" userId="1e483c38-b5e6-4f9c-9b49-637ba02ef2ef" providerId="ADAL" clId="{9C1ABCC9-7464-46B0-866B-3A259284DF3B}" dt="2023-06-01T14:35:04.759" v="4326" actId="167"/>
          <ac:picMkLst>
            <pc:docMk/>
            <pc:sldMk cId="2179054084" sldId="280"/>
            <ac:picMk id="4" creationId="{B313DAD8-27CB-D43B-6B09-D5F84E237E8A}"/>
          </ac:picMkLst>
        </pc:picChg>
      </pc:sldChg>
      <pc:sldChg chg="modNotesTx">
        <pc:chgData name="OSullivan Aisling" userId="1e483c38-b5e6-4f9c-9b49-637ba02ef2ef" providerId="ADAL" clId="{9C1ABCC9-7464-46B0-866B-3A259284DF3B}" dt="2023-06-01T10:04:57.809" v="2062" actId="20577"/>
        <pc:sldMkLst>
          <pc:docMk/>
          <pc:sldMk cId="2548715944" sldId="281"/>
        </pc:sldMkLst>
      </pc:sldChg>
      <pc:sldChg chg="addSp modSp mod modNotesTx">
        <pc:chgData name="OSullivan Aisling" userId="1e483c38-b5e6-4f9c-9b49-637ba02ef2ef" providerId="ADAL" clId="{9C1ABCC9-7464-46B0-866B-3A259284DF3B}" dt="2023-06-01T13:58:45.147" v="3330" actId="1035"/>
        <pc:sldMkLst>
          <pc:docMk/>
          <pc:sldMk cId="4233014193" sldId="282"/>
        </pc:sldMkLst>
        <pc:spChg chg="mod">
          <ac:chgData name="OSullivan Aisling" userId="1e483c38-b5e6-4f9c-9b49-637ba02ef2ef" providerId="ADAL" clId="{9C1ABCC9-7464-46B0-866B-3A259284DF3B}" dt="2023-06-01T13:58:45.147" v="3330" actId="1035"/>
          <ac:spMkLst>
            <pc:docMk/>
            <pc:sldMk cId="4233014193" sldId="282"/>
            <ac:spMk id="4" creationId="{9794819B-942B-406D-AB9C-C2BB0857BF51}"/>
          </ac:spMkLst>
        </pc:spChg>
        <pc:spChg chg="add mod">
          <ac:chgData name="OSullivan Aisling" userId="1e483c38-b5e6-4f9c-9b49-637ba02ef2ef" providerId="ADAL" clId="{9C1ABCC9-7464-46B0-866B-3A259284DF3B}" dt="2023-06-01T13:56:28.866" v="3300" actId="1076"/>
          <ac:spMkLst>
            <pc:docMk/>
            <pc:sldMk cId="4233014193" sldId="282"/>
            <ac:spMk id="8" creationId="{97E8F532-E91D-DA35-DE18-FF39E3365107}"/>
          </ac:spMkLst>
        </pc:spChg>
        <pc:picChg chg="add mod">
          <ac:chgData name="OSullivan Aisling" userId="1e483c38-b5e6-4f9c-9b49-637ba02ef2ef" providerId="ADAL" clId="{9C1ABCC9-7464-46B0-866B-3A259284DF3B}" dt="2023-05-30T16:02:42.427" v="297" actId="1076"/>
          <ac:picMkLst>
            <pc:docMk/>
            <pc:sldMk cId="4233014193" sldId="282"/>
            <ac:picMk id="5" creationId="{5D74002A-37DB-9F04-BC9E-AA3521182957}"/>
          </ac:picMkLst>
        </pc:picChg>
        <pc:picChg chg="add mod">
          <ac:chgData name="OSullivan Aisling" userId="1e483c38-b5e6-4f9c-9b49-637ba02ef2ef" providerId="ADAL" clId="{9C1ABCC9-7464-46B0-866B-3A259284DF3B}" dt="2023-06-01T13:57:09.167" v="3304" actId="1038"/>
          <ac:picMkLst>
            <pc:docMk/>
            <pc:sldMk cId="4233014193" sldId="282"/>
            <ac:picMk id="6" creationId="{F64871AA-FF36-D50C-59E0-9DD16D8F603C}"/>
          </ac:picMkLst>
        </pc:picChg>
      </pc:sldChg>
      <pc:sldChg chg="addSp delSp modSp mod delCm modCm modNotesTx">
        <pc:chgData name="OSullivan Aisling" userId="1e483c38-b5e6-4f9c-9b49-637ba02ef2ef" providerId="ADAL" clId="{9C1ABCC9-7464-46B0-866B-3A259284DF3B}" dt="2023-06-01T13:57:58.691" v="3319" actId="113"/>
        <pc:sldMkLst>
          <pc:docMk/>
          <pc:sldMk cId="2674455521" sldId="284"/>
        </pc:sldMkLst>
        <pc:spChg chg="mod">
          <ac:chgData name="OSullivan Aisling" userId="1e483c38-b5e6-4f9c-9b49-637ba02ef2ef" providerId="ADAL" clId="{9C1ABCC9-7464-46B0-866B-3A259284DF3B}" dt="2023-06-01T13:29:17.358" v="3030" actId="1076"/>
          <ac:spMkLst>
            <pc:docMk/>
            <pc:sldMk cId="2674455521" sldId="284"/>
            <ac:spMk id="4" creationId="{B02C1BBB-F1C1-4A5F-84CA-D68F6E7AECDE}"/>
          </ac:spMkLst>
        </pc:spChg>
        <pc:spChg chg="add mod">
          <ac:chgData name="OSullivan Aisling" userId="1e483c38-b5e6-4f9c-9b49-637ba02ef2ef" providerId="ADAL" clId="{9C1ABCC9-7464-46B0-866B-3A259284DF3B}" dt="2023-06-01T13:22:27.115" v="2989" actId="1036"/>
          <ac:spMkLst>
            <pc:docMk/>
            <pc:sldMk cId="2674455521" sldId="284"/>
            <ac:spMk id="6" creationId="{F57A3CB4-AF25-A2D8-573B-05F09C877848}"/>
          </ac:spMkLst>
        </pc:spChg>
        <pc:spChg chg="del">
          <ac:chgData name="OSullivan Aisling" userId="1e483c38-b5e6-4f9c-9b49-637ba02ef2ef" providerId="ADAL" clId="{9C1ABCC9-7464-46B0-866B-3A259284DF3B}" dt="2023-05-31T13:36:36.272" v="556" actId="478"/>
          <ac:spMkLst>
            <pc:docMk/>
            <pc:sldMk cId="2674455521" sldId="284"/>
            <ac:spMk id="9" creationId="{835FAF0C-8DE6-4B55-A5A6-30DDC76AC65D}"/>
          </ac:spMkLst>
        </pc:spChg>
        <pc:spChg chg="add mod">
          <ac:chgData name="OSullivan Aisling" userId="1e483c38-b5e6-4f9c-9b49-637ba02ef2ef" providerId="ADAL" clId="{9C1ABCC9-7464-46B0-866B-3A259284DF3B}" dt="2023-06-01T13:57:58.691" v="3319" actId="113"/>
          <ac:spMkLst>
            <pc:docMk/>
            <pc:sldMk cId="2674455521" sldId="284"/>
            <ac:spMk id="10" creationId="{2EA2D8D2-389F-4FAC-8A77-4D4732589354}"/>
          </ac:spMkLst>
        </pc:spChg>
        <pc:picChg chg="add del mod">
          <ac:chgData name="OSullivan Aisling" userId="1e483c38-b5e6-4f9c-9b49-637ba02ef2ef" providerId="ADAL" clId="{9C1ABCC9-7464-46B0-866B-3A259284DF3B}" dt="2023-05-31T13:36:50.786" v="558" actId="478"/>
          <ac:picMkLst>
            <pc:docMk/>
            <pc:sldMk cId="2674455521" sldId="284"/>
            <ac:picMk id="5" creationId="{1FD239FA-A09C-92B1-520D-74BD440F6A42}"/>
          </ac:picMkLst>
        </pc:picChg>
        <pc:picChg chg="add del mod">
          <ac:chgData name="OSullivan Aisling" userId="1e483c38-b5e6-4f9c-9b49-637ba02ef2ef" providerId="ADAL" clId="{9C1ABCC9-7464-46B0-866B-3A259284DF3B}" dt="2023-05-31T13:38:25.644" v="577" actId="21"/>
          <ac:picMkLst>
            <pc:docMk/>
            <pc:sldMk cId="2674455521" sldId="284"/>
            <ac:picMk id="6" creationId="{332FE928-814D-28CA-CA6A-B02C992611C5}"/>
          </ac:picMkLst>
        </pc:picChg>
        <pc:picChg chg="add del mod">
          <ac:chgData name="OSullivan Aisling" userId="1e483c38-b5e6-4f9c-9b49-637ba02ef2ef" providerId="ADAL" clId="{9C1ABCC9-7464-46B0-866B-3A259284DF3B}" dt="2023-05-31T20:41:44.611" v="1378" actId="478"/>
          <ac:picMkLst>
            <pc:docMk/>
            <pc:sldMk cId="2674455521" sldId="284"/>
            <ac:picMk id="7" creationId="{6E9423B4-D5D0-5C06-0E31-BD3A7C26F2D6}"/>
          </ac:picMkLst>
        </pc:picChg>
        <pc:picChg chg="add mod">
          <ac:chgData name="OSullivan Aisling" userId="1e483c38-b5e6-4f9c-9b49-637ba02ef2ef" providerId="ADAL" clId="{9C1ABCC9-7464-46B0-866B-3A259284DF3B}" dt="2023-06-01T13:57:26.614" v="3306" actId="1076"/>
          <ac:picMkLst>
            <pc:docMk/>
            <pc:sldMk cId="2674455521" sldId="284"/>
            <ac:picMk id="8" creationId="{41EB27D0-336B-310C-8BD1-FAF62069F714}"/>
          </ac:picMkLst>
        </pc:picChg>
        <pc:picChg chg="add del mod">
          <ac:chgData name="OSullivan Aisling" userId="1e483c38-b5e6-4f9c-9b49-637ba02ef2ef" providerId="ADAL" clId="{9C1ABCC9-7464-46B0-866B-3A259284DF3B}" dt="2023-05-31T20:41:16.989" v="1375" actId="478"/>
          <ac:picMkLst>
            <pc:docMk/>
            <pc:sldMk cId="2674455521" sldId="284"/>
            <ac:picMk id="8" creationId="{9B5272FE-F0C8-60DD-5082-8D05DA261F1B}"/>
          </ac:picMkLst>
        </pc:picChg>
      </pc:sldChg>
      <pc:sldChg chg="addSp delSp modSp mod delAnim modAnim">
        <pc:chgData name="OSullivan Aisling" userId="1e483c38-b5e6-4f9c-9b49-637ba02ef2ef" providerId="ADAL" clId="{9C1ABCC9-7464-46B0-866B-3A259284DF3B}" dt="2023-06-01T13:55:19.617" v="3281" actId="21"/>
        <pc:sldMkLst>
          <pc:docMk/>
          <pc:sldMk cId="1878861607" sldId="285"/>
        </pc:sldMkLst>
        <pc:spChg chg="add mod">
          <ac:chgData name="OSullivan Aisling" userId="1e483c38-b5e6-4f9c-9b49-637ba02ef2ef" providerId="ADAL" clId="{9C1ABCC9-7464-46B0-866B-3A259284DF3B}" dt="2023-05-31T13:29:33.667" v="444"/>
          <ac:spMkLst>
            <pc:docMk/>
            <pc:sldMk cId="1878861607" sldId="285"/>
            <ac:spMk id="4" creationId="{EC8E83BE-E0CE-96A8-4F58-BD7E0233F2EE}"/>
          </ac:spMkLst>
        </pc:spChg>
        <pc:spChg chg="del">
          <ac:chgData name="OSullivan Aisling" userId="1e483c38-b5e6-4f9c-9b49-637ba02ef2ef" providerId="ADAL" clId="{9C1ABCC9-7464-46B0-866B-3A259284DF3B}" dt="2023-05-31T13:29:33.252" v="443" actId="478"/>
          <ac:spMkLst>
            <pc:docMk/>
            <pc:sldMk cId="1878861607" sldId="285"/>
            <ac:spMk id="13" creationId="{358D1247-8436-4F63-A2CC-DD8CADA25861}"/>
          </ac:spMkLst>
        </pc:spChg>
        <pc:picChg chg="add del mod">
          <ac:chgData name="OSullivan Aisling" userId="1e483c38-b5e6-4f9c-9b49-637ba02ef2ef" providerId="ADAL" clId="{9C1ABCC9-7464-46B0-866B-3A259284DF3B}" dt="2023-06-01T13:55:19.617" v="3281" actId="21"/>
          <ac:picMkLst>
            <pc:docMk/>
            <pc:sldMk cId="1878861607" sldId="285"/>
            <ac:picMk id="5" creationId="{786C90DD-2991-334E-16D5-E0A160A3A3A0}"/>
          </ac:picMkLst>
        </pc:picChg>
        <pc:picChg chg="mod">
          <ac:chgData name="OSullivan Aisling" userId="1e483c38-b5e6-4f9c-9b49-637ba02ef2ef" providerId="ADAL" clId="{9C1ABCC9-7464-46B0-866B-3A259284DF3B}" dt="2023-05-31T14:28:55.395" v="733"/>
          <ac:picMkLst>
            <pc:docMk/>
            <pc:sldMk cId="1878861607" sldId="285"/>
            <ac:picMk id="15" creationId="{4BF981E4-A4D5-450D-A2AE-13A687E29A4D}"/>
          </ac:picMkLst>
        </pc:picChg>
      </pc:sldChg>
      <pc:sldChg chg="addSp modSp mod">
        <pc:chgData name="OSullivan Aisling" userId="1e483c38-b5e6-4f9c-9b49-637ba02ef2ef" providerId="ADAL" clId="{9C1ABCC9-7464-46B0-866B-3A259284DF3B}" dt="2023-06-01T14:07:34.292" v="3462" actId="14100"/>
        <pc:sldMkLst>
          <pc:docMk/>
          <pc:sldMk cId="1746997759" sldId="290"/>
        </pc:sldMkLst>
        <pc:spChg chg="mod">
          <ac:chgData name="OSullivan Aisling" userId="1e483c38-b5e6-4f9c-9b49-637ba02ef2ef" providerId="ADAL" clId="{9C1ABCC9-7464-46B0-866B-3A259284DF3B}" dt="2023-06-01T14:07:34.292" v="3462" actId="14100"/>
          <ac:spMkLst>
            <pc:docMk/>
            <pc:sldMk cId="1746997759" sldId="290"/>
            <ac:spMk id="4" creationId="{87CDD483-F48D-4369-B2CB-8B6058127220}"/>
          </ac:spMkLst>
        </pc:spChg>
        <pc:picChg chg="add mod">
          <ac:chgData name="OSullivan Aisling" userId="1e483c38-b5e6-4f9c-9b49-637ba02ef2ef" providerId="ADAL" clId="{9C1ABCC9-7464-46B0-866B-3A259284DF3B}" dt="2023-05-30T15:49:25.974" v="121"/>
          <ac:picMkLst>
            <pc:docMk/>
            <pc:sldMk cId="1746997759" sldId="290"/>
            <ac:picMk id="5" creationId="{9B8A1FE0-F69A-520D-A043-7C43391A6B27}"/>
          </ac:picMkLst>
        </pc:picChg>
      </pc:sldChg>
      <pc:sldChg chg="modSp mod modNotesTx">
        <pc:chgData name="OSullivan Aisling" userId="1e483c38-b5e6-4f9c-9b49-637ba02ef2ef" providerId="ADAL" clId="{9C1ABCC9-7464-46B0-866B-3A259284DF3B}" dt="2023-06-01T13:52:18.669" v="3142" actId="20577"/>
        <pc:sldMkLst>
          <pc:docMk/>
          <pc:sldMk cId="2907979099" sldId="292"/>
        </pc:sldMkLst>
        <pc:spChg chg="mod">
          <ac:chgData name="OSullivan Aisling" userId="1e483c38-b5e6-4f9c-9b49-637ba02ef2ef" providerId="ADAL" clId="{9C1ABCC9-7464-46B0-866B-3A259284DF3B}" dt="2023-05-31T13:29:22.961" v="442" actId="207"/>
          <ac:spMkLst>
            <pc:docMk/>
            <pc:sldMk cId="2907979099" sldId="292"/>
            <ac:spMk id="13" creationId="{358D1247-8436-4F63-A2CC-DD8CADA25861}"/>
          </ac:spMkLst>
        </pc:spChg>
        <pc:spChg chg="mod">
          <ac:chgData name="OSullivan Aisling" userId="1e483c38-b5e6-4f9c-9b49-637ba02ef2ef" providerId="ADAL" clId="{9C1ABCC9-7464-46B0-866B-3A259284DF3B}" dt="2023-05-31T13:29:22.961" v="442" actId="207"/>
          <ac:spMkLst>
            <pc:docMk/>
            <pc:sldMk cId="2907979099" sldId="292"/>
            <ac:spMk id="43" creationId="{7550BB30-0A25-4059-A7B7-8C28F06CC325}"/>
          </ac:spMkLst>
        </pc:spChg>
      </pc:sldChg>
      <pc:sldChg chg="addSp delSp modSp mod modAnim modNotesTx">
        <pc:chgData name="OSullivan Aisling" userId="1e483c38-b5e6-4f9c-9b49-637ba02ef2ef" providerId="ADAL" clId="{9C1ABCC9-7464-46B0-866B-3A259284DF3B}" dt="2023-06-01T14:05:41.277" v="3453" actId="20577"/>
        <pc:sldMkLst>
          <pc:docMk/>
          <pc:sldMk cId="1574844894" sldId="293"/>
        </pc:sldMkLst>
        <pc:spChg chg="mod">
          <ac:chgData name="OSullivan Aisling" userId="1e483c38-b5e6-4f9c-9b49-637ba02ef2ef" providerId="ADAL" clId="{9C1ABCC9-7464-46B0-866B-3A259284DF3B}" dt="2023-05-30T15:44:56.176" v="73" actId="6549"/>
          <ac:spMkLst>
            <pc:docMk/>
            <pc:sldMk cId="1574844894" sldId="293"/>
            <ac:spMk id="2" creationId="{08249623-EE8F-40BD-972B-5660598C9926}"/>
          </ac:spMkLst>
        </pc:spChg>
        <pc:spChg chg="mod">
          <ac:chgData name="OSullivan Aisling" userId="1e483c38-b5e6-4f9c-9b49-637ba02ef2ef" providerId="ADAL" clId="{9C1ABCC9-7464-46B0-866B-3A259284DF3B}" dt="2023-05-31T13:50:57.125" v="589" actId="14100"/>
          <ac:spMkLst>
            <pc:docMk/>
            <pc:sldMk cId="1574844894" sldId="293"/>
            <ac:spMk id="4" creationId="{F7387B13-3569-4976-B1A1-825D0EA95894}"/>
          </ac:spMkLst>
        </pc:spChg>
        <pc:picChg chg="add mod ord">
          <ac:chgData name="OSullivan Aisling" userId="1e483c38-b5e6-4f9c-9b49-637ba02ef2ef" providerId="ADAL" clId="{9C1ABCC9-7464-46B0-866B-3A259284DF3B}" dt="2023-05-31T13:50:50.633" v="588" actId="14100"/>
          <ac:picMkLst>
            <pc:docMk/>
            <pc:sldMk cId="1574844894" sldId="293"/>
            <ac:picMk id="5" creationId="{D352C889-93F1-3632-96C5-354D7A23D64E}"/>
          </ac:picMkLst>
        </pc:picChg>
        <pc:picChg chg="mod">
          <ac:chgData name="OSullivan Aisling" userId="1e483c38-b5e6-4f9c-9b49-637ba02ef2ef" providerId="ADAL" clId="{9C1ABCC9-7464-46B0-866B-3A259284DF3B}" dt="2023-06-01T13:27:18.572" v="2997" actId="14100"/>
          <ac:picMkLst>
            <pc:docMk/>
            <pc:sldMk cId="1574844894" sldId="293"/>
            <ac:picMk id="6" creationId="{BFF1E6FC-A81B-E317-C97F-51BC76FE1BC1}"/>
          </ac:picMkLst>
        </pc:picChg>
        <pc:picChg chg="add del mod">
          <ac:chgData name="OSullivan Aisling" userId="1e483c38-b5e6-4f9c-9b49-637ba02ef2ef" providerId="ADAL" clId="{9C1ABCC9-7464-46B0-866B-3A259284DF3B}" dt="2023-06-01T14:03:45.297" v="3411" actId="478"/>
          <ac:picMkLst>
            <pc:docMk/>
            <pc:sldMk cId="1574844894" sldId="293"/>
            <ac:picMk id="8" creationId="{CE2045EB-6302-A360-C0C8-EE1E39EC047E}"/>
          </ac:picMkLst>
        </pc:picChg>
      </pc:sldChg>
      <pc:sldChg chg="addSp delSp modSp mod modNotesTx">
        <pc:chgData name="OSullivan Aisling" userId="1e483c38-b5e6-4f9c-9b49-637ba02ef2ef" providerId="ADAL" clId="{9C1ABCC9-7464-46B0-866B-3A259284DF3B}" dt="2023-06-01T13:29:07.675" v="3028" actId="1076"/>
        <pc:sldMkLst>
          <pc:docMk/>
          <pc:sldMk cId="3100116672" sldId="295"/>
        </pc:sldMkLst>
        <pc:spChg chg="mod">
          <ac:chgData name="OSullivan Aisling" userId="1e483c38-b5e6-4f9c-9b49-637ba02ef2ef" providerId="ADAL" clId="{9C1ABCC9-7464-46B0-866B-3A259284DF3B}" dt="2023-05-30T15:43:17.967" v="59" actId="20577"/>
          <ac:spMkLst>
            <pc:docMk/>
            <pc:sldMk cId="3100116672" sldId="295"/>
            <ac:spMk id="2" creationId="{C886E14D-3F07-446F-84F9-DE060494B529}"/>
          </ac:spMkLst>
        </pc:spChg>
        <pc:spChg chg="mod">
          <ac:chgData name="OSullivan Aisling" userId="1e483c38-b5e6-4f9c-9b49-637ba02ef2ef" providerId="ADAL" clId="{9C1ABCC9-7464-46B0-866B-3A259284DF3B}" dt="2023-06-01T13:29:07.675" v="3028" actId="1076"/>
          <ac:spMkLst>
            <pc:docMk/>
            <pc:sldMk cId="3100116672" sldId="295"/>
            <ac:spMk id="4" creationId="{7F5A9C7C-E10D-4A11-9597-70B86A36409F}"/>
          </ac:spMkLst>
        </pc:spChg>
        <pc:picChg chg="add del mod">
          <ac:chgData name="OSullivan Aisling" userId="1e483c38-b5e6-4f9c-9b49-637ba02ef2ef" providerId="ADAL" clId="{9C1ABCC9-7464-46B0-866B-3A259284DF3B}" dt="2023-05-31T13:38:21.324" v="575" actId="21"/>
          <ac:picMkLst>
            <pc:docMk/>
            <pc:sldMk cId="3100116672" sldId="295"/>
            <ac:picMk id="5" creationId="{92F54971-686C-7EA6-0FED-ADE56C03022C}"/>
          </ac:picMkLst>
        </pc:picChg>
        <pc:picChg chg="add mod">
          <ac:chgData name="OSullivan Aisling" userId="1e483c38-b5e6-4f9c-9b49-637ba02ef2ef" providerId="ADAL" clId="{9C1ABCC9-7464-46B0-866B-3A259284DF3B}" dt="2023-06-01T13:27:04.757" v="2996" actId="1076"/>
          <ac:picMkLst>
            <pc:docMk/>
            <pc:sldMk cId="3100116672" sldId="295"/>
            <ac:picMk id="6" creationId="{54629338-6DB3-F062-7BDD-C816F4A025AE}"/>
          </ac:picMkLst>
        </pc:picChg>
      </pc:sldChg>
      <pc:sldChg chg="addSp delSp modSp">
        <pc:chgData name="OSullivan Aisling" userId="1e483c38-b5e6-4f9c-9b49-637ba02ef2ef" providerId="ADAL" clId="{9C1ABCC9-7464-46B0-866B-3A259284DF3B}" dt="2023-05-30T15:42:04.202" v="45" actId="21"/>
        <pc:sldMkLst>
          <pc:docMk/>
          <pc:sldMk cId="715944464" sldId="296"/>
        </pc:sldMkLst>
        <pc:picChg chg="add del mod">
          <ac:chgData name="OSullivan Aisling" userId="1e483c38-b5e6-4f9c-9b49-637ba02ef2ef" providerId="ADAL" clId="{9C1ABCC9-7464-46B0-866B-3A259284DF3B}" dt="2023-05-30T15:42:04.202" v="45" actId="21"/>
          <ac:picMkLst>
            <pc:docMk/>
            <pc:sldMk cId="715944464" sldId="296"/>
            <ac:picMk id="4" creationId="{86206AC3-C40F-9C4E-9BAA-D71D9F439262}"/>
          </ac:picMkLst>
        </pc:picChg>
      </pc:sldChg>
      <pc:sldChg chg="addSp modSp mod">
        <pc:chgData name="OSullivan Aisling" userId="1e483c38-b5e6-4f9c-9b49-637ba02ef2ef" providerId="ADAL" clId="{9C1ABCC9-7464-46B0-866B-3A259284DF3B}" dt="2023-06-01T10:26:40.675" v="2434" actId="20577"/>
        <pc:sldMkLst>
          <pc:docMk/>
          <pc:sldMk cId="1306098419" sldId="307"/>
        </pc:sldMkLst>
        <pc:spChg chg="mod">
          <ac:chgData name="OSullivan Aisling" userId="1e483c38-b5e6-4f9c-9b49-637ba02ef2ef" providerId="ADAL" clId="{9C1ABCC9-7464-46B0-866B-3A259284DF3B}" dt="2023-06-01T10:26:40.675" v="2434" actId="20577"/>
          <ac:spMkLst>
            <pc:docMk/>
            <pc:sldMk cId="1306098419" sldId="307"/>
            <ac:spMk id="4" creationId="{34F186C0-1F09-C87C-821F-7DAE5B1C7217}"/>
          </ac:spMkLst>
        </pc:spChg>
        <pc:picChg chg="add mod">
          <ac:chgData name="OSullivan Aisling" userId="1e483c38-b5e6-4f9c-9b49-637ba02ef2ef" providerId="ADAL" clId="{9C1ABCC9-7464-46B0-866B-3A259284DF3B}" dt="2023-05-30T16:05:42.624" v="317"/>
          <ac:picMkLst>
            <pc:docMk/>
            <pc:sldMk cId="1306098419" sldId="307"/>
            <ac:picMk id="5" creationId="{65D634D9-C8FD-D4B2-FBAE-A851E0B92F35}"/>
          </ac:picMkLst>
        </pc:picChg>
      </pc:sldChg>
      <pc:sldChg chg="modSp mod modNotesTx">
        <pc:chgData name="OSullivan Aisling" userId="1e483c38-b5e6-4f9c-9b49-637ba02ef2ef" providerId="ADAL" clId="{9C1ABCC9-7464-46B0-866B-3A259284DF3B}" dt="2023-06-01T14:39:27.159" v="4347" actId="20577"/>
        <pc:sldMkLst>
          <pc:docMk/>
          <pc:sldMk cId="2904164345" sldId="309"/>
        </pc:sldMkLst>
        <pc:spChg chg="mod">
          <ac:chgData name="OSullivan Aisling" userId="1e483c38-b5e6-4f9c-9b49-637ba02ef2ef" providerId="ADAL" clId="{9C1ABCC9-7464-46B0-866B-3A259284DF3B}" dt="2023-05-31T14:01:43.276" v="666" actId="14100"/>
          <ac:spMkLst>
            <pc:docMk/>
            <pc:sldMk cId="2904164345" sldId="309"/>
            <ac:spMk id="8" creationId="{39623220-D7EA-41F6-9A1D-745454E50BF9}"/>
          </ac:spMkLst>
        </pc:spChg>
        <pc:picChg chg="mod">
          <ac:chgData name="OSullivan Aisling" userId="1e483c38-b5e6-4f9c-9b49-637ba02ef2ef" providerId="ADAL" clId="{9C1ABCC9-7464-46B0-866B-3A259284DF3B}" dt="2023-05-30T16:06:36.992" v="333" actId="1076"/>
          <ac:picMkLst>
            <pc:docMk/>
            <pc:sldMk cId="2904164345" sldId="309"/>
            <ac:picMk id="6" creationId="{BEF8BC06-9536-43E6-BE1C-BCCE31C0CBEC}"/>
          </ac:picMkLst>
        </pc:picChg>
      </pc:sldChg>
      <pc:sldChg chg="mod modShow">
        <pc:chgData name="OSullivan Aisling" userId="1e483c38-b5e6-4f9c-9b49-637ba02ef2ef" providerId="ADAL" clId="{9C1ABCC9-7464-46B0-866B-3A259284DF3B}" dt="2023-05-29T18:59:14.703" v="14" actId="729"/>
        <pc:sldMkLst>
          <pc:docMk/>
          <pc:sldMk cId="3616450870" sldId="310"/>
        </pc:sldMkLst>
      </pc:sldChg>
      <pc:sldChg chg="addSp delSp modSp mod modNotesTx">
        <pc:chgData name="OSullivan Aisling" userId="1e483c38-b5e6-4f9c-9b49-637ba02ef2ef" providerId="ADAL" clId="{9C1ABCC9-7464-46B0-866B-3A259284DF3B}" dt="2023-06-01T14:08:38.013" v="3476" actId="20577"/>
        <pc:sldMkLst>
          <pc:docMk/>
          <pc:sldMk cId="2059883266" sldId="311"/>
        </pc:sldMkLst>
        <pc:spChg chg="mod">
          <ac:chgData name="OSullivan Aisling" userId="1e483c38-b5e6-4f9c-9b49-637ba02ef2ef" providerId="ADAL" clId="{9C1ABCC9-7464-46B0-866B-3A259284DF3B}" dt="2023-05-30T15:51:36.569" v="160" actId="20577"/>
          <ac:spMkLst>
            <pc:docMk/>
            <pc:sldMk cId="2059883266" sldId="311"/>
            <ac:spMk id="2" creationId="{4A51AED5-3CED-43F5-905E-9298FA4136B3}"/>
          </ac:spMkLst>
        </pc:spChg>
        <pc:spChg chg="mod">
          <ac:chgData name="OSullivan Aisling" userId="1e483c38-b5e6-4f9c-9b49-637ba02ef2ef" providerId="ADAL" clId="{9C1ABCC9-7464-46B0-866B-3A259284DF3B}" dt="2023-06-01T09:58:17.430" v="1977" actId="20577"/>
          <ac:spMkLst>
            <pc:docMk/>
            <pc:sldMk cId="2059883266" sldId="311"/>
            <ac:spMk id="4" creationId="{090245DE-C2CE-4834-9C85-EEE81DA4F75C}"/>
          </ac:spMkLst>
        </pc:spChg>
        <pc:spChg chg="mod">
          <ac:chgData name="OSullivan Aisling" userId="1e483c38-b5e6-4f9c-9b49-637ba02ef2ef" providerId="ADAL" clId="{9C1ABCC9-7464-46B0-866B-3A259284DF3B}" dt="2023-06-01T14:07:56.375" v="3473" actId="1036"/>
          <ac:spMkLst>
            <pc:docMk/>
            <pc:sldMk cId="2059883266" sldId="311"/>
            <ac:spMk id="5" creationId="{89209F26-A5B0-4943-99B8-F6854C716057}"/>
          </ac:spMkLst>
        </pc:spChg>
        <pc:spChg chg="mod">
          <ac:chgData name="OSullivan Aisling" userId="1e483c38-b5e6-4f9c-9b49-637ba02ef2ef" providerId="ADAL" clId="{9C1ABCC9-7464-46B0-866B-3A259284DF3B}" dt="2023-06-01T14:07:53.536" v="3470" actId="1036"/>
          <ac:spMkLst>
            <pc:docMk/>
            <pc:sldMk cId="2059883266" sldId="311"/>
            <ac:spMk id="6" creationId="{691C422A-FA3B-401E-B07A-69ECA0C39104}"/>
          </ac:spMkLst>
        </pc:spChg>
        <pc:spChg chg="del">
          <ac:chgData name="OSullivan Aisling" userId="1e483c38-b5e6-4f9c-9b49-637ba02ef2ef" providerId="ADAL" clId="{9C1ABCC9-7464-46B0-866B-3A259284DF3B}" dt="2023-06-01T13:33:53.103" v="3058" actId="478"/>
          <ac:spMkLst>
            <pc:docMk/>
            <pc:sldMk cId="2059883266" sldId="311"/>
            <ac:spMk id="7" creationId="{D6888486-99E5-45EB-98C3-751A9746005D}"/>
          </ac:spMkLst>
        </pc:spChg>
        <pc:spChg chg="mod">
          <ac:chgData name="OSullivan Aisling" userId="1e483c38-b5e6-4f9c-9b49-637ba02ef2ef" providerId="ADAL" clId="{9C1ABCC9-7464-46B0-866B-3A259284DF3B}" dt="2023-06-01T13:33:45.539" v="3057" actId="20577"/>
          <ac:spMkLst>
            <pc:docMk/>
            <pc:sldMk cId="2059883266" sldId="311"/>
            <ac:spMk id="10" creationId="{2B69E24F-DB2D-453B-868D-1594F67DD61E}"/>
          </ac:spMkLst>
        </pc:spChg>
        <pc:picChg chg="add del mod ord">
          <ac:chgData name="OSullivan Aisling" userId="1e483c38-b5e6-4f9c-9b49-637ba02ef2ef" providerId="ADAL" clId="{9C1ABCC9-7464-46B0-866B-3A259284DF3B}" dt="2023-05-30T15:51:24.809" v="154" actId="478"/>
          <ac:picMkLst>
            <pc:docMk/>
            <pc:sldMk cId="2059883266" sldId="311"/>
            <ac:picMk id="9" creationId="{DC642290-FEC4-FA3F-778D-53BBA0FECD6B}"/>
          </ac:picMkLst>
        </pc:picChg>
        <pc:picChg chg="add mod ord">
          <ac:chgData name="OSullivan Aisling" userId="1e483c38-b5e6-4f9c-9b49-637ba02ef2ef" providerId="ADAL" clId="{9C1ABCC9-7464-46B0-866B-3A259284DF3B}" dt="2023-05-30T15:52:46.047" v="174" actId="167"/>
          <ac:picMkLst>
            <pc:docMk/>
            <pc:sldMk cId="2059883266" sldId="311"/>
            <ac:picMk id="11" creationId="{0A7C86DB-15D5-73AC-487C-8A005AF9A476}"/>
          </ac:picMkLst>
        </pc:picChg>
      </pc:sldChg>
      <pc:sldChg chg="addSp delSp modSp mod modNotesTx">
        <pc:chgData name="OSullivan Aisling" userId="1e483c38-b5e6-4f9c-9b49-637ba02ef2ef" providerId="ADAL" clId="{9C1ABCC9-7464-46B0-866B-3A259284DF3B}" dt="2023-06-01T14:01:35.101" v="3408" actId="20577"/>
        <pc:sldMkLst>
          <pc:docMk/>
          <pc:sldMk cId="193548353" sldId="313"/>
        </pc:sldMkLst>
        <pc:spChg chg="del">
          <ac:chgData name="OSullivan Aisling" userId="1e483c38-b5e6-4f9c-9b49-637ba02ef2ef" providerId="ADAL" clId="{9C1ABCC9-7464-46B0-866B-3A259284DF3B}" dt="2023-06-01T14:00:50.565" v="3331" actId="478"/>
          <ac:spMkLst>
            <pc:docMk/>
            <pc:sldMk cId="193548353" sldId="313"/>
            <ac:spMk id="4" creationId="{A1B501B9-FA0A-4318-8764-0F116B68902C}"/>
          </ac:spMkLst>
        </pc:spChg>
        <pc:spChg chg="add mod">
          <ac:chgData name="OSullivan Aisling" userId="1e483c38-b5e6-4f9c-9b49-637ba02ef2ef" providerId="ADAL" clId="{9C1ABCC9-7464-46B0-866B-3A259284DF3B}" dt="2023-06-01T14:01:00.440" v="3334" actId="400"/>
          <ac:spMkLst>
            <pc:docMk/>
            <pc:sldMk cId="193548353" sldId="313"/>
            <ac:spMk id="6" creationId="{5D7ACD02-26D1-74B0-60C0-A057E707773A}"/>
          </ac:spMkLst>
        </pc:spChg>
        <pc:picChg chg="add mod ord">
          <ac:chgData name="OSullivan Aisling" userId="1e483c38-b5e6-4f9c-9b49-637ba02ef2ef" providerId="ADAL" clId="{9C1ABCC9-7464-46B0-866B-3A259284DF3B}" dt="2023-05-30T15:45:37.259" v="76" actId="1076"/>
          <ac:picMkLst>
            <pc:docMk/>
            <pc:sldMk cId="193548353" sldId="313"/>
            <ac:picMk id="5" creationId="{90AD4EEB-8762-1E98-664C-6ECC6B8C0245}"/>
          </ac:picMkLst>
        </pc:picChg>
      </pc:sldChg>
      <pc:sldChg chg="addSp delSp modSp mod">
        <pc:chgData name="OSullivan Aisling" userId="1e483c38-b5e6-4f9c-9b49-637ba02ef2ef" providerId="ADAL" clId="{9C1ABCC9-7464-46B0-866B-3A259284DF3B}" dt="2023-06-01T14:06:09.391" v="3457" actId="400"/>
        <pc:sldMkLst>
          <pc:docMk/>
          <pc:sldMk cId="930772066" sldId="314"/>
        </pc:sldMkLst>
        <pc:spChg chg="del mod">
          <ac:chgData name="OSullivan Aisling" userId="1e483c38-b5e6-4f9c-9b49-637ba02ef2ef" providerId="ADAL" clId="{9C1ABCC9-7464-46B0-866B-3A259284DF3B}" dt="2023-06-01T14:06:01.838" v="3454" actId="478"/>
          <ac:spMkLst>
            <pc:docMk/>
            <pc:sldMk cId="930772066" sldId="314"/>
            <ac:spMk id="4" creationId="{A1B501B9-FA0A-4318-8764-0F116B68902C}"/>
          </ac:spMkLst>
        </pc:spChg>
        <pc:spChg chg="add mod">
          <ac:chgData name="OSullivan Aisling" userId="1e483c38-b5e6-4f9c-9b49-637ba02ef2ef" providerId="ADAL" clId="{9C1ABCC9-7464-46B0-866B-3A259284DF3B}" dt="2023-06-01T14:06:09.391" v="3457" actId="400"/>
          <ac:spMkLst>
            <pc:docMk/>
            <pc:sldMk cId="930772066" sldId="314"/>
            <ac:spMk id="6" creationId="{E052C3B3-BA5D-D36F-3D60-27CE1DAD196B}"/>
          </ac:spMkLst>
        </pc:spChg>
        <pc:picChg chg="add mod ord">
          <ac:chgData name="OSullivan Aisling" userId="1e483c38-b5e6-4f9c-9b49-637ba02ef2ef" providerId="ADAL" clId="{9C1ABCC9-7464-46B0-866B-3A259284DF3B}" dt="2023-05-30T15:45:47.392" v="78" actId="167"/>
          <ac:picMkLst>
            <pc:docMk/>
            <pc:sldMk cId="930772066" sldId="314"/>
            <ac:picMk id="5" creationId="{EE9407D6-AE35-8B99-33EB-FEDB4B8011EE}"/>
          </ac:picMkLst>
        </pc:picChg>
      </pc:sldChg>
      <pc:sldChg chg="addSp delSp modSp mod">
        <pc:chgData name="OSullivan Aisling" userId="1e483c38-b5e6-4f9c-9b49-637ba02ef2ef" providerId="ADAL" clId="{9C1ABCC9-7464-46B0-866B-3A259284DF3B}" dt="2023-06-01T14:06:57.970" v="3461" actId="20577"/>
        <pc:sldMkLst>
          <pc:docMk/>
          <pc:sldMk cId="2346712002" sldId="315"/>
        </pc:sldMkLst>
        <pc:spChg chg="del mod">
          <ac:chgData name="OSullivan Aisling" userId="1e483c38-b5e6-4f9c-9b49-637ba02ef2ef" providerId="ADAL" clId="{9C1ABCC9-7464-46B0-866B-3A259284DF3B}" dt="2023-06-01T14:06:50.337" v="3458" actId="478"/>
          <ac:spMkLst>
            <pc:docMk/>
            <pc:sldMk cId="2346712002" sldId="315"/>
            <ac:spMk id="4" creationId="{A1B501B9-FA0A-4318-8764-0F116B68902C}"/>
          </ac:spMkLst>
        </pc:spChg>
        <pc:spChg chg="add mod">
          <ac:chgData name="OSullivan Aisling" userId="1e483c38-b5e6-4f9c-9b49-637ba02ef2ef" providerId="ADAL" clId="{9C1ABCC9-7464-46B0-866B-3A259284DF3B}" dt="2023-06-01T14:06:57.970" v="3461" actId="20577"/>
          <ac:spMkLst>
            <pc:docMk/>
            <pc:sldMk cId="2346712002" sldId="315"/>
            <ac:spMk id="6" creationId="{7FAE7D0D-F1E6-8BDA-7532-934AEC0B00CC}"/>
          </ac:spMkLst>
        </pc:spChg>
        <pc:picChg chg="add mod ord">
          <ac:chgData name="OSullivan Aisling" userId="1e483c38-b5e6-4f9c-9b49-637ba02ef2ef" providerId="ADAL" clId="{9C1ABCC9-7464-46B0-866B-3A259284DF3B}" dt="2023-05-30T15:48:07.479" v="94" actId="167"/>
          <ac:picMkLst>
            <pc:docMk/>
            <pc:sldMk cId="2346712002" sldId="315"/>
            <ac:picMk id="5" creationId="{CF03A940-0EF0-9F8A-7DF1-CFB26BA5E256}"/>
          </ac:picMkLst>
        </pc:picChg>
      </pc:sldChg>
      <pc:sldChg chg="addSp delSp modSp mod">
        <pc:chgData name="OSullivan Aisling" userId="1e483c38-b5e6-4f9c-9b49-637ba02ef2ef" providerId="ADAL" clId="{9C1ABCC9-7464-46B0-866B-3A259284DF3B}" dt="2023-06-01T14:09:56.807" v="3496" actId="20577"/>
        <pc:sldMkLst>
          <pc:docMk/>
          <pc:sldMk cId="2204127181" sldId="316"/>
        </pc:sldMkLst>
        <pc:spChg chg="del mod">
          <ac:chgData name="OSullivan Aisling" userId="1e483c38-b5e6-4f9c-9b49-637ba02ef2ef" providerId="ADAL" clId="{9C1ABCC9-7464-46B0-866B-3A259284DF3B}" dt="2023-06-01T14:09:49.381" v="3493" actId="478"/>
          <ac:spMkLst>
            <pc:docMk/>
            <pc:sldMk cId="2204127181" sldId="316"/>
            <ac:spMk id="4" creationId="{A1B501B9-FA0A-4318-8764-0F116B68902C}"/>
          </ac:spMkLst>
        </pc:spChg>
        <pc:spChg chg="add mod">
          <ac:chgData name="OSullivan Aisling" userId="1e483c38-b5e6-4f9c-9b49-637ba02ef2ef" providerId="ADAL" clId="{9C1ABCC9-7464-46B0-866B-3A259284DF3B}" dt="2023-06-01T14:09:56.807" v="3496" actId="20577"/>
          <ac:spMkLst>
            <pc:docMk/>
            <pc:sldMk cId="2204127181" sldId="316"/>
            <ac:spMk id="6" creationId="{75429319-0BDD-ECE1-691A-87FDC2811CBD}"/>
          </ac:spMkLst>
        </pc:spChg>
        <pc:picChg chg="add mod ord">
          <ac:chgData name="OSullivan Aisling" userId="1e483c38-b5e6-4f9c-9b49-637ba02ef2ef" providerId="ADAL" clId="{9C1ABCC9-7464-46B0-866B-3A259284DF3B}" dt="2023-05-30T15:53:46.200" v="177" actId="167"/>
          <ac:picMkLst>
            <pc:docMk/>
            <pc:sldMk cId="2204127181" sldId="316"/>
            <ac:picMk id="5" creationId="{8634C7A2-65D7-A4FF-3AA6-C7F5E2BE3921}"/>
          </ac:picMkLst>
        </pc:picChg>
      </pc:sldChg>
      <pc:sldChg chg="addSp delSp modSp mod">
        <pc:chgData name="OSullivan Aisling" userId="1e483c38-b5e6-4f9c-9b49-637ba02ef2ef" providerId="ADAL" clId="{9C1ABCC9-7464-46B0-866B-3A259284DF3B}" dt="2023-06-01T14:10:50.873" v="3499" actId="20577"/>
        <pc:sldMkLst>
          <pc:docMk/>
          <pc:sldMk cId="1399010960" sldId="317"/>
        </pc:sldMkLst>
        <pc:spChg chg="mod">
          <ac:chgData name="OSullivan Aisling" userId="1e483c38-b5e6-4f9c-9b49-637ba02ef2ef" providerId="ADAL" clId="{9C1ABCC9-7464-46B0-866B-3A259284DF3B}" dt="2023-06-01T14:10:46.691" v="3497" actId="20577"/>
          <ac:spMkLst>
            <pc:docMk/>
            <pc:sldMk cId="1399010960" sldId="317"/>
            <ac:spMk id="4" creationId="{DB518B19-E219-48F8-B14D-6D635FBFE36B}"/>
          </ac:spMkLst>
        </pc:spChg>
        <pc:spChg chg="mod">
          <ac:chgData name="OSullivan Aisling" userId="1e483c38-b5e6-4f9c-9b49-637ba02ef2ef" providerId="ADAL" clId="{9C1ABCC9-7464-46B0-866B-3A259284DF3B}" dt="2023-06-01T14:10:50.873" v="3499" actId="20577"/>
          <ac:spMkLst>
            <pc:docMk/>
            <pc:sldMk cId="1399010960" sldId="317"/>
            <ac:spMk id="5" creationId="{1749ECC1-789B-4C6A-B9F8-6B396EEBA643}"/>
          </ac:spMkLst>
        </pc:spChg>
        <pc:picChg chg="add del mod modCrop">
          <ac:chgData name="OSullivan Aisling" userId="1e483c38-b5e6-4f9c-9b49-637ba02ef2ef" providerId="ADAL" clId="{9C1ABCC9-7464-46B0-866B-3A259284DF3B}" dt="2023-05-30T16:00:49.678" v="284" actId="1076"/>
          <ac:picMkLst>
            <pc:docMk/>
            <pc:sldMk cId="1399010960" sldId="317"/>
            <ac:picMk id="7" creationId="{8E877EEE-AE01-E9C3-B60A-222CE74EF6F7}"/>
          </ac:picMkLst>
        </pc:picChg>
      </pc:sldChg>
      <pc:sldChg chg="addSp delSp modSp mod">
        <pc:chgData name="OSullivan Aisling" userId="1e483c38-b5e6-4f9c-9b49-637ba02ef2ef" providerId="ADAL" clId="{9C1ABCC9-7464-46B0-866B-3A259284DF3B}" dt="2023-06-01T14:34:29.764" v="4322" actId="20577"/>
        <pc:sldMkLst>
          <pc:docMk/>
          <pc:sldMk cId="667937129" sldId="321"/>
        </pc:sldMkLst>
        <pc:spChg chg="del mod">
          <ac:chgData name="OSullivan Aisling" userId="1e483c38-b5e6-4f9c-9b49-637ba02ef2ef" providerId="ADAL" clId="{9C1ABCC9-7464-46B0-866B-3A259284DF3B}" dt="2023-06-01T14:34:22.629" v="4319" actId="478"/>
          <ac:spMkLst>
            <pc:docMk/>
            <pc:sldMk cId="667937129" sldId="321"/>
            <ac:spMk id="4" creationId="{A1B501B9-FA0A-4318-8764-0F116B68902C}"/>
          </ac:spMkLst>
        </pc:spChg>
        <pc:spChg chg="add mod">
          <ac:chgData name="OSullivan Aisling" userId="1e483c38-b5e6-4f9c-9b49-637ba02ef2ef" providerId="ADAL" clId="{9C1ABCC9-7464-46B0-866B-3A259284DF3B}" dt="2023-06-01T14:34:29.764" v="4322" actId="20577"/>
          <ac:spMkLst>
            <pc:docMk/>
            <pc:sldMk cId="667937129" sldId="321"/>
            <ac:spMk id="6" creationId="{02ED9B08-4EA5-CA1C-4881-C70572EF0326}"/>
          </ac:spMkLst>
        </pc:spChg>
        <pc:picChg chg="add mod ord">
          <ac:chgData name="OSullivan Aisling" userId="1e483c38-b5e6-4f9c-9b49-637ba02ef2ef" providerId="ADAL" clId="{9C1ABCC9-7464-46B0-866B-3A259284DF3B}" dt="2023-05-30T16:01:55.173" v="296" actId="167"/>
          <ac:picMkLst>
            <pc:docMk/>
            <pc:sldMk cId="667937129" sldId="321"/>
            <ac:picMk id="5" creationId="{E5F54A36-BFE8-BA98-2648-8933B305BA32}"/>
          </ac:picMkLst>
        </pc:picChg>
      </pc:sldChg>
      <pc:sldChg chg="modSp mod">
        <pc:chgData name="OSullivan Aisling" userId="1e483c38-b5e6-4f9c-9b49-637ba02ef2ef" providerId="ADAL" clId="{9C1ABCC9-7464-46B0-866B-3A259284DF3B}" dt="2023-06-01T10:24:15.425" v="2430" actId="20577"/>
        <pc:sldMkLst>
          <pc:docMk/>
          <pc:sldMk cId="3514068367" sldId="325"/>
        </pc:sldMkLst>
        <pc:spChg chg="mod">
          <ac:chgData name="OSullivan Aisling" userId="1e483c38-b5e6-4f9c-9b49-637ba02ef2ef" providerId="ADAL" clId="{9C1ABCC9-7464-46B0-866B-3A259284DF3B}" dt="2023-06-01T10:24:15.425" v="2430" actId="20577"/>
          <ac:spMkLst>
            <pc:docMk/>
            <pc:sldMk cId="3514068367" sldId="325"/>
            <ac:spMk id="24" creationId="{25FF65AD-340F-4C50-AB00-3B0EFCD21D67}"/>
          </ac:spMkLst>
        </pc:spChg>
      </pc:sldChg>
      <pc:sldChg chg="addSp delSp modSp mod">
        <pc:chgData name="OSullivan Aisling" userId="1e483c38-b5e6-4f9c-9b49-637ba02ef2ef" providerId="ADAL" clId="{9C1ABCC9-7464-46B0-866B-3A259284DF3B}" dt="2023-06-01T15:01:31.025" v="5075" actId="1440"/>
        <pc:sldMkLst>
          <pc:docMk/>
          <pc:sldMk cId="92812087" sldId="326"/>
        </pc:sldMkLst>
        <pc:spChg chg="mod">
          <ac:chgData name="OSullivan Aisling" userId="1e483c38-b5e6-4f9c-9b49-637ba02ef2ef" providerId="ADAL" clId="{9C1ABCC9-7464-46B0-866B-3A259284DF3B}" dt="2023-06-01T14:59:27.390" v="5038" actId="1076"/>
          <ac:spMkLst>
            <pc:docMk/>
            <pc:sldMk cId="92812087" sldId="326"/>
            <ac:spMk id="5" creationId="{0ECD45FB-62D5-4707-8BF2-FF6B1868BA2C}"/>
          </ac:spMkLst>
        </pc:spChg>
        <pc:spChg chg="mod">
          <ac:chgData name="OSullivan Aisling" userId="1e483c38-b5e6-4f9c-9b49-637ba02ef2ef" providerId="ADAL" clId="{9C1ABCC9-7464-46B0-866B-3A259284DF3B}" dt="2023-06-01T15:00:24.868" v="5069" actId="20577"/>
          <ac:spMkLst>
            <pc:docMk/>
            <pc:sldMk cId="92812087" sldId="326"/>
            <ac:spMk id="6" creationId="{607EF0E8-40D6-4B23-B167-5C182D7F6A46}"/>
          </ac:spMkLst>
        </pc:spChg>
        <pc:spChg chg="add mod">
          <ac:chgData name="OSullivan Aisling" userId="1e483c38-b5e6-4f9c-9b49-637ba02ef2ef" providerId="ADAL" clId="{9C1ABCC9-7464-46B0-866B-3A259284DF3B}" dt="2023-06-01T14:58:49.134" v="5032" actId="1076"/>
          <ac:spMkLst>
            <pc:docMk/>
            <pc:sldMk cId="92812087" sldId="326"/>
            <ac:spMk id="7" creationId="{4487A954-E476-1795-E2FF-FDBCE6EB6BC4}"/>
          </ac:spMkLst>
        </pc:spChg>
        <pc:picChg chg="add del mod">
          <ac:chgData name="OSullivan Aisling" userId="1e483c38-b5e6-4f9c-9b49-637ba02ef2ef" providerId="ADAL" clId="{9C1ABCC9-7464-46B0-866B-3A259284DF3B}" dt="2023-06-01T15:01:15.302" v="5070" actId="478"/>
          <ac:picMkLst>
            <pc:docMk/>
            <pc:sldMk cId="92812087" sldId="326"/>
            <ac:picMk id="1026" creationId="{D677E64D-12AF-0EDC-C98B-31E8C31D1CC3}"/>
          </ac:picMkLst>
        </pc:picChg>
        <pc:picChg chg="add mod">
          <ac:chgData name="OSullivan Aisling" userId="1e483c38-b5e6-4f9c-9b49-637ba02ef2ef" providerId="ADAL" clId="{9C1ABCC9-7464-46B0-866B-3A259284DF3B}" dt="2023-06-01T15:01:31.025" v="5075" actId="1440"/>
          <ac:picMkLst>
            <pc:docMk/>
            <pc:sldMk cId="92812087" sldId="326"/>
            <ac:picMk id="1028" creationId="{F2ADBA00-20DA-F00B-477E-422E7C89EF01}"/>
          </ac:picMkLst>
        </pc:picChg>
      </pc:sldChg>
      <pc:sldChg chg="addSp modSp mod ord">
        <pc:chgData name="OSullivan Aisling" userId="1e483c38-b5e6-4f9c-9b49-637ba02ef2ef" providerId="ADAL" clId="{9C1ABCC9-7464-46B0-866B-3A259284DF3B}" dt="2023-06-01T15:02:25.097" v="5077" actId="1035"/>
        <pc:sldMkLst>
          <pc:docMk/>
          <pc:sldMk cId="3842531937" sldId="327"/>
        </pc:sldMkLst>
        <pc:spChg chg="mod">
          <ac:chgData name="OSullivan Aisling" userId="1e483c38-b5e6-4f9c-9b49-637ba02ef2ef" providerId="ADAL" clId="{9C1ABCC9-7464-46B0-866B-3A259284DF3B}" dt="2023-06-01T14:46:45.149" v="4665" actId="404"/>
          <ac:spMkLst>
            <pc:docMk/>
            <pc:sldMk cId="3842531937" sldId="327"/>
            <ac:spMk id="2" creationId="{FC93FB76-0518-4663-AD21-96D230D5495E}"/>
          </ac:spMkLst>
        </pc:spChg>
        <pc:spChg chg="add mod">
          <ac:chgData name="OSullivan Aisling" userId="1e483c38-b5e6-4f9c-9b49-637ba02ef2ef" providerId="ADAL" clId="{9C1ABCC9-7464-46B0-866B-3A259284DF3B}" dt="2023-06-01T14:53:56.023" v="4958" actId="1035"/>
          <ac:spMkLst>
            <pc:docMk/>
            <pc:sldMk cId="3842531937" sldId="327"/>
            <ac:spMk id="4" creationId="{8B5EFD01-6112-52A1-95D9-AB0299430486}"/>
          </ac:spMkLst>
        </pc:spChg>
        <pc:spChg chg="add mod">
          <ac:chgData name="OSullivan Aisling" userId="1e483c38-b5e6-4f9c-9b49-637ba02ef2ef" providerId="ADAL" clId="{9C1ABCC9-7464-46B0-866B-3A259284DF3B}" dt="2023-06-01T15:02:25.097" v="5077" actId="1035"/>
          <ac:spMkLst>
            <pc:docMk/>
            <pc:sldMk cId="3842531937" sldId="327"/>
            <ac:spMk id="7" creationId="{33029C9C-95C4-AF22-3127-1F1E3224430A}"/>
          </ac:spMkLst>
        </pc:spChg>
        <pc:picChg chg="mod">
          <ac:chgData name="OSullivan Aisling" userId="1e483c38-b5e6-4f9c-9b49-637ba02ef2ef" providerId="ADAL" clId="{9C1ABCC9-7464-46B0-866B-3A259284DF3B}" dt="2023-06-01T14:53:33.251" v="4955" actId="1036"/>
          <ac:picMkLst>
            <pc:docMk/>
            <pc:sldMk cId="3842531937" sldId="327"/>
            <ac:picMk id="5" creationId="{0B98865F-BA8F-4814-97B4-6A84388B3AAE}"/>
          </ac:picMkLst>
        </pc:picChg>
      </pc:sldChg>
      <pc:sldChg chg="addSp modSp mod">
        <pc:chgData name="OSullivan Aisling" userId="1e483c38-b5e6-4f9c-9b49-637ba02ef2ef" providerId="ADAL" clId="{9C1ABCC9-7464-46B0-866B-3A259284DF3B}" dt="2023-06-01T14:35:31.933" v="4331" actId="20577"/>
        <pc:sldMkLst>
          <pc:docMk/>
          <pc:sldMk cId="837231014" sldId="328"/>
        </pc:sldMkLst>
        <pc:spChg chg="mod">
          <ac:chgData name="OSullivan Aisling" userId="1e483c38-b5e6-4f9c-9b49-637ba02ef2ef" providerId="ADAL" clId="{9C1ABCC9-7464-46B0-866B-3A259284DF3B}" dt="2023-06-01T14:35:31.933" v="4331" actId="20577"/>
          <ac:spMkLst>
            <pc:docMk/>
            <pc:sldMk cId="837231014" sldId="328"/>
            <ac:spMk id="5" creationId="{FE45A3BD-69ED-4633-8D7D-1A895DB1A034}"/>
          </ac:spMkLst>
        </pc:spChg>
        <pc:picChg chg="add mod">
          <ac:chgData name="OSullivan Aisling" userId="1e483c38-b5e6-4f9c-9b49-637ba02ef2ef" providerId="ADAL" clId="{9C1ABCC9-7464-46B0-866B-3A259284DF3B}" dt="2023-05-30T16:04:28.624" v="314" actId="1076"/>
          <ac:picMkLst>
            <pc:docMk/>
            <pc:sldMk cId="837231014" sldId="328"/>
            <ac:picMk id="6" creationId="{272E7CBF-3BE4-B02F-D54D-DC8333E264C9}"/>
          </ac:picMkLst>
        </pc:picChg>
      </pc:sldChg>
      <pc:sldChg chg="mod modShow">
        <pc:chgData name="OSullivan Aisling" userId="1e483c38-b5e6-4f9c-9b49-637ba02ef2ef" providerId="ADAL" clId="{9C1ABCC9-7464-46B0-866B-3A259284DF3B}" dt="2023-05-29T18:59:14.703" v="14" actId="729"/>
        <pc:sldMkLst>
          <pc:docMk/>
          <pc:sldMk cId="3438359147" sldId="329"/>
        </pc:sldMkLst>
      </pc:sldChg>
      <pc:sldChg chg="mod modShow">
        <pc:chgData name="OSullivan Aisling" userId="1e483c38-b5e6-4f9c-9b49-637ba02ef2ef" providerId="ADAL" clId="{9C1ABCC9-7464-46B0-866B-3A259284DF3B}" dt="2023-05-29T18:59:14.703" v="14" actId="729"/>
        <pc:sldMkLst>
          <pc:docMk/>
          <pc:sldMk cId="692519167" sldId="331"/>
        </pc:sldMkLst>
      </pc:sldChg>
      <pc:sldChg chg="mod modShow">
        <pc:chgData name="OSullivan Aisling" userId="1e483c38-b5e6-4f9c-9b49-637ba02ef2ef" providerId="ADAL" clId="{9C1ABCC9-7464-46B0-866B-3A259284DF3B}" dt="2023-05-29T18:59:14.703" v="14" actId="729"/>
        <pc:sldMkLst>
          <pc:docMk/>
          <pc:sldMk cId="3743446770" sldId="332"/>
        </pc:sldMkLst>
      </pc:sldChg>
      <pc:sldChg chg="del">
        <pc:chgData name="OSullivan Aisling" userId="1e483c38-b5e6-4f9c-9b49-637ba02ef2ef" providerId="ADAL" clId="{9C1ABCC9-7464-46B0-866B-3A259284DF3B}" dt="2023-05-31T14:07:09.682" v="730" actId="47"/>
        <pc:sldMkLst>
          <pc:docMk/>
          <pc:sldMk cId="4130141301" sldId="334"/>
        </pc:sldMkLst>
      </pc:sldChg>
      <pc:sldChg chg="modSp mod modNotesTx">
        <pc:chgData name="OSullivan Aisling" userId="1e483c38-b5e6-4f9c-9b49-637ba02ef2ef" providerId="ADAL" clId="{9C1ABCC9-7464-46B0-866B-3A259284DF3B}" dt="2023-06-01T14:45:38.532" v="4476" actId="1076"/>
        <pc:sldMkLst>
          <pc:docMk/>
          <pc:sldMk cId="2577679777" sldId="335"/>
        </pc:sldMkLst>
        <pc:spChg chg="mod">
          <ac:chgData name="OSullivan Aisling" userId="1e483c38-b5e6-4f9c-9b49-637ba02ef2ef" providerId="ADAL" clId="{9C1ABCC9-7464-46B0-866B-3A259284DF3B}" dt="2023-05-31T14:06:29.546" v="708" actId="20577"/>
          <ac:spMkLst>
            <pc:docMk/>
            <pc:sldMk cId="2577679777" sldId="335"/>
            <ac:spMk id="2" creationId="{FB3C4CE6-21C8-4DEC-9487-042CE5574AFA}"/>
          </ac:spMkLst>
        </pc:spChg>
        <pc:spChg chg="mod">
          <ac:chgData name="OSullivan Aisling" userId="1e483c38-b5e6-4f9c-9b49-637ba02ef2ef" providerId="ADAL" clId="{9C1ABCC9-7464-46B0-866B-3A259284DF3B}" dt="2023-06-01T14:45:38.532" v="4476" actId="1076"/>
          <ac:spMkLst>
            <pc:docMk/>
            <pc:sldMk cId="2577679777" sldId="335"/>
            <ac:spMk id="4" creationId="{21E65FCE-7E2B-4BB2-AE0A-A96416C98EAC}"/>
          </ac:spMkLst>
        </pc:spChg>
      </pc:sldChg>
      <pc:sldChg chg="addSp modSp mod">
        <pc:chgData name="OSullivan Aisling" userId="1e483c38-b5e6-4f9c-9b49-637ba02ef2ef" providerId="ADAL" clId="{9C1ABCC9-7464-46B0-866B-3A259284DF3B}" dt="2023-06-01T13:44:49.525" v="3069" actId="12"/>
        <pc:sldMkLst>
          <pc:docMk/>
          <pc:sldMk cId="1081128145" sldId="336"/>
        </pc:sldMkLst>
        <pc:spChg chg="mod">
          <ac:chgData name="OSullivan Aisling" userId="1e483c38-b5e6-4f9c-9b49-637ba02ef2ef" providerId="ADAL" clId="{9C1ABCC9-7464-46B0-866B-3A259284DF3B}" dt="2023-06-01T13:44:49.525" v="3069" actId="12"/>
          <ac:spMkLst>
            <pc:docMk/>
            <pc:sldMk cId="1081128145" sldId="336"/>
            <ac:spMk id="4" creationId="{CC8748E6-1F22-CCC0-0BDA-CB6DECE8CAE2}"/>
          </ac:spMkLst>
        </pc:spChg>
        <pc:picChg chg="add mod">
          <ac:chgData name="OSullivan Aisling" userId="1e483c38-b5e6-4f9c-9b49-637ba02ef2ef" providerId="ADAL" clId="{9C1ABCC9-7464-46B0-866B-3A259284DF3B}" dt="2023-05-30T15:58:19.256" v="235" actId="1076"/>
          <ac:picMkLst>
            <pc:docMk/>
            <pc:sldMk cId="1081128145" sldId="336"/>
            <ac:picMk id="7" creationId="{74330F1F-4E4A-E1DA-B322-64161F795D5B}"/>
          </ac:picMkLst>
        </pc:picChg>
      </pc:sldChg>
      <pc:sldChg chg="addSp delSp modSp mod delAnim modAnim modNotesTx">
        <pc:chgData name="OSullivan Aisling" userId="1e483c38-b5e6-4f9c-9b49-637ba02ef2ef" providerId="ADAL" clId="{9C1ABCC9-7464-46B0-866B-3A259284DF3B}" dt="2023-06-01T13:52:27.322" v="3143" actId="20577"/>
        <pc:sldMkLst>
          <pc:docMk/>
          <pc:sldMk cId="3199849486" sldId="339"/>
        </pc:sldMkLst>
        <pc:spChg chg="add mod">
          <ac:chgData name="OSullivan Aisling" userId="1e483c38-b5e6-4f9c-9b49-637ba02ef2ef" providerId="ADAL" clId="{9C1ABCC9-7464-46B0-866B-3A259284DF3B}" dt="2023-05-31T13:30:16.442" v="446"/>
          <ac:spMkLst>
            <pc:docMk/>
            <pc:sldMk cId="3199849486" sldId="339"/>
            <ac:spMk id="4" creationId="{433FC273-0B75-25AA-153C-F7CB0B300921}"/>
          </ac:spMkLst>
        </pc:spChg>
        <pc:spChg chg="add mod">
          <ac:chgData name="OSullivan Aisling" userId="1e483c38-b5e6-4f9c-9b49-637ba02ef2ef" providerId="ADAL" clId="{9C1ABCC9-7464-46B0-866B-3A259284DF3B}" dt="2023-05-31T13:30:24.286" v="448"/>
          <ac:spMkLst>
            <pc:docMk/>
            <pc:sldMk cId="3199849486" sldId="339"/>
            <ac:spMk id="6" creationId="{D3F69294-967E-25D8-CDEB-570CA7F8ED9B}"/>
          </ac:spMkLst>
        </pc:spChg>
        <pc:spChg chg="del">
          <ac:chgData name="OSullivan Aisling" userId="1e483c38-b5e6-4f9c-9b49-637ba02ef2ef" providerId="ADAL" clId="{9C1ABCC9-7464-46B0-866B-3A259284DF3B}" dt="2023-05-31T13:30:16.163" v="445" actId="478"/>
          <ac:spMkLst>
            <pc:docMk/>
            <pc:sldMk cId="3199849486" sldId="339"/>
            <ac:spMk id="13" creationId="{358D1247-8436-4F63-A2CC-DD8CADA25861}"/>
          </ac:spMkLst>
        </pc:spChg>
        <pc:spChg chg="del">
          <ac:chgData name="OSullivan Aisling" userId="1e483c38-b5e6-4f9c-9b49-637ba02ef2ef" providerId="ADAL" clId="{9C1ABCC9-7464-46B0-866B-3A259284DF3B}" dt="2023-05-31T13:30:24.025" v="447" actId="478"/>
          <ac:spMkLst>
            <pc:docMk/>
            <pc:sldMk cId="3199849486" sldId="339"/>
            <ac:spMk id="43" creationId="{7550BB30-0A25-4059-A7B7-8C28F06CC325}"/>
          </ac:spMkLst>
        </pc:spChg>
      </pc:sldChg>
      <pc:sldChg chg="addSp modSp mod">
        <pc:chgData name="OSullivan Aisling" userId="1e483c38-b5e6-4f9c-9b49-637ba02ef2ef" providerId="ADAL" clId="{9C1ABCC9-7464-46B0-866B-3A259284DF3B}" dt="2023-06-01T13:28:44.164" v="3026" actId="1076"/>
        <pc:sldMkLst>
          <pc:docMk/>
          <pc:sldMk cId="154261600" sldId="340"/>
        </pc:sldMkLst>
        <pc:spChg chg="mod">
          <ac:chgData name="OSullivan Aisling" userId="1e483c38-b5e6-4f9c-9b49-637ba02ef2ef" providerId="ADAL" clId="{9C1ABCC9-7464-46B0-866B-3A259284DF3B}" dt="2023-06-01T13:28:44.164" v="3026" actId="1076"/>
          <ac:spMkLst>
            <pc:docMk/>
            <pc:sldMk cId="154261600" sldId="340"/>
            <ac:spMk id="104" creationId="{00000000-0000-0000-0000-000000000000}"/>
          </ac:spMkLst>
        </pc:spChg>
        <pc:picChg chg="add mod">
          <ac:chgData name="OSullivan Aisling" userId="1e483c38-b5e6-4f9c-9b49-637ba02ef2ef" providerId="ADAL" clId="{9C1ABCC9-7464-46B0-866B-3A259284DF3B}" dt="2023-05-30T15:47:17.538" v="89"/>
          <ac:picMkLst>
            <pc:docMk/>
            <pc:sldMk cId="154261600" sldId="340"/>
            <ac:picMk id="2" creationId="{3A9CCFD1-23D6-758D-4191-67FCD52D530D}"/>
          </ac:picMkLst>
        </pc:picChg>
      </pc:sldChg>
      <pc:sldChg chg="addSp modSp mod">
        <pc:chgData name="OSullivan Aisling" userId="1e483c38-b5e6-4f9c-9b49-637ba02ef2ef" providerId="ADAL" clId="{9C1ABCC9-7464-46B0-866B-3A259284DF3B}" dt="2023-06-01T14:11:54.231" v="3528" actId="113"/>
        <pc:sldMkLst>
          <pc:docMk/>
          <pc:sldMk cId="1860237246" sldId="344"/>
        </pc:sldMkLst>
        <pc:spChg chg="mod">
          <ac:chgData name="OSullivan Aisling" userId="1e483c38-b5e6-4f9c-9b49-637ba02ef2ef" providerId="ADAL" clId="{9C1ABCC9-7464-46B0-866B-3A259284DF3B}" dt="2023-06-01T14:11:54.231" v="3528" actId="113"/>
          <ac:spMkLst>
            <pc:docMk/>
            <pc:sldMk cId="1860237246" sldId="344"/>
            <ac:spMk id="4" creationId="{DB518B19-E219-48F8-B14D-6D635FBFE36B}"/>
          </ac:spMkLst>
        </pc:spChg>
        <pc:picChg chg="add mod">
          <ac:chgData name="OSullivan Aisling" userId="1e483c38-b5e6-4f9c-9b49-637ba02ef2ef" providerId="ADAL" clId="{9C1ABCC9-7464-46B0-866B-3A259284DF3B}" dt="2023-05-30T15:57:22.735" v="228"/>
          <ac:picMkLst>
            <pc:docMk/>
            <pc:sldMk cId="1860237246" sldId="344"/>
            <ac:picMk id="5" creationId="{1D0D92AB-A637-329C-9155-B47A974704A3}"/>
          </ac:picMkLst>
        </pc:picChg>
      </pc:sldChg>
      <pc:sldChg chg="modSp mod">
        <pc:chgData name="OSullivan Aisling" userId="1e483c38-b5e6-4f9c-9b49-637ba02ef2ef" providerId="ADAL" clId="{9C1ABCC9-7464-46B0-866B-3A259284DF3B}" dt="2023-05-31T13:59:29.896" v="652" actId="1076"/>
        <pc:sldMkLst>
          <pc:docMk/>
          <pc:sldMk cId="2050637883" sldId="346"/>
        </pc:sldMkLst>
        <pc:spChg chg="mod">
          <ac:chgData name="OSullivan Aisling" userId="1e483c38-b5e6-4f9c-9b49-637ba02ef2ef" providerId="ADAL" clId="{9C1ABCC9-7464-46B0-866B-3A259284DF3B}" dt="2023-05-31T13:59:15.820" v="651" actId="12"/>
          <ac:spMkLst>
            <pc:docMk/>
            <pc:sldMk cId="2050637883" sldId="346"/>
            <ac:spMk id="4" creationId="{45745ADB-7423-8884-7DE0-5C43437AEB8E}"/>
          </ac:spMkLst>
        </pc:spChg>
        <pc:picChg chg="mod">
          <ac:chgData name="OSullivan Aisling" userId="1e483c38-b5e6-4f9c-9b49-637ba02ef2ef" providerId="ADAL" clId="{9C1ABCC9-7464-46B0-866B-3A259284DF3B}" dt="2023-05-31T13:59:29.896" v="652" actId="1076"/>
          <ac:picMkLst>
            <pc:docMk/>
            <pc:sldMk cId="2050637883" sldId="346"/>
            <ac:picMk id="5" creationId="{DEA60D4F-644A-28FD-53FF-FC04E721DE1A}"/>
          </ac:picMkLst>
        </pc:picChg>
      </pc:sldChg>
      <pc:sldChg chg="modSp mod">
        <pc:chgData name="OSullivan Aisling" userId="1e483c38-b5e6-4f9c-9b49-637ba02ef2ef" providerId="ADAL" clId="{9C1ABCC9-7464-46B0-866B-3A259284DF3B}" dt="2023-05-31T13:59:55.005" v="659" actId="14100"/>
        <pc:sldMkLst>
          <pc:docMk/>
          <pc:sldMk cId="178956381" sldId="347"/>
        </pc:sldMkLst>
        <pc:spChg chg="mod">
          <ac:chgData name="OSullivan Aisling" userId="1e483c38-b5e6-4f9c-9b49-637ba02ef2ef" providerId="ADAL" clId="{9C1ABCC9-7464-46B0-866B-3A259284DF3B}" dt="2023-05-31T13:59:55.005" v="659" actId="14100"/>
          <ac:spMkLst>
            <pc:docMk/>
            <pc:sldMk cId="178956381" sldId="347"/>
            <ac:spMk id="4" creationId="{725F004F-1C6C-9DB2-8ECF-0FBED5A99DE7}"/>
          </ac:spMkLst>
        </pc:spChg>
      </pc:sldChg>
      <pc:sldChg chg="addSp delSp modSp mod modNotesTx">
        <pc:chgData name="OSullivan Aisling" userId="1e483c38-b5e6-4f9c-9b49-637ba02ef2ef" providerId="ADAL" clId="{9C1ABCC9-7464-46B0-866B-3A259284DF3B}" dt="2023-06-01T14:12:16.677" v="3537" actId="6549"/>
        <pc:sldMkLst>
          <pc:docMk/>
          <pc:sldMk cId="3938625672" sldId="348"/>
        </pc:sldMkLst>
        <pc:spChg chg="add mod">
          <ac:chgData name="OSullivan Aisling" userId="1e483c38-b5e6-4f9c-9b49-637ba02ef2ef" providerId="ADAL" clId="{9C1ABCC9-7464-46B0-866B-3A259284DF3B}" dt="2023-05-31T14:00:01.555" v="661"/>
          <ac:spMkLst>
            <pc:docMk/>
            <pc:sldMk cId="3938625672" sldId="348"/>
            <ac:spMk id="4" creationId="{F9DC81CB-57C3-CA70-C41D-A83C31DE62DC}"/>
          </ac:spMkLst>
        </pc:spChg>
        <pc:spChg chg="del">
          <ac:chgData name="OSullivan Aisling" userId="1e483c38-b5e6-4f9c-9b49-637ba02ef2ef" providerId="ADAL" clId="{9C1ABCC9-7464-46B0-866B-3A259284DF3B}" dt="2023-05-31T14:00:01.179" v="660" actId="478"/>
          <ac:spMkLst>
            <pc:docMk/>
            <pc:sldMk cId="3938625672" sldId="348"/>
            <ac:spMk id="10" creationId="{2D4FC5DD-251F-5E57-04F3-B1D1FB7D466B}"/>
          </ac:spMkLst>
        </pc:spChg>
      </pc:sldChg>
      <pc:sldChg chg="modSp mod">
        <pc:chgData name="OSullivan Aisling" userId="1e483c38-b5e6-4f9c-9b49-637ba02ef2ef" providerId="ADAL" clId="{9C1ABCC9-7464-46B0-866B-3A259284DF3B}" dt="2023-06-01T14:31:37.462" v="4224" actId="20577"/>
        <pc:sldMkLst>
          <pc:docMk/>
          <pc:sldMk cId="1099652113" sldId="351"/>
        </pc:sldMkLst>
        <pc:spChg chg="mod">
          <ac:chgData name="OSullivan Aisling" userId="1e483c38-b5e6-4f9c-9b49-637ba02ef2ef" providerId="ADAL" clId="{9C1ABCC9-7464-46B0-866B-3A259284DF3B}" dt="2023-06-01T14:31:37.462" v="4224" actId="20577"/>
          <ac:spMkLst>
            <pc:docMk/>
            <pc:sldMk cId="1099652113" sldId="351"/>
            <ac:spMk id="2" creationId="{17021F42-1AEF-6005-BAC1-A28281F80154}"/>
          </ac:spMkLst>
        </pc:spChg>
      </pc:sldChg>
      <pc:sldChg chg="modSp mod">
        <pc:chgData name="OSullivan Aisling" userId="1e483c38-b5e6-4f9c-9b49-637ba02ef2ef" providerId="ADAL" clId="{9C1ABCC9-7464-46B0-866B-3A259284DF3B}" dt="2023-06-01T14:40:15.162" v="4396" actId="20577"/>
        <pc:sldMkLst>
          <pc:docMk/>
          <pc:sldMk cId="2863818073" sldId="353"/>
        </pc:sldMkLst>
        <pc:spChg chg="mod">
          <ac:chgData name="OSullivan Aisling" userId="1e483c38-b5e6-4f9c-9b49-637ba02ef2ef" providerId="ADAL" clId="{9C1ABCC9-7464-46B0-866B-3A259284DF3B}" dt="2023-06-01T14:40:15.162" v="4396" actId="20577"/>
          <ac:spMkLst>
            <pc:docMk/>
            <pc:sldMk cId="2863818073" sldId="353"/>
            <ac:spMk id="2" creationId="{17021F42-1AEF-6005-BAC1-A28281F80154}"/>
          </ac:spMkLst>
        </pc:spChg>
      </pc:sldChg>
      <pc:sldChg chg="modSp mod">
        <pc:chgData name="OSullivan Aisling" userId="1e483c38-b5e6-4f9c-9b49-637ba02ef2ef" providerId="ADAL" clId="{9C1ABCC9-7464-46B0-866B-3A259284DF3B}" dt="2023-06-01T14:33:50.081" v="4317" actId="1035"/>
        <pc:sldMkLst>
          <pc:docMk/>
          <pc:sldMk cId="766325707" sldId="355"/>
        </pc:sldMkLst>
        <pc:spChg chg="mod">
          <ac:chgData name="OSullivan Aisling" userId="1e483c38-b5e6-4f9c-9b49-637ba02ef2ef" providerId="ADAL" clId="{9C1ABCC9-7464-46B0-866B-3A259284DF3B}" dt="2023-06-01T14:33:50.081" v="4317" actId="1035"/>
          <ac:spMkLst>
            <pc:docMk/>
            <pc:sldMk cId="766325707" sldId="355"/>
            <ac:spMk id="2" creationId="{17021F42-1AEF-6005-BAC1-A28281F80154}"/>
          </ac:spMkLst>
        </pc:spChg>
      </pc:sldChg>
      <pc:sldChg chg="addSp delSp modSp mod modShow">
        <pc:chgData name="OSullivan Aisling" userId="1e483c38-b5e6-4f9c-9b49-637ba02ef2ef" providerId="ADAL" clId="{9C1ABCC9-7464-46B0-866B-3A259284DF3B}" dt="2023-06-01T14:41:08.830" v="4439" actId="478"/>
        <pc:sldMkLst>
          <pc:docMk/>
          <pc:sldMk cId="3268938405" sldId="356"/>
        </pc:sldMkLst>
        <pc:spChg chg="del">
          <ac:chgData name="OSullivan Aisling" userId="1e483c38-b5e6-4f9c-9b49-637ba02ef2ef" providerId="ADAL" clId="{9C1ABCC9-7464-46B0-866B-3A259284DF3B}" dt="2023-06-01T14:40:34.180" v="4397" actId="478"/>
          <ac:spMkLst>
            <pc:docMk/>
            <pc:sldMk cId="3268938405" sldId="356"/>
            <ac:spMk id="2" creationId="{17021F42-1AEF-6005-BAC1-A28281F80154}"/>
          </ac:spMkLst>
        </pc:spChg>
        <pc:spChg chg="add del mod">
          <ac:chgData name="OSullivan Aisling" userId="1e483c38-b5e6-4f9c-9b49-637ba02ef2ef" providerId="ADAL" clId="{9C1ABCC9-7464-46B0-866B-3A259284DF3B}" dt="2023-06-01T14:41:08.830" v="4439" actId="478"/>
          <ac:spMkLst>
            <pc:docMk/>
            <pc:sldMk cId="3268938405" sldId="356"/>
            <ac:spMk id="5" creationId="{BD2C069D-91A6-29F5-E3FB-80A852C5E436}"/>
          </ac:spMkLst>
        </pc:spChg>
        <pc:spChg chg="add mod">
          <ac:chgData name="OSullivan Aisling" userId="1e483c38-b5e6-4f9c-9b49-637ba02ef2ef" providerId="ADAL" clId="{9C1ABCC9-7464-46B0-866B-3A259284DF3B}" dt="2023-06-01T14:40:59.823" v="4437" actId="20577"/>
          <ac:spMkLst>
            <pc:docMk/>
            <pc:sldMk cId="3268938405" sldId="356"/>
            <ac:spMk id="6" creationId="{D3D6322B-FDCE-2AB0-AB16-2467D4B06A08}"/>
          </ac:spMkLst>
        </pc:spChg>
      </pc:sldChg>
      <pc:sldChg chg="addSp delSp modSp mod modNotesTx">
        <pc:chgData name="OSullivan Aisling" userId="1e483c38-b5e6-4f9c-9b49-637ba02ef2ef" providerId="ADAL" clId="{9C1ABCC9-7464-46B0-866B-3A259284DF3B}" dt="2023-06-01T14:27:41.246" v="4171" actId="1035"/>
        <pc:sldMkLst>
          <pc:docMk/>
          <pc:sldMk cId="3518727835" sldId="357"/>
        </pc:sldMkLst>
        <pc:spChg chg="mod">
          <ac:chgData name="OSullivan Aisling" userId="1e483c38-b5e6-4f9c-9b49-637ba02ef2ef" providerId="ADAL" clId="{9C1ABCC9-7464-46B0-866B-3A259284DF3B}" dt="2023-06-01T14:15:14.188" v="3578" actId="14100"/>
          <ac:spMkLst>
            <pc:docMk/>
            <pc:sldMk cId="3518727835" sldId="357"/>
            <ac:spMk id="6" creationId="{0C9802CF-2FFF-B3D2-1049-8F7BA0717ACA}"/>
          </ac:spMkLst>
        </pc:spChg>
        <pc:spChg chg="mod">
          <ac:chgData name="OSullivan Aisling" userId="1e483c38-b5e6-4f9c-9b49-637ba02ef2ef" providerId="ADAL" clId="{9C1ABCC9-7464-46B0-866B-3A259284DF3B}" dt="2023-06-01T14:27:41.246" v="4171" actId="1035"/>
          <ac:spMkLst>
            <pc:docMk/>
            <pc:sldMk cId="3518727835" sldId="357"/>
            <ac:spMk id="13" creationId="{C8E6B01F-8528-349F-4C73-4A6F5DF51D3D}"/>
          </ac:spMkLst>
        </pc:spChg>
        <pc:picChg chg="add del mod">
          <ac:chgData name="OSullivan Aisling" userId="1e483c38-b5e6-4f9c-9b49-637ba02ef2ef" providerId="ADAL" clId="{9C1ABCC9-7464-46B0-866B-3A259284DF3B}" dt="2023-05-30T16:01:25.307" v="291" actId="478"/>
          <ac:picMkLst>
            <pc:docMk/>
            <pc:sldMk cId="3518727835" sldId="357"/>
            <ac:picMk id="2" creationId="{FA66E56C-E93B-5AD1-89BA-BED631E4676A}"/>
          </ac:picMkLst>
        </pc:picChg>
        <pc:picChg chg="add del mod">
          <ac:chgData name="OSullivan Aisling" userId="1e483c38-b5e6-4f9c-9b49-637ba02ef2ef" providerId="ADAL" clId="{9C1ABCC9-7464-46B0-866B-3A259284DF3B}" dt="2023-06-01T14:15:11.077" v="3577" actId="478"/>
          <ac:picMkLst>
            <pc:docMk/>
            <pc:sldMk cId="3518727835" sldId="357"/>
            <ac:picMk id="4" creationId="{1F149D21-F491-7DBF-9DC4-D574D339343D}"/>
          </ac:picMkLst>
        </pc:picChg>
        <pc:picChg chg="add mod">
          <ac:chgData name="OSullivan Aisling" userId="1e483c38-b5e6-4f9c-9b49-637ba02ef2ef" providerId="ADAL" clId="{9C1ABCC9-7464-46B0-866B-3A259284DF3B}" dt="2023-06-01T14:17:51.870" v="3857" actId="1076"/>
          <ac:picMkLst>
            <pc:docMk/>
            <pc:sldMk cId="3518727835" sldId="357"/>
            <ac:picMk id="5" creationId="{630FB8DC-836C-C662-19A9-42376C7004AB}"/>
          </ac:picMkLst>
        </pc:picChg>
      </pc:sldChg>
      <pc:sldChg chg="modSp mod">
        <pc:chgData name="OSullivan Aisling" userId="1e483c38-b5e6-4f9c-9b49-637ba02ef2ef" providerId="ADAL" clId="{9C1ABCC9-7464-46B0-866B-3A259284DF3B}" dt="2023-06-01T14:13:56.106" v="3565" actId="14100"/>
        <pc:sldMkLst>
          <pc:docMk/>
          <pc:sldMk cId="1798722846" sldId="358"/>
        </pc:sldMkLst>
        <pc:picChg chg="mod">
          <ac:chgData name="OSullivan Aisling" userId="1e483c38-b5e6-4f9c-9b49-637ba02ef2ef" providerId="ADAL" clId="{9C1ABCC9-7464-46B0-866B-3A259284DF3B}" dt="2023-06-01T14:13:56.106" v="3565" actId="14100"/>
          <ac:picMkLst>
            <pc:docMk/>
            <pc:sldMk cId="1798722846" sldId="358"/>
            <ac:picMk id="4" creationId="{CAB38056-293F-09E6-484A-6B01B8C839B0}"/>
          </ac:picMkLst>
        </pc:picChg>
      </pc:sldChg>
      <pc:sldChg chg="addSp delSp modSp mod">
        <pc:chgData name="OSullivan Aisling" userId="1e483c38-b5e6-4f9c-9b49-637ba02ef2ef" providerId="ADAL" clId="{9C1ABCC9-7464-46B0-866B-3A259284DF3B}" dt="2023-06-01T14:13:35.840" v="3564" actId="20577"/>
        <pc:sldMkLst>
          <pc:docMk/>
          <pc:sldMk cId="974535638" sldId="363"/>
        </pc:sldMkLst>
        <pc:spChg chg="del mod">
          <ac:chgData name="OSullivan Aisling" userId="1e483c38-b5e6-4f9c-9b49-637ba02ef2ef" providerId="ADAL" clId="{9C1ABCC9-7464-46B0-866B-3A259284DF3B}" dt="2023-06-01T14:13:28.450" v="3561" actId="478"/>
          <ac:spMkLst>
            <pc:docMk/>
            <pc:sldMk cId="974535638" sldId="363"/>
            <ac:spMk id="4" creationId="{A1B501B9-FA0A-4318-8764-0F116B68902C}"/>
          </ac:spMkLst>
        </pc:spChg>
        <pc:spChg chg="add mod">
          <ac:chgData name="OSullivan Aisling" userId="1e483c38-b5e6-4f9c-9b49-637ba02ef2ef" providerId="ADAL" clId="{9C1ABCC9-7464-46B0-866B-3A259284DF3B}" dt="2023-06-01T14:13:35.840" v="3564" actId="20577"/>
          <ac:spMkLst>
            <pc:docMk/>
            <pc:sldMk cId="974535638" sldId="363"/>
            <ac:spMk id="6" creationId="{D94504F9-0FC7-388E-E824-AFFFDABE1DA6}"/>
          </ac:spMkLst>
        </pc:spChg>
        <pc:picChg chg="add mod ord">
          <ac:chgData name="OSullivan Aisling" userId="1e483c38-b5e6-4f9c-9b49-637ba02ef2ef" providerId="ADAL" clId="{9C1ABCC9-7464-46B0-866B-3A259284DF3B}" dt="2023-05-30T16:01:42.432" v="293" actId="1076"/>
          <ac:picMkLst>
            <pc:docMk/>
            <pc:sldMk cId="974535638" sldId="363"/>
            <ac:picMk id="5" creationId="{42179EF8-EC68-023B-059E-687921BE29BD}"/>
          </ac:picMkLst>
        </pc:picChg>
      </pc:sldChg>
      <pc:sldChg chg="addSp delSp modSp mod">
        <pc:chgData name="OSullivan Aisling" userId="1e483c38-b5e6-4f9c-9b49-637ba02ef2ef" providerId="ADAL" clId="{9C1ABCC9-7464-46B0-866B-3A259284DF3B}" dt="2023-06-01T14:41:35.030" v="4442" actId="400"/>
        <pc:sldMkLst>
          <pc:docMk/>
          <pc:sldMk cId="147359201" sldId="365"/>
        </pc:sldMkLst>
        <pc:spChg chg="del">
          <ac:chgData name="OSullivan Aisling" userId="1e483c38-b5e6-4f9c-9b49-637ba02ef2ef" providerId="ADAL" clId="{9C1ABCC9-7464-46B0-866B-3A259284DF3B}" dt="2023-06-01T14:41:31.391" v="4440" actId="478"/>
          <ac:spMkLst>
            <pc:docMk/>
            <pc:sldMk cId="147359201" sldId="365"/>
            <ac:spMk id="4" creationId="{A1B501B9-FA0A-4318-8764-0F116B68902C}"/>
          </ac:spMkLst>
        </pc:spChg>
        <pc:spChg chg="add mod">
          <ac:chgData name="OSullivan Aisling" userId="1e483c38-b5e6-4f9c-9b49-637ba02ef2ef" providerId="ADAL" clId="{9C1ABCC9-7464-46B0-866B-3A259284DF3B}" dt="2023-06-01T14:41:35.030" v="4442" actId="400"/>
          <ac:spMkLst>
            <pc:docMk/>
            <pc:sldMk cId="147359201" sldId="365"/>
            <ac:spMk id="6" creationId="{F8B21AA1-96A3-1767-1E67-896FDAF3A620}"/>
          </ac:spMkLst>
        </pc:spChg>
        <pc:picChg chg="add mod ord">
          <ac:chgData name="OSullivan Aisling" userId="1e483c38-b5e6-4f9c-9b49-637ba02ef2ef" providerId="ADAL" clId="{9C1ABCC9-7464-46B0-866B-3A259284DF3B}" dt="2023-05-30T16:07:27.089" v="335" actId="167"/>
          <ac:picMkLst>
            <pc:docMk/>
            <pc:sldMk cId="147359201" sldId="365"/>
            <ac:picMk id="5" creationId="{A29D69D3-99A1-EF5D-0483-A4344945C854}"/>
          </ac:picMkLst>
        </pc:picChg>
      </pc:sldChg>
      <pc:sldChg chg="modSp mod">
        <pc:chgData name="OSullivan Aisling" userId="1e483c38-b5e6-4f9c-9b49-637ba02ef2ef" providerId="ADAL" clId="{9C1ABCC9-7464-46B0-866B-3A259284DF3B}" dt="2023-06-01T13:50:23.574" v="3124" actId="1076"/>
        <pc:sldMkLst>
          <pc:docMk/>
          <pc:sldMk cId="3426206694" sldId="366"/>
        </pc:sldMkLst>
        <pc:spChg chg="mod">
          <ac:chgData name="OSullivan Aisling" userId="1e483c38-b5e6-4f9c-9b49-637ba02ef2ef" providerId="ADAL" clId="{9C1ABCC9-7464-46B0-866B-3A259284DF3B}" dt="2023-06-01T13:50:23.574" v="3124" actId="1076"/>
          <ac:spMkLst>
            <pc:docMk/>
            <pc:sldMk cId="3426206694" sldId="366"/>
            <ac:spMk id="4" creationId="{A1B501B9-FA0A-4318-8764-0F116B68902C}"/>
          </ac:spMkLst>
        </pc:spChg>
      </pc:sldChg>
      <pc:sldChg chg="addSp modSp new del mod">
        <pc:chgData name="OSullivan Aisling" userId="1e483c38-b5e6-4f9c-9b49-637ba02ef2ef" providerId="ADAL" clId="{9C1ABCC9-7464-46B0-866B-3A259284DF3B}" dt="2023-05-31T20:26:11.089" v="1320" actId="47"/>
        <pc:sldMkLst>
          <pc:docMk/>
          <pc:sldMk cId="863868076" sldId="367"/>
        </pc:sldMkLst>
        <pc:spChg chg="mod">
          <ac:chgData name="OSullivan Aisling" userId="1e483c38-b5e6-4f9c-9b49-637ba02ef2ef" providerId="ADAL" clId="{9C1ABCC9-7464-46B0-866B-3A259284DF3B}" dt="2023-05-31T19:31:06.766" v="1096" actId="207"/>
          <ac:spMkLst>
            <pc:docMk/>
            <pc:sldMk cId="863868076" sldId="367"/>
            <ac:spMk id="2" creationId="{88BD789C-F266-A988-7A6A-9D0FF59EC602}"/>
          </ac:spMkLst>
        </pc:spChg>
        <pc:spChg chg="add mod">
          <ac:chgData name="OSullivan Aisling" userId="1e483c38-b5e6-4f9c-9b49-637ba02ef2ef" providerId="ADAL" clId="{9C1ABCC9-7464-46B0-866B-3A259284DF3B}" dt="2023-05-31T19:42:21.847" v="1130" actId="20577"/>
          <ac:spMkLst>
            <pc:docMk/>
            <pc:sldMk cId="863868076" sldId="367"/>
            <ac:spMk id="5" creationId="{2AE90E5D-1369-8D42-BFFD-CA24D1CEB9F4}"/>
          </ac:spMkLst>
        </pc:spChg>
        <pc:picChg chg="add mod">
          <ac:chgData name="OSullivan Aisling" userId="1e483c38-b5e6-4f9c-9b49-637ba02ef2ef" providerId="ADAL" clId="{9C1ABCC9-7464-46B0-866B-3A259284DF3B}" dt="2023-05-31T19:32:47.622" v="1099" actId="1076"/>
          <ac:picMkLst>
            <pc:docMk/>
            <pc:sldMk cId="863868076" sldId="367"/>
            <ac:picMk id="4" creationId="{5FDC1A31-8FD0-3B80-A068-0FA4A23FF623}"/>
          </ac:picMkLst>
        </pc:picChg>
      </pc:sldChg>
      <pc:sldChg chg="delSp add del mod">
        <pc:chgData name="OSullivan Aisling" userId="1e483c38-b5e6-4f9c-9b49-637ba02ef2ef" providerId="ADAL" clId="{9C1ABCC9-7464-46B0-866B-3A259284DF3B}" dt="2023-05-30T15:43:51.722" v="64" actId="47"/>
        <pc:sldMkLst>
          <pc:docMk/>
          <pc:sldMk cId="1811796259" sldId="367"/>
        </pc:sldMkLst>
        <pc:picChg chg="del">
          <ac:chgData name="OSullivan Aisling" userId="1e483c38-b5e6-4f9c-9b49-637ba02ef2ef" providerId="ADAL" clId="{9C1ABCC9-7464-46B0-866B-3A259284DF3B}" dt="2023-05-30T15:43:43.521" v="62" actId="21"/>
          <ac:picMkLst>
            <pc:docMk/>
            <pc:sldMk cId="1811796259" sldId="367"/>
            <ac:picMk id="172" creationId="{00000000-0000-0000-0000-000000000000}"/>
          </ac:picMkLst>
        </pc:picChg>
      </pc:sldChg>
      <pc:sldChg chg="delSp add del">
        <pc:chgData name="OSullivan Aisling" userId="1e483c38-b5e6-4f9c-9b49-637ba02ef2ef" providerId="ADAL" clId="{9C1ABCC9-7464-46B0-866B-3A259284DF3B}" dt="2023-05-30T15:40:36.202" v="18" actId="47"/>
        <pc:sldMkLst>
          <pc:docMk/>
          <pc:sldMk cId="4016292440" sldId="367"/>
        </pc:sldMkLst>
        <pc:picChg chg="del">
          <ac:chgData name="OSullivan Aisling" userId="1e483c38-b5e6-4f9c-9b49-637ba02ef2ef" providerId="ADAL" clId="{9C1ABCC9-7464-46B0-866B-3A259284DF3B}" dt="2023-05-30T15:40:33.121" v="17" actId="21"/>
          <ac:picMkLst>
            <pc:docMk/>
            <pc:sldMk cId="4016292440" sldId="367"/>
            <ac:picMk id="5" creationId="{55604FFD-F601-5CBE-7E87-1F087B43F1D7}"/>
          </ac:picMkLst>
        </pc:picChg>
      </pc:sldChg>
      <pc:sldChg chg="modSp add mod modNotesTx">
        <pc:chgData name="OSullivan Aisling" userId="1e483c38-b5e6-4f9c-9b49-637ba02ef2ef" providerId="ADAL" clId="{9C1ABCC9-7464-46B0-866B-3A259284DF3B}" dt="2023-06-01T13:29:11.877" v="3029" actId="1076"/>
        <pc:sldMkLst>
          <pc:docMk/>
          <pc:sldMk cId="3619863211" sldId="368"/>
        </pc:sldMkLst>
        <pc:spChg chg="mod">
          <ac:chgData name="OSullivan Aisling" userId="1e483c38-b5e6-4f9c-9b49-637ba02ef2ef" providerId="ADAL" clId="{9C1ABCC9-7464-46B0-866B-3A259284DF3B}" dt="2023-05-31T20:28:05.047" v="1363" actId="207"/>
          <ac:spMkLst>
            <pc:docMk/>
            <pc:sldMk cId="3619863211" sldId="368"/>
            <ac:spMk id="2" creationId="{AE27DD38-FF2E-4FBD-A22E-52EEB3D70930}"/>
          </ac:spMkLst>
        </pc:spChg>
        <pc:spChg chg="mod">
          <ac:chgData name="OSullivan Aisling" userId="1e483c38-b5e6-4f9c-9b49-637ba02ef2ef" providerId="ADAL" clId="{9C1ABCC9-7464-46B0-866B-3A259284DF3B}" dt="2023-06-01T13:29:11.877" v="3029" actId="1076"/>
          <ac:spMkLst>
            <pc:docMk/>
            <pc:sldMk cId="3619863211" sldId="368"/>
            <ac:spMk id="4" creationId="{B02C1BBB-F1C1-4A5F-84CA-D68F6E7AECDE}"/>
          </ac:spMkLst>
        </pc:spChg>
      </pc:sldChg>
      <pc:sldChg chg="addSp delSp modSp new mod modNotesTx">
        <pc:chgData name="OSullivan Aisling" userId="1e483c38-b5e6-4f9c-9b49-637ba02ef2ef" providerId="ADAL" clId="{9C1ABCC9-7464-46B0-866B-3A259284DF3B}" dt="2023-06-01T13:58:32.814" v="3322" actId="14100"/>
        <pc:sldMkLst>
          <pc:docMk/>
          <pc:sldMk cId="2337533747" sldId="369"/>
        </pc:sldMkLst>
        <pc:spChg chg="mod">
          <ac:chgData name="OSullivan Aisling" userId="1e483c38-b5e6-4f9c-9b49-637ba02ef2ef" providerId="ADAL" clId="{9C1ABCC9-7464-46B0-866B-3A259284DF3B}" dt="2023-06-01T08:51:47.263" v="1417" actId="207"/>
          <ac:spMkLst>
            <pc:docMk/>
            <pc:sldMk cId="2337533747" sldId="369"/>
            <ac:spMk id="2" creationId="{F2E040C9-1AFD-E9B2-6A4A-87337D3BD18B}"/>
          </ac:spMkLst>
        </pc:spChg>
        <pc:spChg chg="mod">
          <ac:chgData name="OSullivan Aisling" userId="1e483c38-b5e6-4f9c-9b49-637ba02ef2ef" providerId="ADAL" clId="{9C1ABCC9-7464-46B0-866B-3A259284DF3B}" dt="2023-06-01T13:58:32.814" v="3322" actId="14100"/>
          <ac:spMkLst>
            <pc:docMk/>
            <pc:sldMk cId="2337533747" sldId="369"/>
            <ac:spMk id="5" creationId="{2B9B3D00-2A7F-BB52-D58A-CC0109C34E0E}"/>
          </ac:spMkLst>
        </pc:spChg>
        <pc:picChg chg="add del mod">
          <ac:chgData name="OSullivan Aisling" userId="1e483c38-b5e6-4f9c-9b49-637ba02ef2ef" providerId="ADAL" clId="{9C1ABCC9-7464-46B0-866B-3A259284DF3B}" dt="2023-06-01T08:54:40.259" v="1422" actId="478"/>
          <ac:picMkLst>
            <pc:docMk/>
            <pc:sldMk cId="2337533747" sldId="369"/>
            <ac:picMk id="5" creationId="{65B2D16A-B1D9-3965-B6C7-CA1667EE3E56}"/>
          </ac:picMkLst>
        </pc:picChg>
        <pc:picChg chg="add mod">
          <ac:chgData name="OSullivan Aisling" userId="1e483c38-b5e6-4f9c-9b49-637ba02ef2ef" providerId="ADAL" clId="{9C1ABCC9-7464-46B0-866B-3A259284DF3B}" dt="2023-06-01T13:58:29.168" v="3321" actId="1076"/>
          <ac:picMkLst>
            <pc:docMk/>
            <pc:sldMk cId="2337533747" sldId="369"/>
            <ac:picMk id="1026" creationId="{7EA9DDCD-B3E8-F587-6836-B52A68E9EAA4}"/>
          </ac:picMkLst>
        </pc:picChg>
      </pc:sldChg>
      <pc:sldMasterChg chg="add del addSldLayout delSldLayout">
        <pc:chgData name="OSullivan Aisling" userId="1e483c38-b5e6-4f9c-9b49-637ba02ef2ef" providerId="ADAL" clId="{9C1ABCC9-7464-46B0-866B-3A259284DF3B}" dt="2023-05-30T15:40:36.202" v="18" actId="47"/>
        <pc:sldMasterMkLst>
          <pc:docMk/>
          <pc:sldMasterMk cId="3116559885" sldId="2147483648"/>
        </pc:sldMasterMkLst>
        <pc:sldLayoutChg chg="add del">
          <pc:chgData name="OSullivan Aisling" userId="1e483c38-b5e6-4f9c-9b49-637ba02ef2ef" providerId="ADAL" clId="{9C1ABCC9-7464-46B0-866B-3A259284DF3B}" dt="2023-05-30T15:40:36.202" v="18" actId="47"/>
          <pc:sldLayoutMkLst>
            <pc:docMk/>
            <pc:sldMasterMk cId="3116559885" sldId="2147483648"/>
            <pc:sldLayoutMk cId="4057895432" sldId="2147483654"/>
          </pc:sldLayoutMkLst>
        </pc:sldLayoutChg>
      </pc:sldMasterChg>
      <pc:sldMasterChg chg="modSldLayout">
        <pc:chgData name="OSullivan Aisling" userId="1e483c38-b5e6-4f9c-9b49-637ba02ef2ef" providerId="ADAL" clId="{9C1ABCC9-7464-46B0-866B-3A259284DF3B}" dt="2023-05-30T15:40:30.108" v="15" actId="27028"/>
        <pc:sldMasterMkLst>
          <pc:docMk/>
          <pc:sldMasterMk cId="0" sldId="2147483652"/>
        </pc:sldMasterMkLst>
        <pc:sldLayoutChg chg="replId">
          <pc:chgData name="OSullivan Aisling" userId="1e483c38-b5e6-4f9c-9b49-637ba02ef2ef" providerId="ADAL" clId="{9C1ABCC9-7464-46B0-866B-3A259284DF3B}" dt="2023-05-30T15:40:30.108" v="15" actId="27028"/>
          <pc:sldLayoutMkLst>
            <pc:docMk/>
            <pc:sldMasterMk cId="0" sldId="2147483652"/>
            <pc:sldLayoutMk cId="0" sldId="2147483655"/>
          </pc:sldLayoutMkLst>
        </pc:sldLayoutChg>
      </pc:sldMasterChg>
    </pc:docChg>
  </pc:docChgLst>
  <pc:docChgLst>
    <pc:chgData name="Kubišta Michal" userId="S::michal.kubista@o2.cz::19b4534f-6f19-4c22-b71a-32c639f3b9bf" providerId="AD" clId="Web-{ABE543B8-F0BC-0B91-11A1-3B7EF746FD1D}"/>
    <pc:docChg chg="mod">
      <pc:chgData name="Kubišta Michal" userId="S::michal.kubista@o2.cz::19b4534f-6f19-4c22-b71a-32c639f3b9bf" providerId="AD" clId="Web-{ABE543B8-F0BC-0B91-11A1-3B7EF746FD1D}" dt="2023-06-01T10:39:05.808" v="1"/>
      <pc:docMkLst>
        <pc:docMk/>
      </pc:docMkLst>
      <pc:sldChg chg="addCm">
        <pc:chgData name="Kubišta Michal" userId="S::michal.kubista@o2.cz::19b4534f-6f19-4c22-b71a-32c639f3b9bf" providerId="AD" clId="Web-{ABE543B8-F0BC-0B91-11A1-3B7EF746FD1D}" dt="2023-06-01T10:39:05.808" v="1"/>
        <pc:sldMkLst>
          <pc:docMk/>
          <pc:sldMk cId="2674455521" sldId="284"/>
        </pc:sldMkLst>
        <pc:extLst>
          <p:ext xmlns:p="http://schemas.openxmlformats.org/presentationml/2006/main" uri="{D6D511B9-2390-475A-947B-AFAB55BFBCF1}">
            <pc226:cmChg xmlns="" xmlns:pc226="http://schemas.microsoft.com/office/powerpoint/2022/06/main/command" chg="add">
              <pc226:chgData name="Kubišta Michal" userId="S::michal.kubista@o2.cz::19b4534f-6f19-4c22-b71a-32c639f3b9bf" providerId="AD" clId="Web-{ABE543B8-F0BC-0B91-11A1-3B7EF746FD1D}" dt="2023-06-01T10:39:05.808" v="1"/>
              <pc2:cmMkLst xmlns:pc2="http://schemas.microsoft.com/office/powerpoint/2019/9/main/command">
                <pc:docMk/>
                <pc:sldMk cId="2674455521" sldId="284"/>
                <pc2:cmMk id="{B659BBF6-9270-42EA-9129-F059D81DBB3E}"/>
              </pc2:cmMkLst>
            </pc226:cmChg>
          </p:ext>
        </pc:ext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blog.drugbank.com/data-centric-ai-is-making-wave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 name="Google Shape;7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understand the data that will go into our ML model</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3823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0536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amino acids </a:t>
            </a:r>
          </a:p>
          <a:p>
            <a:r>
              <a:rPr lang="en-US" dirty="0"/>
              <a:t>Each amino acid is a letter – protein is sequence of letters representing amino acids (hundreds/thousands)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9961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6757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0299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drug discovery is really hard...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0021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drugs small molecules? They are small (in comparison with proteins) easier to absorb into bloodstream and pass barriers in the body</a:t>
            </a:r>
          </a:p>
          <a:p>
            <a:endParaRPr lang="en-US" dirty="0"/>
          </a:p>
          <a:p>
            <a:r>
              <a:rPr lang="en-US" sz="1800" dirty="0">
                <a:effectLst/>
                <a:latin typeface="Calibri" panose="020F0502020204030204" pitchFamily="34" charset="0"/>
                <a:ea typeface="Times New Roman" panose="02020603050405020304" pitchFamily="18" charset="0"/>
              </a:rPr>
              <a:t>small molecules (mol. weight &lt; 500 Da). [Dalton = atomic weight]</a:t>
            </a:r>
            <a:endParaRPr lang="en-US" sz="1800" dirty="0">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Times New Roman" panose="02020603050405020304" pitchFamily="18" charset="0"/>
              </a:rPr>
              <a:t>Proteins are also molecules, but much larger (mol. weight &gt; 10000 Da).</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0172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2730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a:t>Disclaimer! Countless ways – but we will focus on using it for finding the desired drug (this assumes you already have some idea about the problematic protein and so have some criteria which the drug should match)</a:t>
            </a:r>
          </a:p>
        </p:txBody>
      </p:sp>
      <p:sp>
        <p:nvSpPr>
          <p:cNvPr id="100" name="Google Shape;10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36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Because...</a:t>
            </a:r>
          </a:p>
          <a:p>
            <a:r>
              <a:rPr lang="en-US"/>
              <a:t>Is it needed there?</a:t>
            </a:r>
          </a:p>
          <a:p>
            <a:r>
              <a:rPr lang="en-US"/>
              <a:t>What knowledge gaps can it fill? </a:t>
            </a:r>
          </a:p>
          <a:p>
            <a:r>
              <a:rPr lang="en-US"/>
              <a:t>Will it generate value?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8554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Clr>
                <a:schemeClr val="bg1"/>
              </a:buClr>
              <a:buFont typeface="Arial" panose="020B0604020202020204" pitchFamily="34" charset="0"/>
              <a:buChar char="•"/>
            </a:pPr>
            <a:r>
              <a:rPr lang="en-US" sz="1200">
                <a:solidFill>
                  <a:schemeClr val="bg1"/>
                </a:solidFill>
                <a:latin typeface="Bai Jamjuree" panose="020B0604020202020204" charset="-34"/>
                <a:cs typeface="Bai Jamjuree" panose="020B0604020202020204" charset="-34"/>
              </a:rPr>
              <a:t>healthcare is generating the world’s largest volume of data</a:t>
            </a:r>
          </a:p>
          <a:p>
            <a:pPr marL="342900" indent="-342900">
              <a:buClr>
                <a:schemeClr val="bg1"/>
              </a:buClr>
              <a:buFont typeface="Arial" panose="020B0604020202020204" pitchFamily="34" charset="0"/>
              <a:buChar char="•"/>
            </a:pPr>
            <a:r>
              <a:rPr lang="en-US" sz="1200">
                <a:solidFill>
                  <a:schemeClr val="bg1"/>
                </a:solidFill>
                <a:latin typeface="Bai Jamjuree"/>
                <a:cs typeface="Bai Jamjuree"/>
              </a:rPr>
              <a:t>It is estimated that by 2025, 36% of the world’s generated data will be healthcare data</a:t>
            </a:r>
          </a:p>
          <a:p>
            <a:pPr marL="342900" indent="-342900">
              <a:buClr>
                <a:schemeClr val="bg1"/>
              </a:buClr>
              <a:buFont typeface="Arial" panose="020B0604020202020204" pitchFamily="34" charset="0"/>
              <a:buChar char="•"/>
            </a:pPr>
            <a:r>
              <a:rPr lang="en-US" sz="1200">
                <a:solidFill>
                  <a:schemeClr val="bg1"/>
                </a:solidFill>
                <a:latin typeface="Bai Jamjuree" panose="020B0604020202020204" charset="-34"/>
                <a:cs typeface="Bai Jamjuree" panose="020B0604020202020204" charset="-34"/>
                <a:hlinkClick r:id="rId3"/>
              </a:rPr>
              <a:t>https://blog.drugbank.com/data-centric-ai-is-making-waves/</a:t>
            </a:r>
            <a:endParaRPr lang="en-US" sz="1200">
              <a:solidFill>
                <a:schemeClr val="bg1"/>
              </a:solidFill>
              <a:latin typeface="Bai Jamjuree" panose="020B0604020202020204" charset="-34"/>
              <a:cs typeface="Bai Jamjuree" panose="020B0604020202020204" charset="-34"/>
            </a:endParaRPr>
          </a:p>
          <a:p>
            <a:pPr marL="342900" indent="-342900">
              <a:buClr>
                <a:schemeClr val="bg1"/>
              </a:buClr>
              <a:buFont typeface="Arial" panose="020B0604020202020204" pitchFamily="34" charset="0"/>
              <a:buChar char="•"/>
            </a:pPr>
            <a:endParaRPr lang="en-US" sz="1200">
              <a:solidFill>
                <a:schemeClr val="bg1"/>
              </a:solidFill>
              <a:latin typeface="Bai Jamjuree" panose="020B0604020202020204" charset="-34"/>
              <a:cs typeface="Bai Jamjuree" panose="020B0604020202020204" charset="-34"/>
            </a:endParaRP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0851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 later – we will do NLP on protein sequences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9507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bg1"/>
                </a:solidFill>
                <a:latin typeface="Bai Jamjuree" panose="020B0604020202020204" charset="-34"/>
                <a:cs typeface="Bai Jamjuree" panose="020B0604020202020204" charset="-34"/>
              </a:rPr>
              <a:t>difficult to reason about common substructures, because the same structure can be represented in many different ways depending on how the graph was flattened</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8109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international union of pure and applied chemistry</a:t>
            </a:r>
          </a:p>
          <a:p>
            <a:r>
              <a:rPr lang="en-US"/>
              <a:t>Both are commonly used – model combined them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9021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cosine distance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0900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b="1"/>
              <a:t>Encoder</a:t>
            </a:r>
            <a:r>
              <a:rPr lang="en-US"/>
              <a:t>: Good for tasks that require understanding of the input, such as sentence classification and named entity recognition.</a:t>
            </a:r>
          </a:p>
          <a:p>
            <a:pPr marL="0" indent="0"/>
            <a:r>
              <a:rPr lang="en-US" b="1"/>
              <a:t>Decoder</a:t>
            </a:r>
            <a:r>
              <a:rPr lang="en-US"/>
              <a:t>: Good for generative tasks such as text generation (</a:t>
            </a:r>
            <a:r>
              <a:rPr lang="en-US" err="1"/>
              <a:t>chatGPT</a:t>
            </a:r>
            <a:r>
              <a:rPr lang="en-US"/>
              <a:t>)</a:t>
            </a:r>
          </a:p>
          <a:p>
            <a:pPr marL="0" indent="0"/>
            <a:r>
              <a:rPr lang="en-US" b="1"/>
              <a:t>Encoder-decoder</a:t>
            </a:r>
            <a:r>
              <a:rPr lang="en-US"/>
              <a:t> or </a:t>
            </a:r>
            <a:r>
              <a:rPr lang="en-US" b="1"/>
              <a:t>sequence-to-sequence models</a:t>
            </a:r>
            <a:r>
              <a:rPr lang="en-US"/>
              <a:t>: Good for generative tasks that require an input, such as translation or summarization.</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9857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careful using these models – aware of bias </a:t>
            </a:r>
          </a:p>
          <a:p>
            <a:r>
              <a:rPr lang="en-US" dirty="0"/>
              <a:t>Trained on the internet so you can find much worse and more entertaining examples than this….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6506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a:t>We will use transformer model pretrained by </a:t>
            </a:r>
            <a:r>
              <a:rPr lang="en-US" err="1"/>
              <a:t>microsoft</a:t>
            </a:r>
            <a:endParaRPr err="1"/>
          </a:p>
        </p:txBody>
      </p:sp>
      <p:sp>
        <p:nvSpPr>
          <p:cNvPr id="122" name="Google Shape;12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 name="Google Shape;7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3332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Vocab size 52k</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650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91593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defRPr/>
            </a:pPr>
            <a:r>
              <a:rPr lang="en-US" dirty="0"/>
              <a:t>Fine-tuning == Transfer learning:  using knowledge gained while solving one problem and applying it to a different but related problem. </a:t>
            </a:r>
          </a:p>
          <a:p>
            <a:pPr marL="0" indent="0">
              <a:defRPr/>
            </a:pPr>
            <a:endParaRPr lang="en-US" dirty="0"/>
          </a:p>
          <a:p>
            <a:pPr marL="0" indent="0">
              <a:defRPr/>
            </a:pPr>
            <a:r>
              <a:rPr lang="en-US" b="0" i="0" dirty="0">
                <a:solidFill>
                  <a:srgbClr val="000000"/>
                </a:solidFill>
                <a:effectLst/>
                <a:latin typeface="Times New Roman" panose="02020603050405020304" pitchFamily="18" charset="0"/>
              </a:rPr>
              <a:t>model normally penalizes predicted toxicity and rewards predicted target activity. This logic was inverted by using the same approach to design molecules de novo, but now guiding the model to reward both toxicity and bioactivity instead.</a:t>
            </a:r>
            <a:endParaRPr lang="en-US" dirty="0"/>
          </a:p>
          <a:p>
            <a:pPr marL="0" indent="0">
              <a:defRPr/>
            </a:pPr>
            <a:r>
              <a:rPr lang="en-US" dirty="0"/>
              <a:t> </a:t>
            </a:r>
          </a:p>
          <a:p>
            <a:pPr marL="457200" marR="0" lvl="0" indent="-228600" algn="l" defTabSz="914400">
              <a:lnSpc>
                <a:spcPct val="100000"/>
              </a:lnSpc>
              <a:spcBef>
                <a:spcPts val="0"/>
              </a:spcBef>
              <a:spcAft>
                <a:spcPts val="0"/>
              </a:spcAft>
              <a:buSzPts val="1400"/>
              <a:buFont typeface="Arial"/>
              <a:buNone/>
              <a:tabLst/>
              <a:defRPr/>
            </a:pPr>
            <a:endParaRPr lang="en-US" dirty="0">
              <a:solidFill>
                <a:srgbClr val="FFFFFF"/>
              </a:solidFill>
              <a:latin typeface="Bai Jamjuree"/>
              <a:cs typeface="Bai Jamjuree"/>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12893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as group</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98062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to define the caption and what information it should contain is a challenge – but can imagine it being a help in finding a possible suitable molecule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4000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48963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solidFill>
                  <a:schemeClr val="bg1"/>
                </a:solidFill>
                <a:latin typeface="Bai Jamjuree" panose="020B0604020202020204" charset="-34"/>
                <a:cs typeface="Bai Jamjuree" panose="020B0604020202020204" charset="-34"/>
              </a:rPr>
              <a:t>i.e., it generates the correct structure for about one-third of the captions in the held-out test set</a:t>
            </a:r>
            <a:endParaRPr lang="en-US"/>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5170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Scottish song but sang a lot in Ireland, Final drink for departing guest once they had mounted their horse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00913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a:t>No human could read all these papers on covid-19... how to digest this information and use it?</a:t>
            </a:r>
            <a:endParaRPr/>
          </a:p>
        </p:txBody>
      </p:sp>
      <p:sp>
        <p:nvSpPr>
          <p:cNvPr id="90" name="Google Shape;9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proteins in the same family have similar sequences, </a:t>
            </a:r>
          </a:p>
          <a:p>
            <a:pPr marL="0" lvl="0" indent="0" algn="l" rtl="0">
              <a:lnSpc>
                <a:spcPct val="100000"/>
              </a:lnSpc>
              <a:spcBef>
                <a:spcPts val="0"/>
              </a:spcBef>
              <a:spcAft>
                <a:spcPts val="0"/>
              </a:spcAft>
              <a:buSzPts val="1400"/>
              <a:buNone/>
            </a:pPr>
            <a:r>
              <a:rPr lang="en-US"/>
              <a:t>constraints in which amino acids can go after each other</a:t>
            </a:r>
          </a:p>
          <a:p>
            <a:pPr marL="0" lvl="0" indent="0" algn="l" rtl="0">
              <a:lnSpc>
                <a:spcPct val="100000"/>
              </a:lnSpc>
              <a:spcBef>
                <a:spcPts val="0"/>
              </a:spcBef>
              <a:spcAft>
                <a:spcPts val="0"/>
              </a:spcAft>
              <a:buSzPts val="1400"/>
              <a:buNone/>
            </a:pPr>
            <a:endParaRPr/>
          </a:p>
        </p:txBody>
      </p:sp>
      <p:sp>
        <p:nvSpPr>
          <p:cNvPr id="203" name="Google Shape;20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53713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Reviewed and annotated sequences from </a:t>
            </a:r>
            <a:r>
              <a:rPr lang="en-US" err="1"/>
              <a:t>UniProt</a:t>
            </a:r>
            <a:endParaRPr/>
          </a:p>
        </p:txBody>
      </p:sp>
      <p:sp>
        <p:nvSpPr>
          <p:cNvPr id="203" name="Google Shape;20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69902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a:t>Why is this useful? It could lead to predictions of novel molecules outside our training dataset – often it is desirable to find a new molecule </a:t>
            </a:r>
          </a:p>
          <a:p>
            <a:pPr marL="0" indent="0"/>
            <a:r>
              <a:rPr lang="en-US"/>
              <a:t>Caveat with this: it may predict physically implausible molecules </a:t>
            </a:r>
          </a:p>
          <a:p>
            <a:pPr marL="0" indent="0"/>
            <a:endParaRPr lang="en-US"/>
          </a:p>
          <a:p>
            <a:r>
              <a:rPr lang="en-US"/>
              <a:t>variants of a molecule to be predicted, e.g., one section is masked and this could lead to a different variant of the input molecule being predicted </a:t>
            </a:r>
          </a:p>
          <a:p>
            <a:pPr marL="0" indent="0"/>
            <a:endParaRPr lang="en-US">
              <a:solidFill>
                <a:srgbClr val="000000"/>
              </a:solidFill>
            </a:endParaRPr>
          </a:p>
          <a:p>
            <a:endParaRPr lang="en-US">
              <a:solidFill>
                <a:srgbClr val="000000"/>
              </a:solidFill>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24912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 name="Google Shape;13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 name="Google Shape;27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we need drug discovery</a:t>
            </a:r>
          </a:p>
          <a:p>
            <a:r>
              <a:rPr lang="en-US"/>
              <a:t>What goes wrong when we have a disease? What’s the root cause?</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8147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All proteins can be described by a sequence of amino acids – they are the building blocks of all proteins</a:t>
            </a:r>
          </a:p>
          <a:p>
            <a:pPr marL="285750" indent="-285750">
              <a:buFont typeface="Arial" panose="020B0604020202020204" pitchFamily="34" charset="0"/>
              <a:buChar char="•"/>
            </a:pPr>
            <a:r>
              <a:rPr lang="en-US"/>
              <a:t>There are 20 unique amino acids</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32859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Drug should alter malfunctioning protein, so the required functionality is restored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7103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3693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Insulin is a protein that is a drug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01567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19"/>
        <p:cNvGrpSpPr/>
        <p:nvPr/>
      </p:nvGrpSpPr>
      <p:grpSpPr>
        <a:xfrm>
          <a:off x="0" y="0"/>
          <a:ext cx="0" cy="0"/>
          <a:chOff x="0" y="0"/>
          <a:chExt cx="0" cy="0"/>
        </a:xfrm>
      </p:grpSpPr>
      <p:pic>
        <p:nvPicPr>
          <p:cNvPr id="20" name="Google Shape;20;p2" descr="A picture containing light, traffic, red, star&#10;&#10;Description automatically generated"/>
          <p:cNvPicPr preferRelativeResize="0"/>
          <p:nvPr/>
        </p:nvPicPr>
        <p:blipFill rotWithShape="1">
          <a:blip r:embed="rId2">
            <a:alphaModFix/>
          </a:blip>
          <a:srcRect t="7618" b="7616"/>
          <a:stretch/>
        </p:blipFill>
        <p:spPr>
          <a:xfrm>
            <a:off x="1599222" y="0"/>
            <a:ext cx="10592778" cy="6858001"/>
          </a:xfrm>
          <a:prstGeom prst="rect">
            <a:avLst/>
          </a:prstGeom>
          <a:noFill/>
          <a:ln>
            <a:noFill/>
          </a:ln>
        </p:spPr>
      </p:pic>
      <p:pic>
        <p:nvPicPr>
          <p:cNvPr id="21" name="Google Shape;21;p2" descr="A picture containing light, traffic, red, star&#10;&#10;Description automatically generated"/>
          <p:cNvPicPr preferRelativeResize="0"/>
          <p:nvPr/>
        </p:nvPicPr>
        <p:blipFill rotWithShape="1">
          <a:blip r:embed="rId2">
            <a:alphaModFix/>
          </a:blip>
          <a:srcRect t="7618" r="97293" b="7616"/>
          <a:stretch/>
        </p:blipFill>
        <p:spPr>
          <a:xfrm flipH="1">
            <a:off x="-9524" y="1"/>
            <a:ext cx="1621446" cy="6858000"/>
          </a:xfrm>
          <a:prstGeom prst="rect">
            <a:avLst/>
          </a:prstGeom>
          <a:noFill/>
          <a:ln>
            <a:noFill/>
          </a:ln>
        </p:spPr>
      </p:pic>
      <p:sp>
        <p:nvSpPr>
          <p:cNvPr id="22" name="Google Shape;22;p2"/>
          <p:cNvSpPr txBox="1">
            <a:spLocks noGrp="1"/>
          </p:cNvSpPr>
          <p:nvPr>
            <p:ph type="ctrTitle"/>
          </p:nvPr>
        </p:nvSpPr>
        <p:spPr>
          <a:xfrm>
            <a:off x="472966" y="2504245"/>
            <a:ext cx="5396892" cy="147732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lt1"/>
              </a:buClr>
              <a:buSzPts val="4800"/>
              <a:buFont typeface="Bai Jamjuree"/>
              <a:buNone/>
              <a:defRPr sz="4800" b="1">
                <a:solidFill>
                  <a:schemeClr val="lt1"/>
                </a:solidFill>
                <a:latin typeface="Bai Jamjuree"/>
                <a:ea typeface="Bai Jamjuree"/>
                <a:cs typeface="Bai Jamjuree"/>
                <a:sym typeface="Bai Jamjure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472966" y="4536103"/>
            <a:ext cx="5396892" cy="27699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1800"/>
              <a:buNone/>
              <a:defRPr sz="1800">
                <a:solidFill>
                  <a:schemeClr val="lt1"/>
                </a:solidFill>
                <a:latin typeface="Bai Jamjuree"/>
                <a:ea typeface="Bai Jamjuree"/>
                <a:cs typeface="Bai Jamjuree"/>
                <a:sym typeface="Bai Jamjuree"/>
              </a:defRPr>
            </a:lvl1pPr>
            <a:lvl2pPr lvl="1" algn="ctr">
              <a:lnSpc>
                <a:spcPct val="100000"/>
              </a:lnSpc>
              <a:spcBef>
                <a:spcPts val="0"/>
              </a:spcBef>
              <a:spcAft>
                <a:spcPts val="0"/>
              </a:spcAft>
              <a:buClr>
                <a:schemeClr val="dk1"/>
              </a:buClr>
              <a:buSzPts val="2000"/>
              <a:buNone/>
              <a:defRPr sz="2000"/>
            </a:lvl2pPr>
            <a:lvl3pPr lvl="2" algn="ctr">
              <a:lnSpc>
                <a:spcPct val="100000"/>
              </a:lnSpc>
              <a:spcBef>
                <a:spcPts val="0"/>
              </a:spcBef>
              <a:spcAft>
                <a:spcPts val="0"/>
              </a:spcAft>
              <a:buClr>
                <a:schemeClr val="dk1"/>
              </a:buClr>
              <a:buSzPts val="1800"/>
              <a:buNone/>
              <a:defRPr sz="1800"/>
            </a:lvl3pPr>
            <a:lvl4pPr lvl="3" algn="ctr">
              <a:lnSpc>
                <a:spcPct val="100000"/>
              </a:lnSpc>
              <a:spcBef>
                <a:spcPts val="0"/>
              </a:spcBef>
              <a:spcAft>
                <a:spcPts val="0"/>
              </a:spcAft>
              <a:buClr>
                <a:schemeClr val="dk1"/>
              </a:buClr>
              <a:buSzPts val="1600"/>
              <a:buNone/>
              <a:defRPr sz="1600"/>
            </a:lvl4pPr>
            <a:lvl5pPr lvl="4" algn="ctr">
              <a:lnSpc>
                <a:spcPct val="100000"/>
              </a:lnSpc>
              <a:spcBef>
                <a:spcPts val="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2"/>
          <p:cNvSpPr txBox="1">
            <a:spLocks noGrp="1"/>
          </p:cNvSpPr>
          <p:nvPr>
            <p:ph type="dt" idx="10"/>
          </p:nvPr>
        </p:nvSpPr>
        <p:spPr>
          <a:xfrm>
            <a:off x="472966" y="6446579"/>
            <a:ext cx="2743200" cy="184666"/>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solidFill>
                  <a:schemeClr val="lt1"/>
                </a:solidFill>
                <a:latin typeface="Bai Jamjuree"/>
                <a:ea typeface="Bai Jamjuree"/>
                <a:cs typeface="Bai Jamjuree"/>
                <a:sym typeface="Bai Jamjure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
          <p:cNvSpPr txBox="1">
            <a:spLocks noGrp="1"/>
          </p:cNvSpPr>
          <p:nvPr>
            <p:ph type="ftr" idx="11"/>
          </p:nvPr>
        </p:nvSpPr>
        <p:spPr>
          <a:xfrm>
            <a:off x="4038600" y="6446579"/>
            <a:ext cx="4114800" cy="18466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Bai Jamjuree"/>
                <a:ea typeface="Bai Jamjuree"/>
                <a:cs typeface="Bai Jamjuree"/>
                <a:sym typeface="Bai Jamjure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ai Jamjuree"/>
                <a:ea typeface="Bai Jamjuree"/>
                <a:cs typeface="Bai Jamjuree"/>
                <a:sym typeface="Bai Jamjuree"/>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ai Jamjuree"/>
                <a:ea typeface="Bai Jamjuree"/>
                <a:cs typeface="Bai Jamjuree"/>
                <a:sym typeface="Bai Jamjuree"/>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ai Jamjuree"/>
                <a:ea typeface="Bai Jamjuree"/>
                <a:cs typeface="Bai Jamjuree"/>
                <a:sym typeface="Bai Jamjuree"/>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ai Jamjuree"/>
                <a:ea typeface="Bai Jamjuree"/>
                <a:cs typeface="Bai Jamjuree"/>
                <a:sym typeface="Bai Jamjuree"/>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ai Jamjuree"/>
                <a:ea typeface="Bai Jamjuree"/>
                <a:cs typeface="Bai Jamjuree"/>
                <a:sym typeface="Bai Jamjuree"/>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ai Jamjuree"/>
                <a:ea typeface="Bai Jamjuree"/>
                <a:cs typeface="Bai Jamjuree"/>
                <a:sym typeface="Bai Jamjuree"/>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ai Jamjuree"/>
                <a:ea typeface="Bai Jamjuree"/>
                <a:cs typeface="Bai Jamjuree"/>
                <a:sym typeface="Bai Jamjuree"/>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ai Jamjuree"/>
                <a:ea typeface="Bai Jamjuree"/>
                <a:cs typeface="Bai Jamjuree"/>
                <a:sym typeface="Bai Jamjuree"/>
              </a:defRPr>
            </a:lvl9pPr>
          </a:lstStyle>
          <a:p>
            <a:endParaRPr/>
          </a:p>
        </p:txBody>
      </p:sp>
      <p:sp>
        <p:nvSpPr>
          <p:cNvPr id="26" name="Google Shape;26;p2"/>
          <p:cNvSpPr txBox="1">
            <a:spLocks noGrp="1"/>
          </p:cNvSpPr>
          <p:nvPr>
            <p:ph type="sldNum" idx="12"/>
          </p:nvPr>
        </p:nvSpPr>
        <p:spPr>
          <a:xfrm>
            <a:off x="8975834" y="6446579"/>
            <a:ext cx="2743200" cy="184666"/>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i Jamjuree"/>
                <a:ea typeface="Bai Jamjuree"/>
                <a:cs typeface="Bai Jamjuree"/>
                <a:sym typeface="Bai Jamjure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i Jamjuree"/>
                <a:ea typeface="Bai Jamjuree"/>
                <a:cs typeface="Bai Jamjuree"/>
                <a:sym typeface="Bai Jamjure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i Jamjuree"/>
                <a:ea typeface="Bai Jamjuree"/>
                <a:cs typeface="Bai Jamjuree"/>
                <a:sym typeface="Bai Jamjure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i Jamjuree"/>
                <a:ea typeface="Bai Jamjuree"/>
                <a:cs typeface="Bai Jamjuree"/>
                <a:sym typeface="Bai Jamjure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i Jamjuree"/>
                <a:ea typeface="Bai Jamjuree"/>
                <a:cs typeface="Bai Jamjuree"/>
                <a:sym typeface="Bai Jamjure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i Jamjuree"/>
                <a:ea typeface="Bai Jamjuree"/>
                <a:cs typeface="Bai Jamjuree"/>
                <a:sym typeface="Bai Jamjure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i Jamjuree"/>
                <a:ea typeface="Bai Jamjuree"/>
                <a:cs typeface="Bai Jamjuree"/>
                <a:sym typeface="Bai Jamjure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i Jamjuree"/>
                <a:ea typeface="Bai Jamjuree"/>
                <a:cs typeface="Bai Jamjuree"/>
                <a:sym typeface="Bai Jamjure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i Jamjuree"/>
                <a:ea typeface="Bai Jamjuree"/>
                <a:cs typeface="Bai Jamjuree"/>
                <a:sym typeface="Bai Jamjuree"/>
              </a:defRPr>
            </a:lvl9pPr>
          </a:lstStyle>
          <a:p>
            <a:pPr marL="0" lvl="0" indent="0" algn="r" rtl="0">
              <a:spcBef>
                <a:spcPts val="0"/>
              </a:spcBef>
              <a:spcAft>
                <a:spcPts val="0"/>
              </a:spcAft>
              <a:buNone/>
            </a:pPr>
            <a:fld id="{00000000-1234-1234-1234-123412341234}" type="slidenum">
              <a:rPr lang="en-US"/>
              <a:t>‹#›</a:t>
            </a:fld>
            <a:endParaRPr/>
          </a:p>
        </p:txBody>
      </p:sp>
      <p:grpSp>
        <p:nvGrpSpPr>
          <p:cNvPr id="27" name="Google Shape;27;p2"/>
          <p:cNvGrpSpPr/>
          <p:nvPr/>
        </p:nvGrpSpPr>
        <p:grpSpPr>
          <a:xfrm>
            <a:off x="467367" y="450537"/>
            <a:ext cx="2327593" cy="647003"/>
            <a:chOff x="593546" y="589418"/>
            <a:chExt cx="2327593" cy="647003"/>
          </a:xfrm>
        </p:grpSpPr>
        <p:sp>
          <p:nvSpPr>
            <p:cNvPr id="28" name="Google Shape;28;p2"/>
            <p:cNvSpPr/>
            <p:nvPr/>
          </p:nvSpPr>
          <p:spPr>
            <a:xfrm>
              <a:off x="593546" y="589418"/>
              <a:ext cx="660680" cy="643096"/>
            </a:xfrm>
            <a:custGeom>
              <a:avLst/>
              <a:gdLst/>
              <a:ahLst/>
              <a:cxnLst/>
              <a:rect l="l" t="t" r="r" b="b"/>
              <a:pathLst>
                <a:path w="660680" h="643096" extrusionOk="0">
                  <a:moveTo>
                    <a:pt x="327968" y="643096"/>
                  </a:moveTo>
                  <a:lnTo>
                    <a:pt x="0" y="643096"/>
                  </a:lnTo>
                  <a:lnTo>
                    <a:pt x="0" y="0"/>
                  </a:lnTo>
                  <a:lnTo>
                    <a:pt x="327968" y="0"/>
                  </a:lnTo>
                  <a:cubicBezTo>
                    <a:pt x="415333" y="0"/>
                    <a:pt x="489300" y="22330"/>
                    <a:pt x="547636" y="66431"/>
                  </a:cubicBezTo>
                  <a:cubicBezTo>
                    <a:pt x="596762" y="103554"/>
                    <a:pt x="633327" y="155192"/>
                    <a:pt x="652865" y="216040"/>
                  </a:cubicBezTo>
                  <a:lnTo>
                    <a:pt x="659564" y="236695"/>
                  </a:lnTo>
                  <a:lnTo>
                    <a:pt x="545403" y="236695"/>
                  </a:lnTo>
                  <a:lnTo>
                    <a:pt x="540937" y="227763"/>
                  </a:lnTo>
                  <a:cubicBezTo>
                    <a:pt x="508838" y="163565"/>
                    <a:pt x="461109" y="104112"/>
                    <a:pt x="330201" y="104112"/>
                  </a:cubicBezTo>
                  <a:lnTo>
                    <a:pt x="102996" y="104112"/>
                  </a:lnTo>
                  <a:lnTo>
                    <a:pt x="102996" y="537867"/>
                  </a:lnTo>
                  <a:lnTo>
                    <a:pt x="325735" y="537867"/>
                  </a:lnTo>
                  <a:cubicBezTo>
                    <a:pt x="458317" y="537867"/>
                    <a:pt x="519724" y="481764"/>
                    <a:pt x="540100" y="440454"/>
                  </a:cubicBezTo>
                  <a:lnTo>
                    <a:pt x="491254" y="440454"/>
                  </a:lnTo>
                  <a:cubicBezTo>
                    <a:pt x="457201" y="485392"/>
                    <a:pt x="407796" y="504652"/>
                    <a:pt x="327968" y="504652"/>
                  </a:cubicBezTo>
                  <a:lnTo>
                    <a:pt x="142910" y="504652"/>
                  </a:lnTo>
                  <a:lnTo>
                    <a:pt x="142910" y="138444"/>
                  </a:lnTo>
                  <a:lnTo>
                    <a:pt x="327968" y="138444"/>
                  </a:lnTo>
                  <a:cubicBezTo>
                    <a:pt x="390212" y="138444"/>
                    <a:pt x="437662" y="155192"/>
                    <a:pt x="468645" y="188407"/>
                  </a:cubicBezTo>
                  <a:cubicBezTo>
                    <a:pt x="494045" y="215482"/>
                    <a:pt x="503814" y="248418"/>
                    <a:pt x="509955" y="271306"/>
                  </a:cubicBezTo>
                  <a:lnTo>
                    <a:pt x="660681" y="271585"/>
                  </a:lnTo>
                  <a:lnTo>
                    <a:pt x="660681" y="303126"/>
                  </a:lnTo>
                  <a:lnTo>
                    <a:pt x="485113" y="302847"/>
                  </a:lnTo>
                  <a:lnTo>
                    <a:pt x="481764" y="291403"/>
                  </a:lnTo>
                  <a:cubicBezTo>
                    <a:pt x="480926" y="288333"/>
                    <a:pt x="480089" y="284983"/>
                    <a:pt x="478972" y="281634"/>
                  </a:cubicBezTo>
                  <a:cubicBezTo>
                    <a:pt x="466691" y="237253"/>
                    <a:pt x="448269" y="169985"/>
                    <a:pt x="327968" y="169985"/>
                  </a:cubicBezTo>
                  <a:lnTo>
                    <a:pt x="175567" y="169985"/>
                  </a:lnTo>
                  <a:lnTo>
                    <a:pt x="175567" y="472553"/>
                  </a:lnTo>
                  <a:lnTo>
                    <a:pt x="327968" y="472553"/>
                  </a:lnTo>
                  <a:cubicBezTo>
                    <a:pt x="412821" y="472553"/>
                    <a:pt x="445757" y="449665"/>
                    <a:pt x="469203" y="415333"/>
                  </a:cubicBezTo>
                  <a:lnTo>
                    <a:pt x="473948" y="408355"/>
                  </a:lnTo>
                  <a:lnTo>
                    <a:pt x="583085" y="408355"/>
                  </a:lnTo>
                  <a:lnTo>
                    <a:pt x="578898" y="427614"/>
                  </a:lnTo>
                  <a:cubicBezTo>
                    <a:pt x="575548" y="443524"/>
                    <a:pt x="561872" y="484276"/>
                    <a:pt x="511071" y="519724"/>
                  </a:cubicBezTo>
                  <a:cubicBezTo>
                    <a:pt x="464179" y="552661"/>
                    <a:pt x="401656" y="569408"/>
                    <a:pt x="325735" y="569408"/>
                  </a:cubicBezTo>
                  <a:lnTo>
                    <a:pt x="70339" y="569408"/>
                  </a:lnTo>
                  <a:lnTo>
                    <a:pt x="70339" y="72292"/>
                  </a:lnTo>
                  <a:lnTo>
                    <a:pt x="329922" y="72292"/>
                  </a:lnTo>
                  <a:cubicBezTo>
                    <a:pt x="398027" y="72292"/>
                    <a:pt x="451339" y="87086"/>
                    <a:pt x="493487" y="117789"/>
                  </a:cubicBezTo>
                  <a:cubicBezTo>
                    <a:pt x="529214" y="143748"/>
                    <a:pt x="550707" y="176963"/>
                    <a:pt x="565500" y="204875"/>
                  </a:cubicBezTo>
                  <a:lnTo>
                    <a:pt x="614067" y="204875"/>
                  </a:lnTo>
                  <a:cubicBezTo>
                    <a:pt x="587551" y="140398"/>
                    <a:pt x="514979" y="31820"/>
                    <a:pt x="327968" y="31820"/>
                  </a:cubicBezTo>
                  <a:lnTo>
                    <a:pt x="32657" y="31820"/>
                  </a:lnTo>
                  <a:lnTo>
                    <a:pt x="32657" y="611276"/>
                  </a:lnTo>
                  <a:lnTo>
                    <a:pt x="327968" y="611276"/>
                  </a:lnTo>
                  <a:cubicBezTo>
                    <a:pt x="410029" y="611276"/>
                    <a:pt x="483438" y="590342"/>
                    <a:pt x="534797" y="552382"/>
                  </a:cubicBezTo>
                  <a:cubicBezTo>
                    <a:pt x="590900" y="510792"/>
                    <a:pt x="621324" y="450502"/>
                    <a:pt x="624674" y="373186"/>
                  </a:cubicBezTo>
                  <a:lnTo>
                    <a:pt x="483718" y="373186"/>
                  </a:lnTo>
                  <a:lnTo>
                    <a:pt x="483718" y="341645"/>
                  </a:lnTo>
                  <a:lnTo>
                    <a:pt x="657889" y="341645"/>
                  </a:lnTo>
                  <a:lnTo>
                    <a:pt x="657889" y="357555"/>
                  </a:lnTo>
                  <a:cubicBezTo>
                    <a:pt x="657889" y="451619"/>
                    <a:pt x="622162" y="527819"/>
                    <a:pt x="554614" y="577782"/>
                  </a:cubicBezTo>
                  <a:cubicBezTo>
                    <a:pt x="496836" y="620487"/>
                    <a:pt x="418403" y="643096"/>
                    <a:pt x="327968" y="643096"/>
                  </a:cubicBezTo>
                </a:path>
              </a:pathLst>
            </a:custGeom>
            <a:solidFill>
              <a:srgbClr val="29B7E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29" name="Google Shape;29;p2"/>
            <p:cNvSpPr/>
            <p:nvPr/>
          </p:nvSpPr>
          <p:spPr>
            <a:xfrm>
              <a:off x="1486455" y="809644"/>
              <a:ext cx="148213" cy="205712"/>
            </a:xfrm>
            <a:custGeom>
              <a:avLst/>
              <a:gdLst/>
              <a:ahLst/>
              <a:cxnLst/>
              <a:rect l="l" t="t" r="r" b="b"/>
              <a:pathLst>
                <a:path w="148213" h="205712" extrusionOk="0">
                  <a:moveTo>
                    <a:pt x="115556" y="193152"/>
                  </a:moveTo>
                  <a:cubicBezTo>
                    <a:pt x="105229" y="201247"/>
                    <a:pt x="91552" y="205713"/>
                    <a:pt x="75921" y="205713"/>
                  </a:cubicBezTo>
                  <a:cubicBezTo>
                    <a:pt x="32099" y="205713"/>
                    <a:pt x="0" y="173614"/>
                    <a:pt x="0" y="131745"/>
                  </a:cubicBezTo>
                  <a:cubicBezTo>
                    <a:pt x="0" y="89877"/>
                    <a:pt x="32099" y="57778"/>
                    <a:pt x="75921" y="57778"/>
                  </a:cubicBezTo>
                  <a:cubicBezTo>
                    <a:pt x="91552" y="57778"/>
                    <a:pt x="105229" y="62523"/>
                    <a:pt x="115556" y="70618"/>
                  </a:cubicBezTo>
                  <a:lnTo>
                    <a:pt x="115556" y="0"/>
                  </a:lnTo>
                  <a:lnTo>
                    <a:pt x="148214" y="0"/>
                  </a:lnTo>
                  <a:lnTo>
                    <a:pt x="148214" y="203480"/>
                  </a:lnTo>
                  <a:lnTo>
                    <a:pt x="115556" y="203480"/>
                  </a:lnTo>
                  <a:lnTo>
                    <a:pt x="115556" y="193152"/>
                  </a:lnTo>
                  <a:moveTo>
                    <a:pt x="115556" y="156029"/>
                  </a:moveTo>
                  <a:lnTo>
                    <a:pt x="115556" y="107183"/>
                  </a:lnTo>
                  <a:cubicBezTo>
                    <a:pt x="107462" y="95460"/>
                    <a:pt x="92389" y="87644"/>
                    <a:pt x="76200" y="87644"/>
                  </a:cubicBezTo>
                  <a:cubicBezTo>
                    <a:pt x="51079" y="87644"/>
                    <a:pt x="33215" y="106624"/>
                    <a:pt x="33215" y="131466"/>
                  </a:cubicBezTo>
                  <a:cubicBezTo>
                    <a:pt x="33215" y="156308"/>
                    <a:pt x="51079" y="175288"/>
                    <a:pt x="76200" y="175288"/>
                  </a:cubicBezTo>
                  <a:cubicBezTo>
                    <a:pt x="92668" y="175567"/>
                    <a:pt x="107741" y="167752"/>
                    <a:pt x="115556" y="15602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30" name="Google Shape;30;p2"/>
            <p:cNvSpPr/>
            <p:nvPr/>
          </p:nvSpPr>
          <p:spPr>
            <a:xfrm>
              <a:off x="1658394" y="867423"/>
              <a:ext cx="148213" cy="147934"/>
            </a:xfrm>
            <a:custGeom>
              <a:avLst/>
              <a:gdLst/>
              <a:ahLst/>
              <a:cxnLst/>
              <a:rect l="l" t="t" r="r" b="b"/>
              <a:pathLst>
                <a:path w="148213" h="147934" extrusionOk="0">
                  <a:moveTo>
                    <a:pt x="115556" y="135374"/>
                  </a:moveTo>
                  <a:cubicBezTo>
                    <a:pt x="105229" y="143468"/>
                    <a:pt x="91552" y="147934"/>
                    <a:pt x="75921" y="147934"/>
                  </a:cubicBezTo>
                  <a:cubicBezTo>
                    <a:pt x="32099" y="147934"/>
                    <a:pt x="0" y="115835"/>
                    <a:pt x="0" y="73967"/>
                  </a:cubicBezTo>
                  <a:cubicBezTo>
                    <a:pt x="0" y="32099"/>
                    <a:pt x="32099" y="0"/>
                    <a:pt x="75921" y="0"/>
                  </a:cubicBezTo>
                  <a:cubicBezTo>
                    <a:pt x="91552" y="0"/>
                    <a:pt x="105229" y="4745"/>
                    <a:pt x="115556" y="12840"/>
                  </a:cubicBezTo>
                  <a:lnTo>
                    <a:pt x="115556" y="2233"/>
                  </a:lnTo>
                  <a:lnTo>
                    <a:pt x="148214" y="2233"/>
                  </a:lnTo>
                  <a:lnTo>
                    <a:pt x="148214" y="145422"/>
                  </a:lnTo>
                  <a:lnTo>
                    <a:pt x="115556" y="145422"/>
                  </a:lnTo>
                  <a:lnTo>
                    <a:pt x="115556" y="135374"/>
                  </a:lnTo>
                  <a:moveTo>
                    <a:pt x="115556" y="98251"/>
                  </a:moveTo>
                  <a:lnTo>
                    <a:pt x="115556" y="49405"/>
                  </a:lnTo>
                  <a:cubicBezTo>
                    <a:pt x="107462" y="37681"/>
                    <a:pt x="92389" y="29866"/>
                    <a:pt x="76200" y="29866"/>
                  </a:cubicBezTo>
                  <a:cubicBezTo>
                    <a:pt x="51079" y="29866"/>
                    <a:pt x="33215" y="48846"/>
                    <a:pt x="33215" y="73688"/>
                  </a:cubicBezTo>
                  <a:cubicBezTo>
                    <a:pt x="33215" y="98530"/>
                    <a:pt x="51079" y="117510"/>
                    <a:pt x="76200" y="117510"/>
                  </a:cubicBezTo>
                  <a:cubicBezTo>
                    <a:pt x="92389" y="117789"/>
                    <a:pt x="107462" y="109974"/>
                    <a:pt x="115556" y="98251"/>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31" name="Google Shape;31;p2"/>
            <p:cNvSpPr/>
            <p:nvPr/>
          </p:nvSpPr>
          <p:spPr>
            <a:xfrm>
              <a:off x="1825029" y="826671"/>
              <a:ext cx="108578" cy="186453"/>
            </a:xfrm>
            <a:custGeom>
              <a:avLst/>
              <a:gdLst/>
              <a:ahLst/>
              <a:cxnLst/>
              <a:rect l="l" t="t" r="r" b="b"/>
              <a:pathLst>
                <a:path w="108578" h="186453" extrusionOk="0">
                  <a:moveTo>
                    <a:pt x="279" y="42985"/>
                  </a:moveTo>
                  <a:lnTo>
                    <a:pt x="21213" y="42985"/>
                  </a:lnTo>
                  <a:lnTo>
                    <a:pt x="21213" y="15352"/>
                  </a:lnTo>
                  <a:lnTo>
                    <a:pt x="53591" y="0"/>
                  </a:lnTo>
                  <a:lnTo>
                    <a:pt x="53591" y="42985"/>
                  </a:lnTo>
                  <a:lnTo>
                    <a:pt x="108578" y="42985"/>
                  </a:lnTo>
                  <a:lnTo>
                    <a:pt x="91552" y="71176"/>
                  </a:lnTo>
                  <a:lnTo>
                    <a:pt x="53591" y="71176"/>
                  </a:lnTo>
                  <a:lnTo>
                    <a:pt x="53591" y="136211"/>
                  </a:lnTo>
                  <a:cubicBezTo>
                    <a:pt x="53591" y="150726"/>
                    <a:pt x="57778" y="157425"/>
                    <a:pt x="74525" y="157425"/>
                  </a:cubicBezTo>
                  <a:lnTo>
                    <a:pt x="94901" y="157425"/>
                  </a:lnTo>
                  <a:lnTo>
                    <a:pt x="94901" y="186453"/>
                  </a:lnTo>
                  <a:lnTo>
                    <a:pt x="66152" y="186453"/>
                  </a:lnTo>
                  <a:cubicBezTo>
                    <a:pt x="37681" y="186453"/>
                    <a:pt x="20934" y="170264"/>
                    <a:pt x="20934" y="142910"/>
                  </a:cubicBezTo>
                  <a:lnTo>
                    <a:pt x="20934" y="71176"/>
                  </a:lnTo>
                  <a:lnTo>
                    <a:pt x="0" y="71176"/>
                  </a:lnTo>
                  <a:lnTo>
                    <a:pt x="0" y="42985"/>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32" name="Google Shape;32;p2"/>
            <p:cNvSpPr/>
            <p:nvPr/>
          </p:nvSpPr>
          <p:spPr>
            <a:xfrm>
              <a:off x="1931933" y="867423"/>
              <a:ext cx="148213" cy="147934"/>
            </a:xfrm>
            <a:custGeom>
              <a:avLst/>
              <a:gdLst/>
              <a:ahLst/>
              <a:cxnLst/>
              <a:rect l="l" t="t" r="r" b="b"/>
              <a:pathLst>
                <a:path w="148213" h="147934" extrusionOk="0">
                  <a:moveTo>
                    <a:pt x="115556" y="135374"/>
                  </a:moveTo>
                  <a:cubicBezTo>
                    <a:pt x="105229" y="143468"/>
                    <a:pt x="91552" y="147934"/>
                    <a:pt x="75921" y="147934"/>
                  </a:cubicBezTo>
                  <a:cubicBezTo>
                    <a:pt x="32099" y="147934"/>
                    <a:pt x="0" y="115835"/>
                    <a:pt x="0" y="73967"/>
                  </a:cubicBezTo>
                  <a:cubicBezTo>
                    <a:pt x="0" y="32099"/>
                    <a:pt x="32099" y="0"/>
                    <a:pt x="75921" y="0"/>
                  </a:cubicBezTo>
                  <a:cubicBezTo>
                    <a:pt x="91552" y="0"/>
                    <a:pt x="105229" y="4745"/>
                    <a:pt x="115556" y="12840"/>
                  </a:cubicBezTo>
                  <a:lnTo>
                    <a:pt x="115556" y="2233"/>
                  </a:lnTo>
                  <a:lnTo>
                    <a:pt x="148213" y="2233"/>
                  </a:lnTo>
                  <a:lnTo>
                    <a:pt x="148213" y="145422"/>
                  </a:lnTo>
                  <a:lnTo>
                    <a:pt x="115556" y="145422"/>
                  </a:lnTo>
                  <a:lnTo>
                    <a:pt x="115556" y="135374"/>
                  </a:lnTo>
                  <a:moveTo>
                    <a:pt x="115556" y="98251"/>
                  </a:moveTo>
                  <a:lnTo>
                    <a:pt x="115556" y="49405"/>
                  </a:lnTo>
                  <a:cubicBezTo>
                    <a:pt x="107462" y="37681"/>
                    <a:pt x="92389" y="29866"/>
                    <a:pt x="76200" y="29866"/>
                  </a:cubicBezTo>
                  <a:cubicBezTo>
                    <a:pt x="51079" y="29866"/>
                    <a:pt x="33215" y="48846"/>
                    <a:pt x="33215" y="73688"/>
                  </a:cubicBezTo>
                  <a:cubicBezTo>
                    <a:pt x="33215" y="98530"/>
                    <a:pt x="51079" y="117510"/>
                    <a:pt x="76200" y="117510"/>
                  </a:cubicBezTo>
                  <a:cubicBezTo>
                    <a:pt x="92389" y="117789"/>
                    <a:pt x="107462" y="109974"/>
                    <a:pt x="115556" y="98251"/>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33" name="Google Shape;33;p2"/>
            <p:cNvSpPr/>
            <p:nvPr/>
          </p:nvSpPr>
          <p:spPr>
            <a:xfrm>
              <a:off x="2103593" y="867423"/>
              <a:ext cx="132582" cy="147934"/>
            </a:xfrm>
            <a:custGeom>
              <a:avLst/>
              <a:gdLst/>
              <a:ahLst/>
              <a:cxnLst/>
              <a:rect l="l" t="t" r="r" b="b"/>
              <a:pathLst>
                <a:path w="132582" h="147934" extrusionOk="0">
                  <a:moveTo>
                    <a:pt x="0" y="73967"/>
                  </a:moveTo>
                  <a:cubicBezTo>
                    <a:pt x="0" y="32099"/>
                    <a:pt x="32657" y="0"/>
                    <a:pt x="76200" y="0"/>
                  </a:cubicBezTo>
                  <a:cubicBezTo>
                    <a:pt x="99925" y="0"/>
                    <a:pt x="119185" y="9490"/>
                    <a:pt x="132583" y="23725"/>
                  </a:cubicBezTo>
                  <a:lnTo>
                    <a:pt x="110532" y="45776"/>
                  </a:lnTo>
                  <a:cubicBezTo>
                    <a:pt x="102717" y="37123"/>
                    <a:pt x="91552" y="30703"/>
                    <a:pt x="76200" y="30703"/>
                  </a:cubicBezTo>
                  <a:cubicBezTo>
                    <a:pt x="51079" y="30703"/>
                    <a:pt x="33216" y="49125"/>
                    <a:pt x="33216" y="73967"/>
                  </a:cubicBezTo>
                  <a:cubicBezTo>
                    <a:pt x="33216" y="98809"/>
                    <a:pt x="51079" y="117231"/>
                    <a:pt x="76200" y="117231"/>
                  </a:cubicBezTo>
                  <a:cubicBezTo>
                    <a:pt x="91552" y="117231"/>
                    <a:pt x="102717" y="110532"/>
                    <a:pt x="110532" y="102158"/>
                  </a:cubicBezTo>
                  <a:lnTo>
                    <a:pt x="132583" y="124209"/>
                  </a:lnTo>
                  <a:cubicBezTo>
                    <a:pt x="118906" y="138444"/>
                    <a:pt x="99646" y="147934"/>
                    <a:pt x="76200" y="147934"/>
                  </a:cubicBezTo>
                  <a:cubicBezTo>
                    <a:pt x="32378" y="147934"/>
                    <a:pt x="0" y="115835"/>
                    <a:pt x="0" y="73967"/>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34" name="Google Shape;34;p2"/>
            <p:cNvSpPr/>
            <p:nvPr/>
          </p:nvSpPr>
          <p:spPr>
            <a:xfrm>
              <a:off x="2258505" y="809644"/>
              <a:ext cx="32657" cy="203479"/>
            </a:xfrm>
            <a:custGeom>
              <a:avLst/>
              <a:gdLst/>
              <a:ahLst/>
              <a:cxnLst/>
              <a:rect l="l" t="t" r="r" b="b"/>
              <a:pathLst>
                <a:path w="32657" h="203479" extrusionOk="0">
                  <a:moveTo>
                    <a:pt x="0" y="0"/>
                  </a:moveTo>
                  <a:lnTo>
                    <a:pt x="32657" y="0"/>
                  </a:lnTo>
                  <a:lnTo>
                    <a:pt x="32657" y="203480"/>
                  </a:lnTo>
                  <a:lnTo>
                    <a:pt x="0" y="20348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35" name="Google Shape;35;p2"/>
            <p:cNvSpPr/>
            <p:nvPr/>
          </p:nvSpPr>
          <p:spPr>
            <a:xfrm>
              <a:off x="2314608" y="867423"/>
              <a:ext cx="148213" cy="147934"/>
            </a:xfrm>
            <a:custGeom>
              <a:avLst/>
              <a:gdLst/>
              <a:ahLst/>
              <a:cxnLst/>
              <a:rect l="l" t="t" r="r" b="b"/>
              <a:pathLst>
                <a:path w="148213" h="147934" extrusionOk="0">
                  <a:moveTo>
                    <a:pt x="115556" y="135374"/>
                  </a:moveTo>
                  <a:cubicBezTo>
                    <a:pt x="105229" y="143468"/>
                    <a:pt x="91552" y="147934"/>
                    <a:pt x="75921" y="147934"/>
                  </a:cubicBezTo>
                  <a:cubicBezTo>
                    <a:pt x="32099" y="147934"/>
                    <a:pt x="0" y="115835"/>
                    <a:pt x="0" y="73967"/>
                  </a:cubicBezTo>
                  <a:cubicBezTo>
                    <a:pt x="0" y="32099"/>
                    <a:pt x="32099" y="0"/>
                    <a:pt x="75921" y="0"/>
                  </a:cubicBezTo>
                  <a:cubicBezTo>
                    <a:pt x="91552" y="0"/>
                    <a:pt x="105229" y="4745"/>
                    <a:pt x="115556" y="12840"/>
                  </a:cubicBezTo>
                  <a:lnTo>
                    <a:pt x="115556" y="2233"/>
                  </a:lnTo>
                  <a:lnTo>
                    <a:pt x="148214" y="2233"/>
                  </a:lnTo>
                  <a:lnTo>
                    <a:pt x="148214" y="145422"/>
                  </a:lnTo>
                  <a:lnTo>
                    <a:pt x="115556" y="145422"/>
                  </a:lnTo>
                  <a:lnTo>
                    <a:pt x="115556" y="135374"/>
                  </a:lnTo>
                  <a:moveTo>
                    <a:pt x="115556" y="98251"/>
                  </a:moveTo>
                  <a:lnTo>
                    <a:pt x="115556" y="49405"/>
                  </a:lnTo>
                  <a:cubicBezTo>
                    <a:pt x="107462" y="37681"/>
                    <a:pt x="92389" y="29866"/>
                    <a:pt x="76200" y="29866"/>
                  </a:cubicBezTo>
                  <a:cubicBezTo>
                    <a:pt x="51079" y="29866"/>
                    <a:pt x="33216" y="48846"/>
                    <a:pt x="33216" y="73688"/>
                  </a:cubicBezTo>
                  <a:cubicBezTo>
                    <a:pt x="33216" y="98530"/>
                    <a:pt x="51079" y="117510"/>
                    <a:pt x="76200" y="117510"/>
                  </a:cubicBezTo>
                  <a:cubicBezTo>
                    <a:pt x="92668" y="117789"/>
                    <a:pt x="107741" y="109974"/>
                    <a:pt x="115556" y="98251"/>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36" name="Google Shape;36;p2"/>
            <p:cNvSpPr/>
            <p:nvPr/>
          </p:nvSpPr>
          <p:spPr>
            <a:xfrm>
              <a:off x="2489897" y="807411"/>
              <a:ext cx="42984" cy="205433"/>
            </a:xfrm>
            <a:custGeom>
              <a:avLst/>
              <a:gdLst/>
              <a:ahLst/>
              <a:cxnLst/>
              <a:rect l="l" t="t" r="r" b="b"/>
              <a:pathLst>
                <a:path w="42984" h="205433" extrusionOk="0">
                  <a:moveTo>
                    <a:pt x="0" y="20934"/>
                  </a:moveTo>
                  <a:cubicBezTo>
                    <a:pt x="0" y="9490"/>
                    <a:pt x="9769" y="0"/>
                    <a:pt x="21492" y="0"/>
                  </a:cubicBezTo>
                  <a:cubicBezTo>
                    <a:pt x="33215" y="0"/>
                    <a:pt x="42985" y="9490"/>
                    <a:pt x="42985" y="20934"/>
                  </a:cubicBezTo>
                  <a:cubicBezTo>
                    <a:pt x="42985" y="25679"/>
                    <a:pt x="41310" y="30703"/>
                    <a:pt x="37681" y="34611"/>
                  </a:cubicBezTo>
                  <a:lnTo>
                    <a:pt x="5303" y="34611"/>
                  </a:lnTo>
                  <a:cubicBezTo>
                    <a:pt x="2233" y="30982"/>
                    <a:pt x="0" y="26237"/>
                    <a:pt x="0" y="20934"/>
                  </a:cubicBezTo>
                  <a:moveTo>
                    <a:pt x="5303" y="62244"/>
                  </a:moveTo>
                  <a:lnTo>
                    <a:pt x="37960" y="62244"/>
                  </a:lnTo>
                  <a:lnTo>
                    <a:pt x="37960" y="205433"/>
                  </a:lnTo>
                  <a:lnTo>
                    <a:pt x="5582" y="205433"/>
                  </a:lnTo>
                  <a:lnTo>
                    <a:pt x="5582" y="622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37" name="Google Shape;37;p2"/>
            <p:cNvSpPr/>
            <p:nvPr/>
          </p:nvSpPr>
          <p:spPr>
            <a:xfrm>
              <a:off x="2560235" y="867423"/>
              <a:ext cx="81503" cy="145422"/>
            </a:xfrm>
            <a:custGeom>
              <a:avLst/>
              <a:gdLst/>
              <a:ahLst/>
              <a:cxnLst/>
              <a:rect l="l" t="t" r="r" b="b"/>
              <a:pathLst>
                <a:path w="81503" h="145422" extrusionOk="0">
                  <a:moveTo>
                    <a:pt x="0" y="2233"/>
                  </a:moveTo>
                  <a:lnTo>
                    <a:pt x="32657" y="2233"/>
                  </a:lnTo>
                  <a:lnTo>
                    <a:pt x="32657" y="16189"/>
                  </a:lnTo>
                  <a:cubicBezTo>
                    <a:pt x="42147" y="5303"/>
                    <a:pt x="54708" y="0"/>
                    <a:pt x="70897" y="0"/>
                  </a:cubicBezTo>
                  <a:cubicBezTo>
                    <a:pt x="74805" y="0"/>
                    <a:pt x="78433" y="279"/>
                    <a:pt x="81504" y="837"/>
                  </a:cubicBezTo>
                  <a:lnTo>
                    <a:pt x="81504" y="33774"/>
                  </a:lnTo>
                  <a:cubicBezTo>
                    <a:pt x="77038" y="32378"/>
                    <a:pt x="71455" y="31820"/>
                    <a:pt x="65314" y="31820"/>
                  </a:cubicBezTo>
                  <a:cubicBezTo>
                    <a:pt x="51358" y="31820"/>
                    <a:pt x="39356" y="36844"/>
                    <a:pt x="32657" y="49125"/>
                  </a:cubicBezTo>
                  <a:lnTo>
                    <a:pt x="32657" y="145422"/>
                  </a:lnTo>
                  <a:lnTo>
                    <a:pt x="0" y="145422"/>
                  </a:lnTo>
                  <a:lnTo>
                    <a:pt x="0" y="2233"/>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38" name="Google Shape;38;p2"/>
            <p:cNvSpPr/>
            <p:nvPr/>
          </p:nvSpPr>
          <p:spPr>
            <a:xfrm>
              <a:off x="2636156" y="965952"/>
              <a:ext cx="51079" cy="49404"/>
            </a:xfrm>
            <a:custGeom>
              <a:avLst/>
              <a:gdLst/>
              <a:ahLst/>
              <a:cxnLst/>
              <a:rect l="l" t="t" r="r" b="b"/>
              <a:pathLst>
                <a:path w="51079" h="49404" extrusionOk="0">
                  <a:moveTo>
                    <a:pt x="0" y="24563"/>
                  </a:moveTo>
                  <a:cubicBezTo>
                    <a:pt x="0" y="11165"/>
                    <a:pt x="11444" y="0"/>
                    <a:pt x="25679" y="0"/>
                  </a:cubicBezTo>
                  <a:cubicBezTo>
                    <a:pt x="39914" y="0"/>
                    <a:pt x="51079" y="11165"/>
                    <a:pt x="51079" y="24563"/>
                  </a:cubicBezTo>
                  <a:cubicBezTo>
                    <a:pt x="51079" y="38240"/>
                    <a:pt x="39914" y="49405"/>
                    <a:pt x="25679" y="49405"/>
                  </a:cubicBezTo>
                  <a:cubicBezTo>
                    <a:pt x="11444" y="49405"/>
                    <a:pt x="0" y="38240"/>
                    <a:pt x="0" y="24563"/>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39" name="Google Shape;39;p2"/>
            <p:cNvSpPr/>
            <p:nvPr/>
          </p:nvSpPr>
          <p:spPr>
            <a:xfrm>
              <a:off x="2702866" y="867423"/>
              <a:ext cx="148213" cy="147934"/>
            </a:xfrm>
            <a:custGeom>
              <a:avLst/>
              <a:gdLst/>
              <a:ahLst/>
              <a:cxnLst/>
              <a:rect l="l" t="t" r="r" b="b"/>
              <a:pathLst>
                <a:path w="148213" h="147934" extrusionOk="0">
                  <a:moveTo>
                    <a:pt x="115556" y="135374"/>
                  </a:moveTo>
                  <a:cubicBezTo>
                    <a:pt x="105229" y="143468"/>
                    <a:pt x="91552" y="147934"/>
                    <a:pt x="75921" y="147934"/>
                  </a:cubicBezTo>
                  <a:cubicBezTo>
                    <a:pt x="32099" y="147934"/>
                    <a:pt x="0" y="115835"/>
                    <a:pt x="0" y="73967"/>
                  </a:cubicBezTo>
                  <a:cubicBezTo>
                    <a:pt x="0" y="32099"/>
                    <a:pt x="32099" y="0"/>
                    <a:pt x="75921" y="0"/>
                  </a:cubicBezTo>
                  <a:cubicBezTo>
                    <a:pt x="91552" y="0"/>
                    <a:pt x="105229" y="4745"/>
                    <a:pt x="115556" y="12840"/>
                  </a:cubicBezTo>
                  <a:lnTo>
                    <a:pt x="115556" y="2233"/>
                  </a:lnTo>
                  <a:lnTo>
                    <a:pt x="148213" y="2233"/>
                  </a:lnTo>
                  <a:lnTo>
                    <a:pt x="148213" y="145422"/>
                  </a:lnTo>
                  <a:lnTo>
                    <a:pt x="115556" y="145422"/>
                  </a:lnTo>
                  <a:lnTo>
                    <a:pt x="115556" y="135374"/>
                  </a:lnTo>
                  <a:moveTo>
                    <a:pt x="115556" y="98251"/>
                  </a:moveTo>
                  <a:lnTo>
                    <a:pt x="115556" y="49405"/>
                  </a:lnTo>
                  <a:cubicBezTo>
                    <a:pt x="107462" y="37681"/>
                    <a:pt x="92389" y="29866"/>
                    <a:pt x="76200" y="29866"/>
                  </a:cubicBezTo>
                  <a:cubicBezTo>
                    <a:pt x="51079" y="29866"/>
                    <a:pt x="33215" y="48846"/>
                    <a:pt x="33215" y="73688"/>
                  </a:cubicBezTo>
                  <a:cubicBezTo>
                    <a:pt x="33215" y="98530"/>
                    <a:pt x="51079" y="117510"/>
                    <a:pt x="76200" y="117510"/>
                  </a:cubicBezTo>
                  <a:cubicBezTo>
                    <a:pt x="92389" y="117789"/>
                    <a:pt x="107462" y="109974"/>
                    <a:pt x="115556" y="98251"/>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40" name="Google Shape;40;p2"/>
            <p:cNvSpPr/>
            <p:nvPr/>
          </p:nvSpPr>
          <p:spPr>
            <a:xfrm>
              <a:off x="2878155" y="807411"/>
              <a:ext cx="42984" cy="205433"/>
            </a:xfrm>
            <a:custGeom>
              <a:avLst/>
              <a:gdLst/>
              <a:ahLst/>
              <a:cxnLst/>
              <a:rect l="l" t="t" r="r" b="b"/>
              <a:pathLst>
                <a:path w="42984" h="205433" extrusionOk="0">
                  <a:moveTo>
                    <a:pt x="0" y="20934"/>
                  </a:moveTo>
                  <a:cubicBezTo>
                    <a:pt x="0" y="9490"/>
                    <a:pt x="9769" y="0"/>
                    <a:pt x="21492" y="0"/>
                  </a:cubicBezTo>
                  <a:cubicBezTo>
                    <a:pt x="33216" y="0"/>
                    <a:pt x="42985" y="9490"/>
                    <a:pt x="42985" y="20934"/>
                  </a:cubicBezTo>
                  <a:cubicBezTo>
                    <a:pt x="42985" y="25679"/>
                    <a:pt x="41310" y="30703"/>
                    <a:pt x="37681" y="34611"/>
                  </a:cubicBezTo>
                  <a:lnTo>
                    <a:pt x="5303" y="34611"/>
                  </a:lnTo>
                  <a:cubicBezTo>
                    <a:pt x="1954" y="30982"/>
                    <a:pt x="0" y="26237"/>
                    <a:pt x="0" y="20934"/>
                  </a:cubicBezTo>
                  <a:moveTo>
                    <a:pt x="5303" y="62244"/>
                  </a:moveTo>
                  <a:lnTo>
                    <a:pt x="37960" y="62244"/>
                  </a:lnTo>
                  <a:lnTo>
                    <a:pt x="37960" y="205433"/>
                  </a:lnTo>
                  <a:lnTo>
                    <a:pt x="5303" y="205433"/>
                  </a:lnTo>
                  <a:lnTo>
                    <a:pt x="5303" y="6224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41" name="Google Shape;41;p2"/>
            <p:cNvSpPr/>
            <p:nvPr/>
          </p:nvSpPr>
          <p:spPr>
            <a:xfrm>
              <a:off x="1499574" y="1127006"/>
              <a:ext cx="81503" cy="85969"/>
            </a:xfrm>
            <a:custGeom>
              <a:avLst/>
              <a:gdLst/>
              <a:ahLst/>
              <a:cxnLst/>
              <a:rect l="l" t="t" r="r" b="b"/>
              <a:pathLst>
                <a:path w="81503" h="85969" extrusionOk="0">
                  <a:moveTo>
                    <a:pt x="40752" y="72572"/>
                  </a:moveTo>
                  <a:cubicBezTo>
                    <a:pt x="57778" y="72572"/>
                    <a:pt x="63919" y="57499"/>
                    <a:pt x="63919" y="42426"/>
                  </a:cubicBezTo>
                  <a:cubicBezTo>
                    <a:pt x="63919" y="27912"/>
                    <a:pt x="57220" y="12840"/>
                    <a:pt x="40752" y="12840"/>
                  </a:cubicBezTo>
                  <a:cubicBezTo>
                    <a:pt x="24284" y="12840"/>
                    <a:pt x="17585" y="27912"/>
                    <a:pt x="17585" y="42426"/>
                  </a:cubicBezTo>
                  <a:cubicBezTo>
                    <a:pt x="17305" y="57499"/>
                    <a:pt x="23725" y="72572"/>
                    <a:pt x="40752" y="72572"/>
                  </a:cubicBezTo>
                  <a:moveTo>
                    <a:pt x="40752" y="0"/>
                  </a:moveTo>
                  <a:cubicBezTo>
                    <a:pt x="66710" y="0"/>
                    <a:pt x="81503" y="17585"/>
                    <a:pt x="81503" y="42706"/>
                  </a:cubicBezTo>
                  <a:cubicBezTo>
                    <a:pt x="81503" y="67827"/>
                    <a:pt x="66989" y="85969"/>
                    <a:pt x="40752" y="85969"/>
                  </a:cubicBezTo>
                  <a:cubicBezTo>
                    <a:pt x="14235" y="85969"/>
                    <a:pt x="0" y="68385"/>
                    <a:pt x="0" y="42706"/>
                  </a:cubicBezTo>
                  <a:cubicBezTo>
                    <a:pt x="0" y="17026"/>
                    <a:pt x="14235" y="0"/>
                    <a:pt x="4075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42" name="Google Shape;42;p2"/>
            <p:cNvSpPr/>
            <p:nvPr/>
          </p:nvSpPr>
          <p:spPr>
            <a:xfrm>
              <a:off x="1591126" y="1127006"/>
              <a:ext cx="54707" cy="84573"/>
            </a:xfrm>
            <a:custGeom>
              <a:avLst/>
              <a:gdLst/>
              <a:ahLst/>
              <a:cxnLst/>
              <a:rect l="l" t="t" r="r" b="b"/>
              <a:pathLst>
                <a:path w="54707" h="84573" extrusionOk="0">
                  <a:moveTo>
                    <a:pt x="0" y="84295"/>
                  </a:moveTo>
                  <a:lnTo>
                    <a:pt x="0" y="70339"/>
                  </a:lnTo>
                  <a:cubicBezTo>
                    <a:pt x="7815" y="62802"/>
                    <a:pt x="36007" y="39356"/>
                    <a:pt x="36007" y="24004"/>
                  </a:cubicBezTo>
                  <a:cubicBezTo>
                    <a:pt x="36007" y="16468"/>
                    <a:pt x="29308" y="12840"/>
                    <a:pt x="22330" y="12840"/>
                  </a:cubicBezTo>
                  <a:cubicBezTo>
                    <a:pt x="15352" y="12840"/>
                    <a:pt x="8653" y="15910"/>
                    <a:pt x="3070" y="19539"/>
                  </a:cubicBezTo>
                  <a:lnTo>
                    <a:pt x="1675" y="5862"/>
                  </a:lnTo>
                  <a:cubicBezTo>
                    <a:pt x="9211" y="1954"/>
                    <a:pt x="17864" y="0"/>
                    <a:pt x="26237" y="0"/>
                  </a:cubicBezTo>
                  <a:cubicBezTo>
                    <a:pt x="42147" y="0"/>
                    <a:pt x="52196" y="8095"/>
                    <a:pt x="52196" y="24284"/>
                  </a:cubicBezTo>
                  <a:cubicBezTo>
                    <a:pt x="52196" y="41868"/>
                    <a:pt x="34611" y="58057"/>
                    <a:pt x="20934" y="71455"/>
                  </a:cubicBezTo>
                  <a:lnTo>
                    <a:pt x="54708" y="71455"/>
                  </a:lnTo>
                  <a:lnTo>
                    <a:pt x="54708" y="84574"/>
                  </a:lnTo>
                  <a:lnTo>
                    <a:pt x="0" y="84574"/>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43" name="Google Shape;43;p2"/>
            <p:cNvSpPr/>
            <p:nvPr/>
          </p:nvSpPr>
          <p:spPr>
            <a:xfrm>
              <a:off x="1691051" y="1126726"/>
              <a:ext cx="64476" cy="85969"/>
            </a:xfrm>
            <a:custGeom>
              <a:avLst/>
              <a:gdLst/>
              <a:ahLst/>
              <a:cxnLst/>
              <a:rect l="l" t="t" r="r" b="b"/>
              <a:pathLst>
                <a:path w="64476" h="85969" extrusionOk="0">
                  <a:moveTo>
                    <a:pt x="64477" y="83457"/>
                  </a:moveTo>
                  <a:cubicBezTo>
                    <a:pt x="58336" y="84853"/>
                    <a:pt x="51917" y="85969"/>
                    <a:pt x="45497" y="85969"/>
                  </a:cubicBezTo>
                  <a:cubicBezTo>
                    <a:pt x="18701" y="85969"/>
                    <a:pt x="0" y="72572"/>
                    <a:pt x="0" y="44380"/>
                  </a:cubicBezTo>
                  <a:cubicBezTo>
                    <a:pt x="0" y="15910"/>
                    <a:pt x="17305" y="0"/>
                    <a:pt x="45497" y="0"/>
                  </a:cubicBezTo>
                  <a:cubicBezTo>
                    <a:pt x="51079" y="0"/>
                    <a:pt x="58336" y="1116"/>
                    <a:pt x="64198" y="3349"/>
                  </a:cubicBezTo>
                  <a:lnTo>
                    <a:pt x="63081" y="17306"/>
                  </a:lnTo>
                  <a:cubicBezTo>
                    <a:pt x="56662" y="13677"/>
                    <a:pt x="51079" y="12840"/>
                    <a:pt x="45218" y="12840"/>
                  </a:cubicBezTo>
                  <a:cubicBezTo>
                    <a:pt x="28191" y="12840"/>
                    <a:pt x="17305" y="25958"/>
                    <a:pt x="17305" y="42985"/>
                  </a:cubicBezTo>
                  <a:cubicBezTo>
                    <a:pt x="17305" y="59732"/>
                    <a:pt x="27633" y="72572"/>
                    <a:pt x="45497" y="72572"/>
                  </a:cubicBezTo>
                  <a:cubicBezTo>
                    <a:pt x="51917" y="72572"/>
                    <a:pt x="59732" y="71176"/>
                    <a:pt x="63640" y="69222"/>
                  </a:cubicBezTo>
                  <a:lnTo>
                    <a:pt x="64477" y="83457"/>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44" name="Google Shape;44;p2"/>
            <p:cNvSpPr/>
            <p:nvPr/>
          </p:nvSpPr>
          <p:spPr>
            <a:xfrm>
              <a:off x="1762227" y="1150173"/>
              <a:ext cx="51079" cy="61127"/>
            </a:xfrm>
            <a:custGeom>
              <a:avLst/>
              <a:gdLst/>
              <a:ahLst/>
              <a:cxnLst/>
              <a:rect l="l" t="t" r="r" b="b"/>
              <a:pathLst>
                <a:path w="51079" h="61127" extrusionOk="0">
                  <a:moveTo>
                    <a:pt x="1396" y="0"/>
                  </a:moveTo>
                  <a:lnTo>
                    <a:pt x="49963" y="0"/>
                  </a:lnTo>
                  <a:lnTo>
                    <a:pt x="49963" y="12840"/>
                  </a:lnTo>
                  <a:lnTo>
                    <a:pt x="19539" y="48846"/>
                  </a:lnTo>
                  <a:lnTo>
                    <a:pt x="51079" y="48846"/>
                  </a:lnTo>
                  <a:lnTo>
                    <a:pt x="51079" y="61128"/>
                  </a:lnTo>
                  <a:lnTo>
                    <a:pt x="0" y="61128"/>
                  </a:lnTo>
                  <a:lnTo>
                    <a:pt x="0" y="48288"/>
                  </a:lnTo>
                  <a:lnTo>
                    <a:pt x="30982" y="12281"/>
                  </a:lnTo>
                  <a:lnTo>
                    <a:pt x="1396" y="12281"/>
                  </a:lnTo>
                  <a:lnTo>
                    <a:pt x="1396"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45" name="Google Shape;45;p2"/>
            <p:cNvSpPr/>
            <p:nvPr/>
          </p:nvSpPr>
          <p:spPr>
            <a:xfrm>
              <a:off x="1821680" y="1148498"/>
              <a:ext cx="57499" cy="64197"/>
            </a:xfrm>
            <a:custGeom>
              <a:avLst/>
              <a:gdLst/>
              <a:ahLst/>
              <a:cxnLst/>
              <a:rect l="l" t="t" r="r" b="b"/>
              <a:pathLst>
                <a:path w="57499" h="64197" extrusionOk="0">
                  <a:moveTo>
                    <a:pt x="42426" y="26237"/>
                  </a:moveTo>
                  <a:cubicBezTo>
                    <a:pt x="41868" y="18422"/>
                    <a:pt x="38240" y="12002"/>
                    <a:pt x="29587" y="12002"/>
                  </a:cubicBezTo>
                  <a:cubicBezTo>
                    <a:pt x="20655" y="12002"/>
                    <a:pt x="16189" y="18143"/>
                    <a:pt x="15352" y="26237"/>
                  </a:cubicBezTo>
                  <a:lnTo>
                    <a:pt x="42426" y="26237"/>
                  </a:lnTo>
                  <a:moveTo>
                    <a:pt x="53033" y="59453"/>
                  </a:moveTo>
                  <a:cubicBezTo>
                    <a:pt x="47172" y="62802"/>
                    <a:pt x="40473" y="64198"/>
                    <a:pt x="32099" y="64198"/>
                  </a:cubicBezTo>
                  <a:cubicBezTo>
                    <a:pt x="12002" y="64198"/>
                    <a:pt x="0" y="52475"/>
                    <a:pt x="0" y="32378"/>
                  </a:cubicBezTo>
                  <a:cubicBezTo>
                    <a:pt x="0" y="14793"/>
                    <a:pt x="9490" y="0"/>
                    <a:pt x="28470" y="0"/>
                  </a:cubicBezTo>
                  <a:cubicBezTo>
                    <a:pt x="51079" y="0"/>
                    <a:pt x="57499" y="15631"/>
                    <a:pt x="57499" y="36844"/>
                  </a:cubicBezTo>
                  <a:lnTo>
                    <a:pt x="15073" y="36844"/>
                  </a:lnTo>
                  <a:cubicBezTo>
                    <a:pt x="15910" y="46613"/>
                    <a:pt x="22609" y="52196"/>
                    <a:pt x="32657" y="52196"/>
                  </a:cubicBezTo>
                  <a:cubicBezTo>
                    <a:pt x="40473" y="52196"/>
                    <a:pt x="47172" y="49405"/>
                    <a:pt x="53033" y="46055"/>
                  </a:cubicBezTo>
                  <a:lnTo>
                    <a:pt x="53033" y="594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46" name="Google Shape;46;p2"/>
            <p:cNvSpPr/>
            <p:nvPr/>
          </p:nvSpPr>
          <p:spPr>
            <a:xfrm>
              <a:off x="1887832" y="1148498"/>
              <a:ext cx="46055" cy="64197"/>
            </a:xfrm>
            <a:custGeom>
              <a:avLst/>
              <a:gdLst/>
              <a:ahLst/>
              <a:cxnLst/>
              <a:rect l="l" t="t" r="r" b="b"/>
              <a:pathLst>
                <a:path w="46055" h="64197" extrusionOk="0">
                  <a:moveTo>
                    <a:pt x="43543" y="14793"/>
                  </a:moveTo>
                  <a:cubicBezTo>
                    <a:pt x="40752" y="13398"/>
                    <a:pt x="37681" y="12560"/>
                    <a:pt x="32657" y="12560"/>
                  </a:cubicBezTo>
                  <a:cubicBezTo>
                    <a:pt x="22888" y="12560"/>
                    <a:pt x="16468" y="20376"/>
                    <a:pt x="16468" y="31820"/>
                  </a:cubicBezTo>
                  <a:cubicBezTo>
                    <a:pt x="16468" y="43264"/>
                    <a:pt x="21771" y="51917"/>
                    <a:pt x="32936" y="51917"/>
                  </a:cubicBezTo>
                  <a:cubicBezTo>
                    <a:pt x="37402" y="51917"/>
                    <a:pt x="42426" y="50242"/>
                    <a:pt x="45218" y="49125"/>
                  </a:cubicBezTo>
                  <a:lnTo>
                    <a:pt x="46055" y="62244"/>
                  </a:lnTo>
                  <a:cubicBezTo>
                    <a:pt x="41310" y="63640"/>
                    <a:pt x="36565" y="64198"/>
                    <a:pt x="30145" y="64198"/>
                  </a:cubicBezTo>
                  <a:cubicBezTo>
                    <a:pt x="10048" y="64198"/>
                    <a:pt x="0" y="50521"/>
                    <a:pt x="0" y="31820"/>
                  </a:cubicBezTo>
                  <a:cubicBezTo>
                    <a:pt x="0" y="14235"/>
                    <a:pt x="10327" y="0"/>
                    <a:pt x="29587" y="0"/>
                  </a:cubicBezTo>
                  <a:cubicBezTo>
                    <a:pt x="36007" y="0"/>
                    <a:pt x="40752" y="837"/>
                    <a:pt x="44938" y="1954"/>
                  </a:cubicBezTo>
                  <a:lnTo>
                    <a:pt x="43543" y="14793"/>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47" name="Google Shape;47;p2"/>
            <p:cNvSpPr/>
            <p:nvPr/>
          </p:nvSpPr>
          <p:spPr>
            <a:xfrm>
              <a:off x="1944493" y="1122261"/>
              <a:ext cx="56382" cy="89039"/>
            </a:xfrm>
            <a:custGeom>
              <a:avLst/>
              <a:gdLst/>
              <a:ahLst/>
              <a:cxnLst/>
              <a:rect l="l" t="t" r="r" b="b"/>
              <a:pathLst>
                <a:path w="56382" h="89039" extrusionOk="0">
                  <a:moveTo>
                    <a:pt x="0" y="0"/>
                  </a:moveTo>
                  <a:lnTo>
                    <a:pt x="15910" y="0"/>
                  </a:lnTo>
                  <a:lnTo>
                    <a:pt x="15910" y="36286"/>
                  </a:lnTo>
                  <a:lnTo>
                    <a:pt x="16189" y="36286"/>
                  </a:lnTo>
                  <a:cubicBezTo>
                    <a:pt x="20097" y="30424"/>
                    <a:pt x="27075" y="26517"/>
                    <a:pt x="35448" y="26517"/>
                  </a:cubicBezTo>
                  <a:cubicBezTo>
                    <a:pt x="49963" y="26517"/>
                    <a:pt x="56383" y="36844"/>
                    <a:pt x="56383" y="50521"/>
                  </a:cubicBezTo>
                  <a:lnTo>
                    <a:pt x="56383" y="89040"/>
                  </a:lnTo>
                  <a:lnTo>
                    <a:pt x="40473" y="89040"/>
                  </a:lnTo>
                  <a:lnTo>
                    <a:pt x="40473" y="56383"/>
                  </a:lnTo>
                  <a:cubicBezTo>
                    <a:pt x="40473" y="48846"/>
                    <a:pt x="40473" y="38798"/>
                    <a:pt x="30145" y="38798"/>
                  </a:cubicBezTo>
                  <a:cubicBezTo>
                    <a:pt x="18701" y="38798"/>
                    <a:pt x="16189" y="51358"/>
                    <a:pt x="16189" y="59174"/>
                  </a:cubicBezTo>
                  <a:lnTo>
                    <a:pt x="16189" y="89040"/>
                  </a:lnTo>
                  <a:lnTo>
                    <a:pt x="0" y="89040"/>
                  </a:lnTo>
                  <a:lnTo>
                    <a:pt x="0"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48" name="Google Shape;48;p2"/>
            <p:cNvSpPr/>
            <p:nvPr/>
          </p:nvSpPr>
          <p:spPr>
            <a:xfrm>
              <a:off x="2050001" y="1128400"/>
              <a:ext cx="62244" cy="82900"/>
            </a:xfrm>
            <a:custGeom>
              <a:avLst/>
              <a:gdLst/>
              <a:ahLst/>
              <a:cxnLst/>
              <a:rect l="l" t="t" r="r" b="b"/>
              <a:pathLst>
                <a:path w="62244" h="82900" extrusionOk="0">
                  <a:moveTo>
                    <a:pt x="16747" y="35450"/>
                  </a:moveTo>
                  <a:lnTo>
                    <a:pt x="22330" y="35450"/>
                  </a:lnTo>
                  <a:cubicBezTo>
                    <a:pt x="30424" y="35450"/>
                    <a:pt x="39914" y="34333"/>
                    <a:pt x="39914" y="24006"/>
                  </a:cubicBezTo>
                  <a:cubicBezTo>
                    <a:pt x="39914" y="13957"/>
                    <a:pt x="30703" y="13120"/>
                    <a:pt x="22330" y="13120"/>
                  </a:cubicBezTo>
                  <a:lnTo>
                    <a:pt x="16747" y="13120"/>
                  </a:lnTo>
                  <a:lnTo>
                    <a:pt x="16747" y="35450"/>
                  </a:lnTo>
                  <a:moveTo>
                    <a:pt x="0" y="1"/>
                  </a:moveTo>
                  <a:lnTo>
                    <a:pt x="17864" y="1"/>
                  </a:lnTo>
                  <a:cubicBezTo>
                    <a:pt x="35728" y="1"/>
                    <a:pt x="56941" y="-557"/>
                    <a:pt x="56941" y="22331"/>
                  </a:cubicBezTo>
                  <a:cubicBezTo>
                    <a:pt x="56941" y="32100"/>
                    <a:pt x="50521" y="40195"/>
                    <a:pt x="39914" y="41590"/>
                  </a:cubicBezTo>
                  <a:lnTo>
                    <a:pt x="39914" y="41869"/>
                  </a:lnTo>
                  <a:cubicBezTo>
                    <a:pt x="44380" y="42149"/>
                    <a:pt x="47172" y="46615"/>
                    <a:pt x="48846" y="50522"/>
                  </a:cubicBezTo>
                  <a:lnTo>
                    <a:pt x="62244" y="82900"/>
                  </a:lnTo>
                  <a:lnTo>
                    <a:pt x="43822" y="82900"/>
                  </a:lnTo>
                  <a:lnTo>
                    <a:pt x="33774" y="56942"/>
                  </a:lnTo>
                  <a:cubicBezTo>
                    <a:pt x="31262" y="50801"/>
                    <a:pt x="29308" y="48289"/>
                    <a:pt x="22330" y="48289"/>
                  </a:cubicBezTo>
                  <a:lnTo>
                    <a:pt x="17027" y="48289"/>
                  </a:lnTo>
                  <a:lnTo>
                    <a:pt x="17027" y="82900"/>
                  </a:lnTo>
                  <a:lnTo>
                    <a:pt x="279" y="82900"/>
                  </a:lnTo>
                  <a:lnTo>
                    <a:pt x="279" y="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49" name="Google Shape;49;p2"/>
            <p:cNvSpPr/>
            <p:nvPr/>
          </p:nvSpPr>
          <p:spPr>
            <a:xfrm>
              <a:off x="2118665" y="1148498"/>
              <a:ext cx="57498" cy="64197"/>
            </a:xfrm>
            <a:custGeom>
              <a:avLst/>
              <a:gdLst/>
              <a:ahLst/>
              <a:cxnLst/>
              <a:rect l="l" t="t" r="r" b="b"/>
              <a:pathLst>
                <a:path w="57498" h="64197" extrusionOk="0">
                  <a:moveTo>
                    <a:pt x="42147" y="26237"/>
                  </a:moveTo>
                  <a:cubicBezTo>
                    <a:pt x="41589" y="18422"/>
                    <a:pt x="37960" y="12002"/>
                    <a:pt x="29308" y="12002"/>
                  </a:cubicBezTo>
                  <a:cubicBezTo>
                    <a:pt x="20376" y="12002"/>
                    <a:pt x="15910" y="18143"/>
                    <a:pt x="15072" y="26237"/>
                  </a:cubicBezTo>
                  <a:lnTo>
                    <a:pt x="42147" y="26237"/>
                  </a:lnTo>
                  <a:moveTo>
                    <a:pt x="53033" y="59453"/>
                  </a:moveTo>
                  <a:cubicBezTo>
                    <a:pt x="47171" y="62802"/>
                    <a:pt x="40473" y="64198"/>
                    <a:pt x="32099" y="64198"/>
                  </a:cubicBezTo>
                  <a:cubicBezTo>
                    <a:pt x="12002" y="64198"/>
                    <a:pt x="0" y="52475"/>
                    <a:pt x="0" y="32378"/>
                  </a:cubicBezTo>
                  <a:cubicBezTo>
                    <a:pt x="0" y="14793"/>
                    <a:pt x="9490" y="0"/>
                    <a:pt x="28470" y="0"/>
                  </a:cubicBezTo>
                  <a:cubicBezTo>
                    <a:pt x="51079" y="0"/>
                    <a:pt x="57499" y="15631"/>
                    <a:pt x="57499" y="36844"/>
                  </a:cubicBezTo>
                  <a:lnTo>
                    <a:pt x="15072" y="36844"/>
                  </a:lnTo>
                  <a:cubicBezTo>
                    <a:pt x="15910" y="46613"/>
                    <a:pt x="22609" y="52196"/>
                    <a:pt x="32657" y="52196"/>
                  </a:cubicBezTo>
                  <a:cubicBezTo>
                    <a:pt x="40473" y="52196"/>
                    <a:pt x="47171" y="49405"/>
                    <a:pt x="53033" y="46055"/>
                  </a:cubicBezTo>
                  <a:lnTo>
                    <a:pt x="53033" y="5945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50" name="Google Shape;50;p2"/>
            <p:cNvSpPr/>
            <p:nvPr/>
          </p:nvSpPr>
          <p:spPr>
            <a:xfrm>
              <a:off x="2188725" y="1148777"/>
              <a:ext cx="60290" cy="87644"/>
            </a:xfrm>
            <a:custGeom>
              <a:avLst/>
              <a:gdLst/>
              <a:ahLst/>
              <a:cxnLst/>
              <a:rect l="l" t="t" r="r" b="b"/>
              <a:pathLst>
                <a:path w="60290" h="87644" extrusionOk="0">
                  <a:moveTo>
                    <a:pt x="15910" y="31820"/>
                  </a:moveTo>
                  <a:cubicBezTo>
                    <a:pt x="15910" y="40473"/>
                    <a:pt x="19259" y="51637"/>
                    <a:pt x="29866" y="51637"/>
                  </a:cubicBezTo>
                  <a:cubicBezTo>
                    <a:pt x="40194" y="51637"/>
                    <a:pt x="43264" y="40194"/>
                    <a:pt x="43264" y="31820"/>
                  </a:cubicBezTo>
                  <a:cubicBezTo>
                    <a:pt x="43264" y="23725"/>
                    <a:pt x="40473" y="12281"/>
                    <a:pt x="30145" y="12281"/>
                  </a:cubicBezTo>
                  <a:cubicBezTo>
                    <a:pt x="19818" y="12281"/>
                    <a:pt x="15910" y="23167"/>
                    <a:pt x="15910" y="31820"/>
                  </a:cubicBezTo>
                  <a:moveTo>
                    <a:pt x="0" y="1396"/>
                  </a:moveTo>
                  <a:lnTo>
                    <a:pt x="15352" y="1396"/>
                  </a:lnTo>
                  <a:lnTo>
                    <a:pt x="15352" y="10048"/>
                  </a:lnTo>
                  <a:lnTo>
                    <a:pt x="15631" y="10048"/>
                  </a:lnTo>
                  <a:cubicBezTo>
                    <a:pt x="19259" y="4187"/>
                    <a:pt x="25400" y="0"/>
                    <a:pt x="34611" y="0"/>
                  </a:cubicBezTo>
                  <a:cubicBezTo>
                    <a:pt x="53312" y="0"/>
                    <a:pt x="60290" y="15073"/>
                    <a:pt x="60290" y="31820"/>
                  </a:cubicBezTo>
                  <a:cubicBezTo>
                    <a:pt x="60290" y="48567"/>
                    <a:pt x="53312" y="63919"/>
                    <a:pt x="34332" y="63919"/>
                  </a:cubicBezTo>
                  <a:cubicBezTo>
                    <a:pt x="27633" y="63919"/>
                    <a:pt x="22051" y="62244"/>
                    <a:pt x="16468" y="55545"/>
                  </a:cubicBezTo>
                  <a:lnTo>
                    <a:pt x="16189" y="55545"/>
                  </a:lnTo>
                  <a:lnTo>
                    <a:pt x="16189" y="87644"/>
                  </a:lnTo>
                  <a:lnTo>
                    <a:pt x="279" y="87644"/>
                  </a:lnTo>
                  <a:lnTo>
                    <a:pt x="279" y="139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51" name="Google Shape;51;p2"/>
            <p:cNvSpPr/>
            <p:nvPr/>
          </p:nvSpPr>
          <p:spPr>
            <a:xfrm>
              <a:off x="2261017" y="1150173"/>
              <a:ext cx="56382" cy="62523"/>
            </a:xfrm>
            <a:custGeom>
              <a:avLst/>
              <a:gdLst/>
              <a:ahLst/>
              <a:cxnLst/>
              <a:rect l="l" t="t" r="r" b="b"/>
              <a:pathLst>
                <a:path w="56382" h="62523" extrusionOk="0">
                  <a:moveTo>
                    <a:pt x="56382" y="61128"/>
                  </a:moveTo>
                  <a:lnTo>
                    <a:pt x="41310" y="61128"/>
                  </a:lnTo>
                  <a:lnTo>
                    <a:pt x="41310" y="52754"/>
                  </a:lnTo>
                  <a:lnTo>
                    <a:pt x="41031" y="52754"/>
                  </a:lnTo>
                  <a:cubicBezTo>
                    <a:pt x="36286" y="58616"/>
                    <a:pt x="29308" y="62523"/>
                    <a:pt x="20934" y="62523"/>
                  </a:cubicBezTo>
                  <a:cubicBezTo>
                    <a:pt x="6420" y="62523"/>
                    <a:pt x="0" y="52196"/>
                    <a:pt x="0" y="38519"/>
                  </a:cubicBezTo>
                  <a:lnTo>
                    <a:pt x="0" y="0"/>
                  </a:lnTo>
                  <a:lnTo>
                    <a:pt x="15910" y="0"/>
                  </a:lnTo>
                  <a:lnTo>
                    <a:pt x="15910" y="32657"/>
                  </a:lnTo>
                  <a:cubicBezTo>
                    <a:pt x="15910" y="40194"/>
                    <a:pt x="15910" y="50242"/>
                    <a:pt x="26237" y="50242"/>
                  </a:cubicBezTo>
                  <a:cubicBezTo>
                    <a:pt x="37681" y="50242"/>
                    <a:pt x="40193" y="37681"/>
                    <a:pt x="40193" y="29866"/>
                  </a:cubicBezTo>
                  <a:lnTo>
                    <a:pt x="40193" y="0"/>
                  </a:lnTo>
                  <a:lnTo>
                    <a:pt x="56103" y="0"/>
                  </a:lnTo>
                  <a:lnTo>
                    <a:pt x="56103" y="61128"/>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52" name="Google Shape;52;p2"/>
            <p:cNvSpPr/>
            <p:nvPr/>
          </p:nvSpPr>
          <p:spPr>
            <a:xfrm>
              <a:off x="2333868" y="1122261"/>
              <a:ext cx="60290" cy="90435"/>
            </a:xfrm>
            <a:custGeom>
              <a:avLst/>
              <a:gdLst/>
              <a:ahLst/>
              <a:cxnLst/>
              <a:rect l="l" t="t" r="r" b="b"/>
              <a:pathLst>
                <a:path w="60290" h="90435" extrusionOk="0">
                  <a:moveTo>
                    <a:pt x="29866" y="78154"/>
                  </a:moveTo>
                  <a:cubicBezTo>
                    <a:pt x="40194" y="78154"/>
                    <a:pt x="43264" y="66710"/>
                    <a:pt x="43264" y="58336"/>
                  </a:cubicBezTo>
                  <a:cubicBezTo>
                    <a:pt x="43264" y="50242"/>
                    <a:pt x="40473" y="38798"/>
                    <a:pt x="30145" y="38798"/>
                  </a:cubicBezTo>
                  <a:cubicBezTo>
                    <a:pt x="19818" y="38798"/>
                    <a:pt x="15910" y="49684"/>
                    <a:pt x="15910" y="58336"/>
                  </a:cubicBezTo>
                  <a:cubicBezTo>
                    <a:pt x="15910" y="66989"/>
                    <a:pt x="19259" y="78154"/>
                    <a:pt x="29866" y="78154"/>
                  </a:cubicBezTo>
                  <a:moveTo>
                    <a:pt x="0" y="0"/>
                  </a:moveTo>
                  <a:lnTo>
                    <a:pt x="15910" y="0"/>
                  </a:lnTo>
                  <a:lnTo>
                    <a:pt x="15910" y="35728"/>
                  </a:lnTo>
                  <a:lnTo>
                    <a:pt x="16189" y="35728"/>
                  </a:lnTo>
                  <a:cubicBezTo>
                    <a:pt x="20655" y="29866"/>
                    <a:pt x="26237" y="26517"/>
                    <a:pt x="34611" y="26517"/>
                  </a:cubicBezTo>
                  <a:cubicBezTo>
                    <a:pt x="53312" y="26517"/>
                    <a:pt x="60290" y="41589"/>
                    <a:pt x="60290" y="58336"/>
                  </a:cubicBezTo>
                  <a:cubicBezTo>
                    <a:pt x="60290" y="75084"/>
                    <a:pt x="53312" y="90435"/>
                    <a:pt x="34611" y="90435"/>
                  </a:cubicBezTo>
                  <a:cubicBezTo>
                    <a:pt x="27912" y="90435"/>
                    <a:pt x="20376" y="87923"/>
                    <a:pt x="15910" y="81504"/>
                  </a:cubicBezTo>
                  <a:lnTo>
                    <a:pt x="15352" y="81504"/>
                  </a:lnTo>
                  <a:lnTo>
                    <a:pt x="15352" y="89040"/>
                  </a:lnTo>
                  <a:lnTo>
                    <a:pt x="0" y="8904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53" name="Google Shape;53;p2"/>
            <p:cNvSpPr/>
            <p:nvPr/>
          </p:nvSpPr>
          <p:spPr>
            <a:xfrm>
              <a:off x="2406719" y="1122261"/>
              <a:ext cx="15909" cy="89039"/>
            </a:xfrm>
            <a:custGeom>
              <a:avLst/>
              <a:gdLst/>
              <a:ahLst/>
              <a:cxnLst/>
              <a:rect l="l" t="t" r="r" b="b"/>
              <a:pathLst>
                <a:path w="15909" h="89039" extrusionOk="0">
                  <a:moveTo>
                    <a:pt x="0" y="0"/>
                  </a:moveTo>
                  <a:lnTo>
                    <a:pt x="15910" y="0"/>
                  </a:lnTo>
                  <a:lnTo>
                    <a:pt x="15910" y="89040"/>
                  </a:lnTo>
                  <a:lnTo>
                    <a:pt x="0" y="8904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54" name="Google Shape;54;p2"/>
            <p:cNvSpPr/>
            <p:nvPr/>
          </p:nvSpPr>
          <p:spPr>
            <a:xfrm>
              <a:off x="2439655" y="1123656"/>
              <a:ext cx="15909" cy="87644"/>
            </a:xfrm>
            <a:custGeom>
              <a:avLst/>
              <a:gdLst/>
              <a:ahLst/>
              <a:cxnLst/>
              <a:rect l="l" t="t" r="r" b="b"/>
              <a:pathLst>
                <a:path w="15909" h="87644" extrusionOk="0">
                  <a:moveTo>
                    <a:pt x="0" y="26517"/>
                  </a:moveTo>
                  <a:lnTo>
                    <a:pt x="15910" y="26517"/>
                  </a:lnTo>
                  <a:lnTo>
                    <a:pt x="15910" y="87644"/>
                  </a:lnTo>
                  <a:lnTo>
                    <a:pt x="0" y="87644"/>
                  </a:lnTo>
                  <a:lnTo>
                    <a:pt x="0" y="26517"/>
                  </a:lnTo>
                  <a:close/>
                  <a:moveTo>
                    <a:pt x="0" y="0"/>
                  </a:moveTo>
                  <a:lnTo>
                    <a:pt x="15910" y="0"/>
                  </a:lnTo>
                  <a:lnTo>
                    <a:pt x="15910" y="15352"/>
                  </a:lnTo>
                  <a:lnTo>
                    <a:pt x="0" y="15352"/>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55" name="Google Shape;55;p2"/>
            <p:cNvSpPr/>
            <p:nvPr/>
          </p:nvSpPr>
          <p:spPr>
            <a:xfrm>
              <a:off x="2468404" y="1148498"/>
              <a:ext cx="46055" cy="64197"/>
            </a:xfrm>
            <a:custGeom>
              <a:avLst/>
              <a:gdLst/>
              <a:ahLst/>
              <a:cxnLst/>
              <a:rect l="l" t="t" r="r" b="b"/>
              <a:pathLst>
                <a:path w="46055" h="64197" extrusionOk="0">
                  <a:moveTo>
                    <a:pt x="43543" y="14793"/>
                  </a:moveTo>
                  <a:cubicBezTo>
                    <a:pt x="40752" y="13398"/>
                    <a:pt x="37681" y="12560"/>
                    <a:pt x="32657" y="12560"/>
                  </a:cubicBezTo>
                  <a:cubicBezTo>
                    <a:pt x="22888" y="12560"/>
                    <a:pt x="16468" y="20376"/>
                    <a:pt x="16468" y="31820"/>
                  </a:cubicBezTo>
                  <a:cubicBezTo>
                    <a:pt x="16468" y="43264"/>
                    <a:pt x="21771" y="51917"/>
                    <a:pt x="32936" y="51917"/>
                  </a:cubicBezTo>
                  <a:cubicBezTo>
                    <a:pt x="37402" y="51917"/>
                    <a:pt x="42426" y="50242"/>
                    <a:pt x="45218" y="49125"/>
                  </a:cubicBezTo>
                  <a:lnTo>
                    <a:pt x="46055" y="62244"/>
                  </a:lnTo>
                  <a:cubicBezTo>
                    <a:pt x="41310" y="63640"/>
                    <a:pt x="36565" y="64198"/>
                    <a:pt x="30145" y="64198"/>
                  </a:cubicBezTo>
                  <a:cubicBezTo>
                    <a:pt x="10048" y="64198"/>
                    <a:pt x="0" y="50521"/>
                    <a:pt x="0" y="31820"/>
                  </a:cubicBezTo>
                  <a:cubicBezTo>
                    <a:pt x="0" y="14235"/>
                    <a:pt x="10328" y="0"/>
                    <a:pt x="29587" y="0"/>
                  </a:cubicBezTo>
                  <a:cubicBezTo>
                    <a:pt x="36007" y="0"/>
                    <a:pt x="40752" y="837"/>
                    <a:pt x="44938" y="1954"/>
                  </a:cubicBezTo>
                  <a:lnTo>
                    <a:pt x="43543" y="14793"/>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BASIC">
  <p:cSld name="2_BASIC">
    <p:bg>
      <p:bgPr>
        <a:solidFill>
          <a:schemeClr val="dk1"/>
        </a:solidFill>
        <a:effectLst/>
      </p:bgPr>
    </p:bg>
    <p:spTree>
      <p:nvGrpSpPr>
        <p:cNvPr id="1" name="Shape 56"/>
        <p:cNvGrpSpPr/>
        <p:nvPr/>
      </p:nvGrpSpPr>
      <p:grpSpPr>
        <a:xfrm>
          <a:off x="0" y="0"/>
          <a:ext cx="0" cy="0"/>
          <a:chOff x="0" y="0"/>
          <a:chExt cx="0" cy="0"/>
        </a:xfrm>
      </p:grpSpPr>
      <p:sp>
        <p:nvSpPr>
          <p:cNvPr id="57" name="Google Shape;57;p3"/>
          <p:cNvSpPr txBox="1">
            <a:spLocks noGrp="1"/>
          </p:cNvSpPr>
          <p:nvPr>
            <p:ph type="title"/>
          </p:nvPr>
        </p:nvSpPr>
        <p:spPr>
          <a:xfrm>
            <a:off x="965200" y="558930"/>
            <a:ext cx="10753834" cy="5262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800"/>
              <a:buFont typeface="Bai Jamjuree"/>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3"/>
          <p:cNvSpPr txBox="1">
            <a:spLocks noGrp="1"/>
          </p:cNvSpPr>
          <p:nvPr>
            <p:ph type="dt" idx="10"/>
          </p:nvPr>
        </p:nvSpPr>
        <p:spPr>
          <a:xfrm>
            <a:off x="472966" y="6446579"/>
            <a:ext cx="2743200" cy="184666"/>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
          <p:cNvSpPr txBox="1">
            <a:spLocks noGrp="1"/>
          </p:cNvSpPr>
          <p:nvPr>
            <p:ph type="sldNum" idx="12"/>
          </p:nvPr>
        </p:nvSpPr>
        <p:spPr>
          <a:xfrm>
            <a:off x="8975834" y="6446579"/>
            <a:ext cx="2743200" cy="184666"/>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i Jamjuree"/>
                <a:ea typeface="Bai Jamjuree"/>
                <a:cs typeface="Bai Jamjuree"/>
                <a:sym typeface="Bai Jamjure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i Jamjuree"/>
                <a:ea typeface="Bai Jamjuree"/>
                <a:cs typeface="Bai Jamjuree"/>
                <a:sym typeface="Bai Jamjure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i Jamjuree"/>
                <a:ea typeface="Bai Jamjuree"/>
                <a:cs typeface="Bai Jamjuree"/>
                <a:sym typeface="Bai Jamjure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i Jamjuree"/>
                <a:ea typeface="Bai Jamjuree"/>
                <a:cs typeface="Bai Jamjuree"/>
                <a:sym typeface="Bai Jamjure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i Jamjuree"/>
                <a:ea typeface="Bai Jamjuree"/>
                <a:cs typeface="Bai Jamjuree"/>
                <a:sym typeface="Bai Jamjure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i Jamjuree"/>
                <a:ea typeface="Bai Jamjuree"/>
                <a:cs typeface="Bai Jamjuree"/>
                <a:sym typeface="Bai Jamjure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i Jamjuree"/>
                <a:ea typeface="Bai Jamjuree"/>
                <a:cs typeface="Bai Jamjuree"/>
                <a:sym typeface="Bai Jamjure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i Jamjuree"/>
                <a:ea typeface="Bai Jamjuree"/>
                <a:cs typeface="Bai Jamjuree"/>
                <a:sym typeface="Bai Jamjure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Bai Jamjuree"/>
                <a:ea typeface="Bai Jamjuree"/>
                <a:cs typeface="Bai Jamjuree"/>
                <a:sym typeface="Bai Jamjure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3"/>
          <p:cNvSpPr txBox="1"/>
          <p:nvPr/>
        </p:nvSpPr>
        <p:spPr>
          <a:xfrm>
            <a:off x="8975834" y="6446579"/>
            <a:ext cx="2743200" cy="184666"/>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lt1"/>
                </a:solidFill>
                <a:latin typeface="Bai Jamjuree"/>
                <a:ea typeface="Bai Jamjuree"/>
                <a:cs typeface="Bai Jamjuree"/>
                <a:sym typeface="Bai Jamjuree"/>
              </a:rPr>
              <a:t>‹#›</a:t>
            </a:fld>
            <a:endParaRPr sz="1200" b="0" i="0" u="none" strike="noStrike" cap="none">
              <a:solidFill>
                <a:schemeClr val="lt1"/>
              </a:solidFill>
              <a:latin typeface="Bai Jamjuree"/>
              <a:ea typeface="Bai Jamjuree"/>
              <a:cs typeface="Bai Jamjuree"/>
              <a:sym typeface="Bai Jamjuree"/>
            </a:endParaRPr>
          </a:p>
        </p:txBody>
      </p:sp>
      <p:sp>
        <p:nvSpPr>
          <p:cNvPr id="61" name="Google Shape;61;p3"/>
          <p:cNvSpPr/>
          <p:nvPr/>
        </p:nvSpPr>
        <p:spPr>
          <a:xfrm>
            <a:off x="1669" y="3176"/>
            <a:ext cx="660680" cy="643096"/>
          </a:xfrm>
          <a:custGeom>
            <a:avLst/>
            <a:gdLst/>
            <a:ahLst/>
            <a:cxnLst/>
            <a:rect l="l" t="t" r="r" b="b"/>
            <a:pathLst>
              <a:path w="660680" h="643096" extrusionOk="0">
                <a:moveTo>
                  <a:pt x="327968" y="643096"/>
                </a:moveTo>
                <a:lnTo>
                  <a:pt x="0" y="643096"/>
                </a:lnTo>
                <a:lnTo>
                  <a:pt x="0" y="0"/>
                </a:lnTo>
                <a:lnTo>
                  <a:pt x="327968" y="0"/>
                </a:lnTo>
                <a:cubicBezTo>
                  <a:pt x="415333" y="0"/>
                  <a:pt x="489300" y="22330"/>
                  <a:pt x="547636" y="66431"/>
                </a:cubicBezTo>
                <a:cubicBezTo>
                  <a:pt x="596762" y="103554"/>
                  <a:pt x="633327" y="155192"/>
                  <a:pt x="652865" y="216040"/>
                </a:cubicBezTo>
                <a:lnTo>
                  <a:pt x="659564" y="236695"/>
                </a:lnTo>
                <a:lnTo>
                  <a:pt x="545403" y="236695"/>
                </a:lnTo>
                <a:lnTo>
                  <a:pt x="540937" y="227763"/>
                </a:lnTo>
                <a:cubicBezTo>
                  <a:pt x="508838" y="163565"/>
                  <a:pt x="461109" y="104112"/>
                  <a:pt x="330201" y="104112"/>
                </a:cubicBezTo>
                <a:lnTo>
                  <a:pt x="102996" y="104112"/>
                </a:lnTo>
                <a:lnTo>
                  <a:pt x="102996" y="537867"/>
                </a:lnTo>
                <a:lnTo>
                  <a:pt x="325735" y="537867"/>
                </a:lnTo>
                <a:cubicBezTo>
                  <a:pt x="458317" y="537867"/>
                  <a:pt x="519724" y="481764"/>
                  <a:pt x="540100" y="440454"/>
                </a:cubicBezTo>
                <a:lnTo>
                  <a:pt x="491254" y="440454"/>
                </a:lnTo>
                <a:cubicBezTo>
                  <a:pt x="457201" y="485392"/>
                  <a:pt x="407796" y="504652"/>
                  <a:pt x="327968" y="504652"/>
                </a:cubicBezTo>
                <a:lnTo>
                  <a:pt x="142910" y="504652"/>
                </a:lnTo>
                <a:lnTo>
                  <a:pt x="142910" y="138444"/>
                </a:lnTo>
                <a:lnTo>
                  <a:pt x="327968" y="138444"/>
                </a:lnTo>
                <a:cubicBezTo>
                  <a:pt x="390212" y="138444"/>
                  <a:pt x="437662" y="155192"/>
                  <a:pt x="468645" y="188407"/>
                </a:cubicBezTo>
                <a:cubicBezTo>
                  <a:pt x="494045" y="215482"/>
                  <a:pt x="503814" y="248418"/>
                  <a:pt x="509955" y="271306"/>
                </a:cubicBezTo>
                <a:lnTo>
                  <a:pt x="660681" y="271585"/>
                </a:lnTo>
                <a:lnTo>
                  <a:pt x="660681" y="303126"/>
                </a:lnTo>
                <a:lnTo>
                  <a:pt x="485113" y="302847"/>
                </a:lnTo>
                <a:lnTo>
                  <a:pt x="481764" y="291403"/>
                </a:lnTo>
                <a:cubicBezTo>
                  <a:pt x="480926" y="288333"/>
                  <a:pt x="480089" y="284983"/>
                  <a:pt x="478972" y="281634"/>
                </a:cubicBezTo>
                <a:cubicBezTo>
                  <a:pt x="466691" y="237253"/>
                  <a:pt x="448269" y="169985"/>
                  <a:pt x="327968" y="169985"/>
                </a:cubicBezTo>
                <a:lnTo>
                  <a:pt x="175567" y="169985"/>
                </a:lnTo>
                <a:lnTo>
                  <a:pt x="175567" y="472553"/>
                </a:lnTo>
                <a:lnTo>
                  <a:pt x="327968" y="472553"/>
                </a:lnTo>
                <a:cubicBezTo>
                  <a:pt x="412821" y="472553"/>
                  <a:pt x="445757" y="449665"/>
                  <a:pt x="469203" y="415333"/>
                </a:cubicBezTo>
                <a:lnTo>
                  <a:pt x="473948" y="408355"/>
                </a:lnTo>
                <a:lnTo>
                  <a:pt x="583085" y="408355"/>
                </a:lnTo>
                <a:lnTo>
                  <a:pt x="578898" y="427614"/>
                </a:lnTo>
                <a:cubicBezTo>
                  <a:pt x="575548" y="443524"/>
                  <a:pt x="561872" y="484276"/>
                  <a:pt x="511071" y="519724"/>
                </a:cubicBezTo>
                <a:cubicBezTo>
                  <a:pt x="464179" y="552661"/>
                  <a:pt x="401656" y="569408"/>
                  <a:pt x="325735" y="569408"/>
                </a:cubicBezTo>
                <a:lnTo>
                  <a:pt x="70339" y="569408"/>
                </a:lnTo>
                <a:lnTo>
                  <a:pt x="70339" y="72292"/>
                </a:lnTo>
                <a:lnTo>
                  <a:pt x="329922" y="72292"/>
                </a:lnTo>
                <a:cubicBezTo>
                  <a:pt x="398027" y="72292"/>
                  <a:pt x="451339" y="87086"/>
                  <a:pt x="493487" y="117789"/>
                </a:cubicBezTo>
                <a:cubicBezTo>
                  <a:pt x="529214" y="143748"/>
                  <a:pt x="550707" y="176963"/>
                  <a:pt x="565500" y="204875"/>
                </a:cubicBezTo>
                <a:lnTo>
                  <a:pt x="614067" y="204875"/>
                </a:lnTo>
                <a:cubicBezTo>
                  <a:pt x="587551" y="140398"/>
                  <a:pt x="514979" y="31820"/>
                  <a:pt x="327968" y="31820"/>
                </a:cubicBezTo>
                <a:lnTo>
                  <a:pt x="32657" y="31820"/>
                </a:lnTo>
                <a:lnTo>
                  <a:pt x="32657" y="611276"/>
                </a:lnTo>
                <a:lnTo>
                  <a:pt x="327968" y="611276"/>
                </a:lnTo>
                <a:cubicBezTo>
                  <a:pt x="410029" y="611276"/>
                  <a:pt x="483438" y="590342"/>
                  <a:pt x="534797" y="552382"/>
                </a:cubicBezTo>
                <a:cubicBezTo>
                  <a:pt x="590900" y="510792"/>
                  <a:pt x="621324" y="450502"/>
                  <a:pt x="624674" y="373186"/>
                </a:cubicBezTo>
                <a:lnTo>
                  <a:pt x="483718" y="373186"/>
                </a:lnTo>
                <a:lnTo>
                  <a:pt x="483718" y="341645"/>
                </a:lnTo>
                <a:lnTo>
                  <a:pt x="657889" y="341645"/>
                </a:lnTo>
                <a:lnTo>
                  <a:pt x="657889" y="357555"/>
                </a:lnTo>
                <a:cubicBezTo>
                  <a:pt x="657889" y="451619"/>
                  <a:pt x="622162" y="527819"/>
                  <a:pt x="554614" y="577782"/>
                </a:cubicBezTo>
                <a:cubicBezTo>
                  <a:pt x="496836" y="620487"/>
                  <a:pt x="418403" y="643096"/>
                  <a:pt x="327968" y="643096"/>
                </a:cubicBezTo>
              </a:path>
            </a:pathLst>
          </a:custGeom>
          <a:solidFill>
            <a:srgbClr val="29B7E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SIC">
  <p:cSld name="BASIC">
    <p:spTree>
      <p:nvGrpSpPr>
        <p:cNvPr id="1" name="Shape 62"/>
        <p:cNvGrpSpPr/>
        <p:nvPr/>
      </p:nvGrpSpPr>
      <p:grpSpPr>
        <a:xfrm>
          <a:off x="0" y="0"/>
          <a:ext cx="0" cy="0"/>
          <a:chOff x="0" y="0"/>
          <a:chExt cx="0" cy="0"/>
        </a:xfrm>
      </p:grpSpPr>
      <p:sp>
        <p:nvSpPr>
          <p:cNvPr id="63" name="Google Shape;63;p4"/>
          <p:cNvSpPr txBox="1">
            <a:spLocks noGrp="1"/>
          </p:cNvSpPr>
          <p:nvPr>
            <p:ph type="title"/>
          </p:nvPr>
        </p:nvSpPr>
        <p:spPr>
          <a:xfrm>
            <a:off x="965200" y="558930"/>
            <a:ext cx="10753834" cy="5262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
          <p:cNvSpPr txBox="1">
            <a:spLocks noGrp="1"/>
          </p:cNvSpPr>
          <p:nvPr>
            <p:ph type="dt" idx="10"/>
          </p:nvPr>
        </p:nvSpPr>
        <p:spPr>
          <a:xfrm>
            <a:off x="472966" y="6446579"/>
            <a:ext cx="2743200" cy="184666"/>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
          <p:cNvSpPr txBox="1">
            <a:spLocks noGrp="1"/>
          </p:cNvSpPr>
          <p:nvPr>
            <p:ph type="sldNum" idx="12"/>
          </p:nvPr>
        </p:nvSpPr>
        <p:spPr>
          <a:xfrm>
            <a:off x="8975834" y="6446579"/>
            <a:ext cx="2743200" cy="184666"/>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Bai Jamjuree"/>
                <a:ea typeface="Bai Jamjuree"/>
                <a:cs typeface="Bai Jamjuree"/>
                <a:sym typeface="Bai Jamjure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Bai Jamjuree"/>
                <a:ea typeface="Bai Jamjuree"/>
                <a:cs typeface="Bai Jamjuree"/>
                <a:sym typeface="Bai Jamjure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Bai Jamjuree"/>
                <a:ea typeface="Bai Jamjuree"/>
                <a:cs typeface="Bai Jamjuree"/>
                <a:sym typeface="Bai Jamjure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Bai Jamjuree"/>
                <a:ea typeface="Bai Jamjuree"/>
                <a:cs typeface="Bai Jamjuree"/>
                <a:sym typeface="Bai Jamjure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Bai Jamjuree"/>
                <a:ea typeface="Bai Jamjuree"/>
                <a:cs typeface="Bai Jamjuree"/>
                <a:sym typeface="Bai Jamjure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Bai Jamjuree"/>
                <a:ea typeface="Bai Jamjuree"/>
                <a:cs typeface="Bai Jamjuree"/>
                <a:sym typeface="Bai Jamjure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Bai Jamjuree"/>
                <a:ea typeface="Bai Jamjuree"/>
                <a:cs typeface="Bai Jamjuree"/>
                <a:sym typeface="Bai Jamjure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Bai Jamjuree"/>
                <a:ea typeface="Bai Jamjuree"/>
                <a:cs typeface="Bai Jamjuree"/>
                <a:sym typeface="Bai Jamjure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Bai Jamjuree"/>
                <a:ea typeface="Bai Jamjuree"/>
                <a:cs typeface="Bai Jamjuree"/>
                <a:sym typeface="Bai Jamjuree"/>
              </a:defRPr>
            </a:lvl9pPr>
          </a:lstStyle>
          <a:p>
            <a:pPr marL="0" lvl="0" indent="0" algn="r" rtl="0">
              <a:spcBef>
                <a:spcPts val="0"/>
              </a:spcBef>
              <a:spcAft>
                <a:spcPts val="0"/>
              </a:spcAft>
              <a:buNone/>
            </a:pPr>
            <a:fld id="{00000000-1234-1234-1234-123412341234}" type="slidenum">
              <a:rPr lang="en-US"/>
              <a:t>‹#›</a:t>
            </a:fld>
            <a:endParaRPr/>
          </a:p>
        </p:txBody>
      </p:sp>
      <p:sp>
        <p:nvSpPr>
          <p:cNvPr id="66" name="Google Shape;66;p4"/>
          <p:cNvSpPr txBox="1"/>
          <p:nvPr/>
        </p:nvSpPr>
        <p:spPr>
          <a:xfrm>
            <a:off x="8975834" y="6446579"/>
            <a:ext cx="2743200" cy="184666"/>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Bai Jamjuree"/>
                <a:ea typeface="Bai Jamjuree"/>
                <a:cs typeface="Bai Jamjuree"/>
                <a:sym typeface="Bai Jamjuree"/>
              </a:rPr>
              <a:t>‹#›</a:t>
            </a:fld>
            <a:endParaRPr sz="1200" b="0" i="0" u="none" strike="noStrike" cap="none">
              <a:solidFill>
                <a:schemeClr val="dk1"/>
              </a:solidFill>
              <a:latin typeface="Bai Jamjuree"/>
              <a:ea typeface="Bai Jamjuree"/>
              <a:cs typeface="Bai Jamjuree"/>
              <a:sym typeface="Bai Jamjuree"/>
            </a:endParaRPr>
          </a:p>
        </p:txBody>
      </p:sp>
      <p:sp>
        <p:nvSpPr>
          <p:cNvPr id="67" name="Google Shape;67;p4"/>
          <p:cNvSpPr/>
          <p:nvPr/>
        </p:nvSpPr>
        <p:spPr>
          <a:xfrm>
            <a:off x="1669" y="3176"/>
            <a:ext cx="660680" cy="643096"/>
          </a:xfrm>
          <a:custGeom>
            <a:avLst/>
            <a:gdLst/>
            <a:ahLst/>
            <a:cxnLst/>
            <a:rect l="l" t="t" r="r" b="b"/>
            <a:pathLst>
              <a:path w="660680" h="643096" extrusionOk="0">
                <a:moveTo>
                  <a:pt x="327968" y="643096"/>
                </a:moveTo>
                <a:lnTo>
                  <a:pt x="0" y="643096"/>
                </a:lnTo>
                <a:lnTo>
                  <a:pt x="0" y="0"/>
                </a:lnTo>
                <a:lnTo>
                  <a:pt x="327968" y="0"/>
                </a:lnTo>
                <a:cubicBezTo>
                  <a:pt x="415333" y="0"/>
                  <a:pt x="489300" y="22330"/>
                  <a:pt x="547636" y="66431"/>
                </a:cubicBezTo>
                <a:cubicBezTo>
                  <a:pt x="596762" y="103554"/>
                  <a:pt x="633327" y="155192"/>
                  <a:pt x="652865" y="216040"/>
                </a:cubicBezTo>
                <a:lnTo>
                  <a:pt x="659564" y="236695"/>
                </a:lnTo>
                <a:lnTo>
                  <a:pt x="545403" y="236695"/>
                </a:lnTo>
                <a:lnTo>
                  <a:pt x="540937" y="227763"/>
                </a:lnTo>
                <a:cubicBezTo>
                  <a:pt x="508838" y="163565"/>
                  <a:pt x="461109" y="104112"/>
                  <a:pt x="330201" y="104112"/>
                </a:cubicBezTo>
                <a:lnTo>
                  <a:pt x="102996" y="104112"/>
                </a:lnTo>
                <a:lnTo>
                  <a:pt x="102996" y="537867"/>
                </a:lnTo>
                <a:lnTo>
                  <a:pt x="325735" y="537867"/>
                </a:lnTo>
                <a:cubicBezTo>
                  <a:pt x="458317" y="537867"/>
                  <a:pt x="519724" y="481764"/>
                  <a:pt x="540100" y="440454"/>
                </a:cubicBezTo>
                <a:lnTo>
                  <a:pt x="491254" y="440454"/>
                </a:lnTo>
                <a:cubicBezTo>
                  <a:pt x="457201" y="485392"/>
                  <a:pt x="407796" y="504652"/>
                  <a:pt x="327968" y="504652"/>
                </a:cubicBezTo>
                <a:lnTo>
                  <a:pt x="142910" y="504652"/>
                </a:lnTo>
                <a:lnTo>
                  <a:pt x="142910" y="138444"/>
                </a:lnTo>
                <a:lnTo>
                  <a:pt x="327968" y="138444"/>
                </a:lnTo>
                <a:cubicBezTo>
                  <a:pt x="390212" y="138444"/>
                  <a:pt x="437662" y="155192"/>
                  <a:pt x="468645" y="188407"/>
                </a:cubicBezTo>
                <a:cubicBezTo>
                  <a:pt x="494045" y="215482"/>
                  <a:pt x="503814" y="248418"/>
                  <a:pt x="509955" y="271306"/>
                </a:cubicBezTo>
                <a:lnTo>
                  <a:pt x="660681" y="271585"/>
                </a:lnTo>
                <a:lnTo>
                  <a:pt x="660681" y="303126"/>
                </a:lnTo>
                <a:lnTo>
                  <a:pt x="485113" y="302847"/>
                </a:lnTo>
                <a:lnTo>
                  <a:pt x="481764" y="291403"/>
                </a:lnTo>
                <a:cubicBezTo>
                  <a:pt x="480926" y="288333"/>
                  <a:pt x="480089" y="284983"/>
                  <a:pt x="478972" y="281634"/>
                </a:cubicBezTo>
                <a:cubicBezTo>
                  <a:pt x="466691" y="237253"/>
                  <a:pt x="448269" y="169985"/>
                  <a:pt x="327968" y="169985"/>
                </a:cubicBezTo>
                <a:lnTo>
                  <a:pt x="175567" y="169985"/>
                </a:lnTo>
                <a:lnTo>
                  <a:pt x="175567" y="472553"/>
                </a:lnTo>
                <a:lnTo>
                  <a:pt x="327968" y="472553"/>
                </a:lnTo>
                <a:cubicBezTo>
                  <a:pt x="412821" y="472553"/>
                  <a:pt x="445757" y="449665"/>
                  <a:pt x="469203" y="415333"/>
                </a:cubicBezTo>
                <a:lnTo>
                  <a:pt x="473948" y="408355"/>
                </a:lnTo>
                <a:lnTo>
                  <a:pt x="583085" y="408355"/>
                </a:lnTo>
                <a:lnTo>
                  <a:pt x="578898" y="427614"/>
                </a:lnTo>
                <a:cubicBezTo>
                  <a:pt x="575548" y="443524"/>
                  <a:pt x="561872" y="484276"/>
                  <a:pt x="511071" y="519724"/>
                </a:cubicBezTo>
                <a:cubicBezTo>
                  <a:pt x="464179" y="552661"/>
                  <a:pt x="401656" y="569408"/>
                  <a:pt x="325735" y="569408"/>
                </a:cubicBezTo>
                <a:lnTo>
                  <a:pt x="70339" y="569408"/>
                </a:lnTo>
                <a:lnTo>
                  <a:pt x="70339" y="72292"/>
                </a:lnTo>
                <a:lnTo>
                  <a:pt x="329922" y="72292"/>
                </a:lnTo>
                <a:cubicBezTo>
                  <a:pt x="398027" y="72292"/>
                  <a:pt x="451339" y="87086"/>
                  <a:pt x="493487" y="117789"/>
                </a:cubicBezTo>
                <a:cubicBezTo>
                  <a:pt x="529214" y="143748"/>
                  <a:pt x="550707" y="176963"/>
                  <a:pt x="565500" y="204875"/>
                </a:cubicBezTo>
                <a:lnTo>
                  <a:pt x="614067" y="204875"/>
                </a:lnTo>
                <a:cubicBezTo>
                  <a:pt x="587551" y="140398"/>
                  <a:pt x="514979" y="31820"/>
                  <a:pt x="327968" y="31820"/>
                </a:cubicBezTo>
                <a:lnTo>
                  <a:pt x="32657" y="31820"/>
                </a:lnTo>
                <a:lnTo>
                  <a:pt x="32657" y="611276"/>
                </a:lnTo>
                <a:lnTo>
                  <a:pt x="327968" y="611276"/>
                </a:lnTo>
                <a:cubicBezTo>
                  <a:pt x="410029" y="611276"/>
                  <a:pt x="483438" y="590342"/>
                  <a:pt x="534797" y="552382"/>
                </a:cubicBezTo>
                <a:cubicBezTo>
                  <a:pt x="590900" y="510792"/>
                  <a:pt x="621324" y="450502"/>
                  <a:pt x="624674" y="373186"/>
                </a:cubicBezTo>
                <a:lnTo>
                  <a:pt x="483718" y="373186"/>
                </a:lnTo>
                <a:lnTo>
                  <a:pt x="483718" y="341645"/>
                </a:lnTo>
                <a:lnTo>
                  <a:pt x="657889" y="341645"/>
                </a:lnTo>
                <a:lnTo>
                  <a:pt x="657889" y="357555"/>
                </a:lnTo>
                <a:cubicBezTo>
                  <a:pt x="657889" y="451619"/>
                  <a:pt x="622162" y="527819"/>
                  <a:pt x="554614" y="577782"/>
                </a:cubicBezTo>
                <a:cubicBezTo>
                  <a:pt x="496836" y="620487"/>
                  <a:pt x="418403" y="643096"/>
                  <a:pt x="327968" y="643096"/>
                </a:cubicBezTo>
              </a:path>
            </a:pathLst>
          </a:custGeom>
          <a:solidFill>
            <a:srgbClr val="29B7E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72966" y="533530"/>
            <a:ext cx="11246068" cy="526298"/>
          </a:xfrm>
          <a:prstGeom prst="rect">
            <a:avLst/>
          </a:prstGeom>
          <a:noFill/>
          <a:ln>
            <a:noFill/>
          </a:ln>
        </p:spPr>
        <p:txBody>
          <a:bodyPr spcFirstLastPara="1" wrap="square" lIns="0" tIns="0" rIns="0" bIns="0" anchor="ctr" anchorCtr="0">
            <a:spAutoFit/>
          </a:bodyPr>
          <a:lstStyle>
            <a:lvl1pPr marR="0" lvl="0" algn="l" rtl="0">
              <a:lnSpc>
                <a:spcPct val="90000"/>
              </a:lnSpc>
              <a:spcBef>
                <a:spcPts val="0"/>
              </a:spcBef>
              <a:spcAft>
                <a:spcPts val="0"/>
              </a:spcAft>
              <a:buClr>
                <a:schemeClr val="dk1"/>
              </a:buClr>
              <a:buSzPts val="3800"/>
              <a:buFont typeface="Bai Jamjuree"/>
              <a:buNone/>
              <a:defRPr sz="3800" b="1" i="0" u="none" strike="noStrike" cap="none">
                <a:solidFill>
                  <a:schemeClr val="dk1"/>
                </a:solidFill>
                <a:latin typeface="Bai Jamjuree"/>
                <a:ea typeface="Bai Jamjuree"/>
                <a:cs typeface="Bai Jamjuree"/>
                <a:sym typeface="Bai Jamjure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72966" y="1594398"/>
            <a:ext cx="11246068" cy="1384995"/>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Bai Jamjuree"/>
                <a:ea typeface="Bai Jamjuree"/>
                <a:cs typeface="Bai Jamjuree"/>
                <a:sym typeface="Bai Jamjuree"/>
              </a:defRPr>
            </a:lvl1pPr>
            <a:lvl2pPr marL="914400" marR="0" lvl="1" indent="-342900" algn="l" rtl="0">
              <a:lnSpc>
                <a:spcPct val="100000"/>
              </a:lnSpc>
              <a:spcBef>
                <a:spcPts val="0"/>
              </a:spcBef>
              <a:spcAft>
                <a:spcPts val="0"/>
              </a:spcAft>
              <a:buClr>
                <a:schemeClr val="dk1"/>
              </a:buClr>
              <a:buSzPts val="1800"/>
              <a:buFont typeface="Courier New"/>
              <a:buChar char="o"/>
              <a:defRPr sz="1800" b="0" i="0" u="none" strike="noStrike" cap="none">
                <a:solidFill>
                  <a:schemeClr val="dk1"/>
                </a:solidFill>
                <a:latin typeface="Bai Jamjuree"/>
                <a:ea typeface="Bai Jamjuree"/>
                <a:cs typeface="Bai Jamjuree"/>
                <a:sym typeface="Bai Jamjuree"/>
              </a:defRPr>
            </a:lvl2pPr>
            <a:lvl3pPr marL="1371600" marR="0" lvl="2"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Bai Jamjuree"/>
                <a:ea typeface="Bai Jamjuree"/>
                <a:cs typeface="Bai Jamjuree"/>
                <a:sym typeface="Bai Jamjuree"/>
              </a:defRPr>
            </a:lvl3pPr>
            <a:lvl4pPr marL="1828800" marR="0" lvl="3" indent="-342900" algn="l" rtl="0">
              <a:lnSpc>
                <a:spcPct val="100000"/>
              </a:lnSpc>
              <a:spcBef>
                <a:spcPts val="0"/>
              </a:spcBef>
              <a:spcAft>
                <a:spcPts val="0"/>
              </a:spcAft>
              <a:buClr>
                <a:schemeClr val="dk1"/>
              </a:buClr>
              <a:buSzPts val="1800"/>
              <a:buFont typeface="Noto Sans Symbols"/>
              <a:buChar char="▪"/>
              <a:defRPr sz="1800" b="0" i="0" u="none" strike="noStrike" cap="none">
                <a:solidFill>
                  <a:schemeClr val="dk1"/>
                </a:solidFill>
                <a:latin typeface="Bai Jamjuree"/>
                <a:ea typeface="Bai Jamjuree"/>
                <a:cs typeface="Bai Jamjuree"/>
                <a:sym typeface="Bai Jamjuree"/>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Bai Jamjuree"/>
                <a:ea typeface="Bai Jamjuree"/>
                <a:cs typeface="Bai Jamjuree"/>
                <a:sym typeface="Bai Jamjure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ai Jamjuree"/>
                <a:ea typeface="Bai Jamjuree"/>
                <a:cs typeface="Bai Jamjuree"/>
                <a:sym typeface="Bai Jamjuree"/>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ai Jamjuree"/>
                <a:ea typeface="Bai Jamjuree"/>
                <a:cs typeface="Bai Jamjuree"/>
                <a:sym typeface="Bai Jamjuree"/>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ai Jamjuree"/>
                <a:ea typeface="Bai Jamjuree"/>
                <a:cs typeface="Bai Jamjuree"/>
                <a:sym typeface="Bai Jamjuree"/>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Bai Jamjuree"/>
                <a:ea typeface="Bai Jamjuree"/>
                <a:cs typeface="Bai Jamjuree"/>
                <a:sym typeface="Bai Jamjuree"/>
              </a:defRPr>
            </a:lvl9pPr>
          </a:lstStyle>
          <a:p>
            <a:endParaRPr/>
          </a:p>
        </p:txBody>
      </p:sp>
      <p:sp>
        <p:nvSpPr>
          <p:cNvPr id="12" name="Google Shape;12;p1"/>
          <p:cNvSpPr txBox="1">
            <a:spLocks noGrp="1"/>
          </p:cNvSpPr>
          <p:nvPr>
            <p:ph type="dt" idx="10"/>
          </p:nvPr>
        </p:nvSpPr>
        <p:spPr>
          <a:xfrm>
            <a:off x="472966" y="6446579"/>
            <a:ext cx="2743200" cy="184666"/>
          </a:xfrm>
          <a:prstGeom prst="rect">
            <a:avLst/>
          </a:prstGeom>
          <a:noFill/>
          <a:ln>
            <a:noFill/>
          </a:ln>
        </p:spPr>
        <p:txBody>
          <a:bodyPr spcFirstLastPara="1" wrap="square" lIns="0" tIns="0" rIns="0" bIns="0" anchor="ctr" anchorCtr="0">
            <a:sp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Bai Jamjuree"/>
                <a:ea typeface="Bai Jamjuree"/>
                <a:cs typeface="Bai Jamjuree"/>
                <a:sym typeface="Bai Jamjure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ai Jamjuree"/>
                <a:ea typeface="Bai Jamjuree"/>
                <a:cs typeface="Bai Jamjuree"/>
                <a:sym typeface="Bai Jamjuree"/>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ai Jamjuree"/>
                <a:ea typeface="Bai Jamjuree"/>
                <a:cs typeface="Bai Jamjuree"/>
                <a:sym typeface="Bai Jamjuree"/>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ai Jamjuree"/>
                <a:ea typeface="Bai Jamjuree"/>
                <a:cs typeface="Bai Jamjuree"/>
                <a:sym typeface="Bai Jamjuree"/>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ai Jamjuree"/>
                <a:ea typeface="Bai Jamjuree"/>
                <a:cs typeface="Bai Jamjuree"/>
                <a:sym typeface="Bai Jamjuree"/>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ai Jamjuree"/>
                <a:ea typeface="Bai Jamjuree"/>
                <a:cs typeface="Bai Jamjuree"/>
                <a:sym typeface="Bai Jamjuree"/>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ai Jamjuree"/>
                <a:ea typeface="Bai Jamjuree"/>
                <a:cs typeface="Bai Jamjuree"/>
                <a:sym typeface="Bai Jamjuree"/>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ai Jamjuree"/>
                <a:ea typeface="Bai Jamjuree"/>
                <a:cs typeface="Bai Jamjuree"/>
                <a:sym typeface="Bai Jamjuree"/>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ai Jamjuree"/>
                <a:ea typeface="Bai Jamjuree"/>
                <a:cs typeface="Bai Jamjuree"/>
                <a:sym typeface="Bai Jamjuree"/>
              </a:defRPr>
            </a:lvl9pPr>
          </a:lstStyle>
          <a:p>
            <a:endParaRPr/>
          </a:p>
        </p:txBody>
      </p:sp>
      <p:sp>
        <p:nvSpPr>
          <p:cNvPr id="13" name="Google Shape;13;p1"/>
          <p:cNvSpPr txBox="1">
            <a:spLocks noGrp="1"/>
          </p:cNvSpPr>
          <p:nvPr>
            <p:ph type="sldNum" idx="12"/>
          </p:nvPr>
        </p:nvSpPr>
        <p:spPr>
          <a:xfrm>
            <a:off x="8975834" y="6446579"/>
            <a:ext cx="2743200" cy="184666"/>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Bai Jamjuree"/>
                <a:ea typeface="Bai Jamjuree"/>
                <a:cs typeface="Bai Jamjuree"/>
                <a:sym typeface="Bai Jamjuree"/>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Bai Jamjuree"/>
                <a:ea typeface="Bai Jamjuree"/>
                <a:cs typeface="Bai Jamjuree"/>
                <a:sym typeface="Bai Jamjuree"/>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Bai Jamjuree"/>
                <a:ea typeface="Bai Jamjuree"/>
                <a:cs typeface="Bai Jamjuree"/>
                <a:sym typeface="Bai Jamjuree"/>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Bai Jamjuree"/>
                <a:ea typeface="Bai Jamjuree"/>
                <a:cs typeface="Bai Jamjuree"/>
                <a:sym typeface="Bai Jamjuree"/>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Bai Jamjuree"/>
                <a:ea typeface="Bai Jamjuree"/>
                <a:cs typeface="Bai Jamjuree"/>
                <a:sym typeface="Bai Jamjuree"/>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Bai Jamjuree"/>
                <a:ea typeface="Bai Jamjuree"/>
                <a:cs typeface="Bai Jamjuree"/>
                <a:sym typeface="Bai Jamjuree"/>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Bai Jamjuree"/>
                <a:ea typeface="Bai Jamjuree"/>
                <a:cs typeface="Bai Jamjuree"/>
                <a:sym typeface="Bai Jamjuree"/>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Bai Jamjuree"/>
                <a:ea typeface="Bai Jamjuree"/>
                <a:cs typeface="Bai Jamjuree"/>
                <a:sym typeface="Bai Jamjuree"/>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Bai Jamjuree"/>
                <a:ea typeface="Bai Jamjuree"/>
                <a:cs typeface="Bai Jamjuree"/>
                <a:sym typeface="Bai Jamjuree"/>
              </a:defRPr>
            </a:lvl9pPr>
          </a:lstStyle>
          <a:p>
            <a:pPr marL="0" lvl="0" indent="0" algn="r" rtl="0">
              <a:spcBef>
                <a:spcPts val="0"/>
              </a:spcBef>
              <a:spcAft>
                <a:spcPts val="0"/>
              </a:spcAft>
              <a:buNone/>
            </a:pPr>
            <a:fld id="{00000000-1234-1234-1234-123412341234}" type="slidenum">
              <a:rPr lang="en-US"/>
              <a:t>‹#›</a:t>
            </a:fld>
            <a:endParaRPr/>
          </a:p>
        </p:txBody>
      </p:sp>
      <p:grpSp>
        <p:nvGrpSpPr>
          <p:cNvPr id="14" name="Google Shape;14;p1"/>
          <p:cNvGrpSpPr/>
          <p:nvPr/>
        </p:nvGrpSpPr>
        <p:grpSpPr>
          <a:xfrm>
            <a:off x="-1155458" y="0"/>
            <a:ext cx="977462" cy="6858000"/>
            <a:chOff x="5412490" y="2427471"/>
            <a:chExt cx="977462" cy="4203774"/>
          </a:xfrm>
        </p:grpSpPr>
        <p:sp>
          <p:nvSpPr>
            <p:cNvPr id="15" name="Google Shape;15;p1"/>
            <p:cNvSpPr/>
            <p:nvPr/>
          </p:nvSpPr>
          <p:spPr>
            <a:xfrm>
              <a:off x="5412490" y="3551674"/>
              <a:ext cx="977462" cy="831164"/>
            </a:xfrm>
            <a:prstGeom prst="rect">
              <a:avLst/>
            </a:prstGeom>
            <a:solidFill>
              <a:srgbClr val="41B6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65</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182</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230</a:t>
              </a:r>
              <a:endParaRPr sz="1800" b="0" i="0" u="none" strike="noStrike" cap="none">
                <a:solidFill>
                  <a:schemeClr val="lt1"/>
                </a:solidFill>
                <a:latin typeface="Bai Jamjuree"/>
                <a:ea typeface="Bai Jamjuree"/>
                <a:cs typeface="Bai Jamjuree"/>
                <a:sym typeface="Bai Jamjuree"/>
              </a:endParaRPr>
            </a:p>
          </p:txBody>
        </p:sp>
        <p:sp>
          <p:nvSpPr>
            <p:cNvPr id="16" name="Google Shape;16;p1"/>
            <p:cNvSpPr/>
            <p:nvPr/>
          </p:nvSpPr>
          <p:spPr>
            <a:xfrm>
              <a:off x="5412490" y="4675877"/>
              <a:ext cx="977462" cy="831164"/>
            </a:xfrm>
            <a:prstGeom prst="rect">
              <a:avLst/>
            </a:prstGeom>
            <a:solidFill>
              <a:srgbClr val="0019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25</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165</a:t>
              </a:r>
              <a:endParaRPr sz="1800" b="0" i="0" u="none" strike="noStrike" cap="none">
                <a:solidFill>
                  <a:schemeClr val="lt1"/>
                </a:solidFill>
                <a:latin typeface="Bai Jamjuree"/>
                <a:ea typeface="Bai Jamjuree"/>
                <a:cs typeface="Bai Jamjuree"/>
                <a:sym typeface="Bai Jamjuree"/>
              </a:endParaRPr>
            </a:p>
          </p:txBody>
        </p:sp>
        <p:sp>
          <p:nvSpPr>
            <p:cNvPr id="17" name="Google Shape;17;p1"/>
            <p:cNvSpPr/>
            <p:nvPr/>
          </p:nvSpPr>
          <p:spPr>
            <a:xfrm>
              <a:off x="5412490" y="2427471"/>
              <a:ext cx="977462" cy="831164"/>
            </a:xfrm>
            <a:prstGeom prst="rect">
              <a:avLst/>
            </a:prstGeom>
            <a:solidFill>
              <a:srgbClr val="151A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21</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21</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58</a:t>
              </a:r>
              <a:endParaRPr sz="1800" b="0" i="0" u="none" strike="noStrike" cap="none">
                <a:solidFill>
                  <a:schemeClr val="lt1"/>
                </a:solidFill>
                <a:latin typeface="Bai Jamjuree"/>
                <a:ea typeface="Bai Jamjuree"/>
                <a:cs typeface="Bai Jamjuree"/>
                <a:sym typeface="Bai Jamjuree"/>
              </a:endParaRPr>
            </a:p>
          </p:txBody>
        </p:sp>
        <p:sp>
          <p:nvSpPr>
            <p:cNvPr id="18" name="Google Shape;18;p1"/>
            <p:cNvSpPr/>
            <p:nvPr/>
          </p:nvSpPr>
          <p:spPr>
            <a:xfrm>
              <a:off x="5412490" y="5800081"/>
              <a:ext cx="977462" cy="831164"/>
            </a:xfrm>
            <a:prstGeom prst="rect">
              <a:avLst/>
            </a:prstGeom>
            <a:solidFill>
              <a:srgbClr val="E6E6E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Bai Jamjuree"/>
                  <a:ea typeface="Bai Jamjuree"/>
                  <a:cs typeface="Bai Jamjuree"/>
                  <a:sym typeface="Bai Jamjuree"/>
                </a:rPr>
                <a:t>230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Bai Jamjuree"/>
                  <a:ea typeface="Bai Jamjuree"/>
                  <a:cs typeface="Bai Jamjuree"/>
                  <a:sym typeface="Bai Jamjuree"/>
                </a:rPr>
                <a:t>230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Bai Jamjuree"/>
                  <a:ea typeface="Bai Jamjuree"/>
                  <a:cs typeface="Bai Jamjuree"/>
                  <a:sym typeface="Bai Jamjuree"/>
                </a:rPr>
                <a:t>230</a:t>
              </a:r>
              <a:endParaRPr sz="1400" b="0" i="0" u="none" strike="noStrike" cap="none">
                <a:solidFill>
                  <a:srgbClr val="000000"/>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55" r:id="rId1"/>
    <p:sldLayoutId id="2147483649" r:id="rId2"/>
    <p:sldLayoutId id="2147483650" r:id="rId3"/>
    <p:sldLayoutId id="214748365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deepmind.com/research/highlighted-research/alphafol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www.deepmind.com/blog/alphafold-a-solution-to-a-50-year-old-grand-challenge-in-biology" TargetMode="External"/><Relationship Id="rId4" Type="http://schemas.openxmlformats.org/officeDocument/2006/relationships/hyperlink" Target="https://www.technologyreview.com/2020/11/30/1012712/deepmind-protein-folding-ai-solved-biology-science-drugs-diseas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wired.co.uk/article/deepmind-alphafold-protein-diseas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pubmed.ncbi.nlm.nih.gov/" TargetMode="External"/><Relationship Id="rId3" Type="http://schemas.openxmlformats.org/officeDocument/2006/relationships/hyperlink" Target="https://pubchem.ncbi.nlm.nih.gov/compound/60823" TargetMode="External"/><Relationship Id="rId7" Type="http://schemas.openxmlformats.org/officeDocument/2006/relationships/hyperlink" Target="https://alphafold.ebi.ac.uk/" TargetMode="External"/><Relationship Id="rId2" Type="http://schemas.openxmlformats.org/officeDocument/2006/relationships/hyperlink" Target="https://go.drugbank.com/drugs/DB01076" TargetMode="External"/><Relationship Id="rId1" Type="http://schemas.openxmlformats.org/officeDocument/2006/relationships/slideLayout" Target="../slideLayouts/slideLayout2.xml"/><Relationship Id="rId6" Type="http://schemas.openxmlformats.org/officeDocument/2006/relationships/hyperlink" Target="https://www.ebi.ac.uk/services" TargetMode="External"/><Relationship Id="rId5" Type="http://schemas.openxmlformats.org/officeDocument/2006/relationships/hyperlink" Target="https://www.rcsb.org/docs/general-help/organization-of-3d-structures-in-the-protein-data-bank" TargetMode="External"/><Relationship Id="rId4" Type="http://schemas.openxmlformats.org/officeDocument/2006/relationships/hyperlink" Target="https://www.uniprot.org/" TargetMode="External"/><Relationship Id="rId9"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chemicbook.com/2021/02/13/smiles-strings-explained-for-beginners-part-1.html"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huggingface.co/cours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hyperlink" Target="https://towardsdatascience.com/transformers-explained-visually-part-1-overview-of-functionality-95a6dd460452"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catalyst.phrma.org/phrma-member-companies-invested-83-billion-in-research-and-development-last-yea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exscientia.a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ft.com/content/3e57ad6c-493d-4874-a663-0cb200d3cdb5" TargetMode="External"/><Relationship Id="rId5" Type="http://schemas.openxmlformats.org/officeDocument/2006/relationships/image" Target="../media/image5.png"/><Relationship Id="rId4" Type="http://schemas.openxmlformats.org/officeDocument/2006/relationships/hyperlink" Target="https://www.benevolent.com/"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seyonechithrananda/bert-loves-chemistry"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deepchem/deepchem/blob/master/examples/tutorials/Transfer_Learning_With_ChemBERTa_Transformers.ipynb"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www.theverge.com/2022/3/17/22983197/ai-new-possible-chemical-weapons-generative-models-vx" TargetMode="External"/><Relationship Id="rId4" Type="http://schemas.openxmlformats.org/officeDocument/2006/relationships/hyperlink" Target="https://www.nature.com/articles/s42256-022-00465-9.epdf?sharing_token=Z67B02uSJT0RRRDMt51c_9RgN0jAjWel9jnR3ZoTv0M6VuGuVWKcBJFL5U5ocXOA5zcnGmZOUPQzouuai7vI0XuOG1hxcfSUpHakkMxyD1NjtXRFBgFxUa9ZQI7okPtQc-7YkJa4BSKUXZqV75Cr1BQONFfkK_B6nn67L7Rh7c_NC60b3mmGp2unm6WixGa04X8ueh_fc_mdHHanjXxSx2NR4k7RqOSje5ketsBfVFU%3D&amp;tracking_referrer=www.theverge.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2109.08830"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ml-jku/clamp"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technologyreview.com/2023/02/15/1067904/ai-automation-drug-development"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9.png"/><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6"/>
          <p:cNvSpPr txBox="1">
            <a:spLocks noGrp="1"/>
          </p:cNvSpPr>
          <p:nvPr>
            <p:ph type="ctrTitle"/>
          </p:nvPr>
        </p:nvSpPr>
        <p:spPr>
          <a:xfrm>
            <a:off x="469660" y="2320002"/>
            <a:ext cx="5722514" cy="1477328"/>
          </a:xfrm>
          <a:prstGeom prst="rect">
            <a:avLst/>
          </a:prstGeom>
          <a:noFill/>
          <a:ln>
            <a:noFill/>
          </a:ln>
        </p:spPr>
        <p:txBody>
          <a:bodyPr spcFirstLastPara="1" wrap="square" lIns="0" tIns="0" rIns="0" bIns="0" anchor="b" anchorCtr="0">
            <a:spAutoFit/>
          </a:bodyPr>
          <a:lstStyle/>
          <a:p>
            <a:r>
              <a:rPr lang="en-US"/>
              <a:t>Applying NLP to aid drug discovery</a:t>
            </a:r>
            <a:endParaRPr/>
          </a:p>
        </p:txBody>
      </p:sp>
      <p:pic>
        <p:nvPicPr>
          <p:cNvPr id="74" name="Google Shape;74;p6"/>
          <p:cNvPicPr preferRelativeResize="0"/>
          <p:nvPr/>
        </p:nvPicPr>
        <p:blipFill rotWithShape="1">
          <a:blip r:embed="rId3">
            <a:alphaModFix/>
          </a:blip>
          <a:srcRect/>
          <a:stretch/>
        </p:blipFill>
        <p:spPr>
          <a:xfrm>
            <a:off x="8951433" y="-52536"/>
            <a:ext cx="3562884" cy="1983812"/>
          </a:xfrm>
          <a:prstGeom prst="rect">
            <a:avLst/>
          </a:prstGeom>
          <a:noFill/>
          <a:ln>
            <a:noFill/>
          </a:ln>
        </p:spPr>
      </p:pic>
      <p:sp>
        <p:nvSpPr>
          <p:cNvPr id="75" name="Google Shape;75;p6"/>
          <p:cNvSpPr txBox="1"/>
          <p:nvPr/>
        </p:nvSpPr>
        <p:spPr>
          <a:xfrm>
            <a:off x="9365621" y="1204429"/>
            <a:ext cx="2816150"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1800"/>
              <a:buFont typeface="Arial"/>
              <a:buNone/>
            </a:pPr>
            <a:r>
              <a:rPr lang="en-US" sz="1800" b="0" i="0" u="none" strike="noStrike" cap="none">
                <a:solidFill>
                  <a:schemeClr val="lt1"/>
                </a:solidFill>
                <a:latin typeface="Bai Jamjuree"/>
                <a:ea typeface="Bai Jamjuree"/>
                <a:cs typeface="Bai Jamjuree"/>
                <a:sym typeface="Bai Jamjuree"/>
              </a:rPr>
              <a:t>Machine Learning Prague </a:t>
            </a:r>
            <a:endParaRPr sz="1800" b="0" i="0" u="none" strike="noStrike" cap="none">
              <a:solidFill>
                <a:schemeClr val="lt1"/>
              </a:solidFill>
              <a:latin typeface="Bai Jamjuree"/>
              <a:ea typeface="Bai Jamjuree"/>
              <a:cs typeface="Bai Jamjuree"/>
              <a:sym typeface="Bai Jamjuree"/>
            </a:endParaRPr>
          </a:p>
        </p:txBody>
      </p:sp>
      <p:sp>
        <p:nvSpPr>
          <p:cNvPr id="76" name="Google Shape;76;p6"/>
          <p:cNvSpPr txBox="1"/>
          <p:nvPr/>
        </p:nvSpPr>
        <p:spPr>
          <a:xfrm>
            <a:off x="471371" y="6000993"/>
            <a:ext cx="5019000" cy="553998"/>
          </a:xfrm>
          <a:prstGeom prst="rect">
            <a:avLst/>
          </a:prstGeom>
          <a:noFill/>
          <a:ln>
            <a:noFill/>
          </a:ln>
        </p:spPr>
        <p:txBody>
          <a:bodyPr spcFirstLastPara="1" wrap="square" lIns="0" tIns="0" rIns="0" bIns="0" anchor="t" anchorCtr="0">
            <a:spAutoFit/>
          </a:bodyPr>
          <a:lstStyle/>
          <a:p>
            <a:pPr>
              <a:buClr>
                <a:schemeClr val="lt1"/>
              </a:buClr>
              <a:buSzPts val="1800"/>
            </a:pPr>
            <a:r>
              <a:rPr lang="en-US" sz="1800" b="0" i="0" u="none" strike="noStrike" cap="none">
                <a:solidFill>
                  <a:schemeClr val="lt1"/>
                </a:solidFill>
                <a:latin typeface="Bai Jamjuree"/>
                <a:ea typeface="Bai Jamjuree"/>
                <a:cs typeface="Bai Jamjuree"/>
                <a:sym typeface="Bai Jamjuree"/>
              </a:rPr>
              <a:t>Aisling O’Sullivan</a:t>
            </a:r>
            <a:r>
              <a:rPr lang="en-US" sz="1800">
                <a:solidFill>
                  <a:schemeClr val="lt1"/>
                </a:solidFill>
                <a:latin typeface="Bai Jamjuree"/>
                <a:ea typeface="Bai Jamjuree"/>
                <a:cs typeface="Bai Jamjuree"/>
                <a:sym typeface="Bai Jamjuree"/>
              </a:rPr>
              <a:t>, PhD</a:t>
            </a:r>
            <a:endParaRPr sz="1800" b="0" i="0" u="none" strike="noStrike" cap="none">
              <a:solidFill>
                <a:schemeClr val="lt1"/>
              </a:solidFill>
              <a:latin typeface="Bai Jamjuree"/>
              <a:ea typeface="Bai Jamjuree"/>
              <a:cs typeface="Bai Jamjuree"/>
              <a:sym typeface="Bai Jamjuree"/>
            </a:endParaRPr>
          </a:p>
          <a:p>
            <a:pPr>
              <a:buClr>
                <a:schemeClr val="lt1"/>
              </a:buClr>
              <a:buSzPts val="1800"/>
            </a:pPr>
            <a:r>
              <a:rPr lang="en-US" sz="1800">
                <a:solidFill>
                  <a:schemeClr val="lt1"/>
                </a:solidFill>
                <a:latin typeface="Bai Jamjuree"/>
                <a:ea typeface="Bai Jamjuree"/>
                <a:cs typeface="Bai Jamjuree"/>
                <a:sym typeface="Bai Jamjuree"/>
              </a:rPr>
              <a:t>Senior data scientist, </a:t>
            </a:r>
            <a:r>
              <a:rPr lang="en-US" sz="1800" err="1">
                <a:solidFill>
                  <a:schemeClr val="lt1"/>
                </a:solidFill>
                <a:latin typeface="Bai Jamjuree"/>
                <a:ea typeface="Bai Jamjuree"/>
                <a:cs typeface="Bai Jamjuree"/>
                <a:sym typeface="Bai Jamjuree"/>
              </a:rPr>
              <a:t>Dataclair</a:t>
            </a:r>
            <a:r>
              <a:rPr lang="en-US" sz="1800">
                <a:solidFill>
                  <a:schemeClr val="lt1"/>
                </a:solidFill>
                <a:latin typeface="Bai Jamjuree"/>
                <a:ea typeface="Bai Jamjuree"/>
                <a:cs typeface="Bai Jamjuree"/>
                <a:sym typeface="Bai Jamjuree"/>
              </a:rPr>
              <a:t> AI Centre </a:t>
            </a:r>
            <a:endParaRPr sz="1800">
              <a:solidFill>
                <a:schemeClr val="lt1"/>
              </a:solidFill>
              <a:latin typeface="Bai Jamjuree"/>
              <a:ea typeface="Bai Jamjuree"/>
              <a:cs typeface="Bai Jamjuree"/>
              <a:sym typeface="Bai Jamjuree"/>
            </a:endParaRPr>
          </a:p>
        </p:txBody>
      </p:sp>
      <p:sp>
        <p:nvSpPr>
          <p:cNvPr id="6" name="Google Shape;76;p6">
            <a:extLst>
              <a:ext uri="{FF2B5EF4-FFF2-40B4-BE49-F238E27FC236}">
                <a16:creationId xmlns:a16="http://schemas.microsoft.com/office/drawing/2014/main" id="{E8B7245E-7448-4C3A-928A-62D12610B3AA}"/>
              </a:ext>
            </a:extLst>
          </p:cNvPr>
          <p:cNvSpPr txBox="1"/>
          <p:nvPr/>
        </p:nvSpPr>
        <p:spPr>
          <a:xfrm>
            <a:off x="536338" y="3882677"/>
            <a:ext cx="5019000" cy="738664"/>
          </a:xfrm>
          <a:prstGeom prst="rect">
            <a:avLst/>
          </a:prstGeom>
          <a:noFill/>
          <a:ln>
            <a:noFill/>
          </a:ln>
        </p:spPr>
        <p:txBody>
          <a:bodyPr spcFirstLastPara="1" wrap="square" lIns="0" tIns="0" rIns="0" bIns="0" anchor="t" anchorCtr="0">
            <a:spAutoFit/>
          </a:bodyPr>
          <a:lstStyle/>
          <a:p>
            <a:pPr>
              <a:buClr>
                <a:schemeClr val="lt1"/>
              </a:buClr>
              <a:buSzPts val="1800"/>
            </a:pPr>
            <a:r>
              <a:rPr lang="en-US" sz="2400" b="1">
                <a:solidFill>
                  <a:srgbClr val="00B0F0"/>
                </a:solidFill>
                <a:latin typeface="Bai Jamjuree"/>
                <a:ea typeface="Bai Jamjuree"/>
                <a:cs typeface="Bai Jamjuree"/>
                <a:sym typeface="Bai Jamjuree"/>
              </a:rPr>
              <a:t>Workshop</a:t>
            </a:r>
          </a:p>
          <a:p>
            <a:pPr>
              <a:buSzPts val="1800"/>
            </a:pPr>
            <a:r>
              <a:rPr lang="en-US" sz="2400" b="1">
                <a:solidFill>
                  <a:srgbClr val="00B0F0"/>
                </a:solidFill>
                <a:latin typeface="Bai Jamjuree"/>
                <a:ea typeface="Bai Jamjuree"/>
                <a:cs typeface="Bai Jamjuree"/>
                <a:sym typeface="Bai Jamjuree"/>
              </a:rPr>
              <a:t>ML Prague, 2023</a:t>
            </a:r>
            <a:endParaRPr lang="en-US" sz="2400" b="1">
              <a:solidFill>
                <a:srgbClr val="00B0F0"/>
              </a:solidFill>
              <a:latin typeface="Bai Jamjuree"/>
              <a:ea typeface="Bai Jamjuree"/>
              <a:cs typeface="Bai Jamjure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74002A-37DB-9F04-BC9E-AA3521182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9939" y="-22302"/>
            <a:ext cx="3315272" cy="24688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B24FA7A-D4E6-4E19-8C71-225A321CE164}"/>
              </a:ext>
            </a:extLst>
          </p:cNvPr>
          <p:cNvSpPr>
            <a:spLocks noGrp="1"/>
          </p:cNvSpPr>
          <p:nvPr>
            <p:ph type="title"/>
          </p:nvPr>
        </p:nvSpPr>
        <p:spPr/>
        <p:txBody>
          <a:bodyPr/>
          <a:lstStyle/>
          <a:p>
            <a:r>
              <a:rPr lang="en-US">
                <a:solidFill>
                  <a:srgbClr val="00B0F0"/>
                </a:solidFill>
              </a:rPr>
              <a:t>Basics of drug discovery</a:t>
            </a:r>
          </a:p>
        </p:txBody>
      </p:sp>
      <p:sp>
        <p:nvSpPr>
          <p:cNvPr id="3" name="Slide Number Placeholder 2">
            <a:extLst>
              <a:ext uri="{FF2B5EF4-FFF2-40B4-BE49-F238E27FC236}">
                <a16:creationId xmlns:a16="http://schemas.microsoft.com/office/drawing/2014/main" id="{19CDC2DF-6295-4B10-A0DD-DCF99EE65C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4" name="Google Shape;104;p9">
            <a:extLst>
              <a:ext uri="{FF2B5EF4-FFF2-40B4-BE49-F238E27FC236}">
                <a16:creationId xmlns:a16="http://schemas.microsoft.com/office/drawing/2014/main" id="{9794819B-942B-406D-AB9C-C2BB0857BF51}"/>
              </a:ext>
            </a:extLst>
          </p:cNvPr>
          <p:cNvSpPr txBox="1"/>
          <p:nvPr/>
        </p:nvSpPr>
        <p:spPr>
          <a:xfrm>
            <a:off x="965200" y="1521928"/>
            <a:ext cx="7391722" cy="501671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dirty="0">
                <a:solidFill>
                  <a:schemeClr val="lt1"/>
                </a:solidFill>
                <a:latin typeface="Bai Jamjuree"/>
                <a:ea typeface="Bai Jamjuree"/>
                <a:cs typeface="Bai Jamjuree"/>
                <a:sym typeface="Bai Jamjuree"/>
              </a:rPr>
              <a:t>Most human diseases are caused by a </a:t>
            </a:r>
            <a:r>
              <a:rPr lang="en-US" sz="2000" b="0" i="1" u="none" strike="noStrike" cap="none" dirty="0">
                <a:solidFill>
                  <a:schemeClr val="lt1"/>
                </a:solidFill>
                <a:latin typeface="Bai Jamjuree"/>
                <a:ea typeface="Bai Jamjuree"/>
                <a:cs typeface="Bai Jamjuree"/>
                <a:sym typeface="Bai Jamjuree"/>
              </a:rPr>
              <a:t>protein</a:t>
            </a:r>
            <a:r>
              <a:rPr lang="en-US" sz="2000" b="0" i="0" u="none" strike="noStrike" cap="none" dirty="0">
                <a:solidFill>
                  <a:schemeClr val="lt1"/>
                </a:solidFill>
                <a:latin typeface="Bai Jamjuree"/>
                <a:ea typeface="Bai Jamjuree"/>
                <a:cs typeface="Bai Jamjuree"/>
                <a:sym typeface="Bai Jamjuree"/>
              </a:rPr>
              <a:t> (misfolding, overproduced, underproduced, blocked etc.) </a:t>
            </a:r>
          </a:p>
          <a:p>
            <a:pPr marL="285750" marR="0" lvl="0" indent="-285750" algn="l" rtl="0">
              <a:lnSpc>
                <a:spcPct val="100000"/>
              </a:lnSpc>
              <a:spcBef>
                <a:spcPts val="0"/>
              </a:spcBef>
              <a:spcAft>
                <a:spcPts val="0"/>
              </a:spcAft>
              <a:buClr>
                <a:schemeClr val="lt1"/>
              </a:buClr>
              <a:buSzPts val="2000"/>
              <a:buFont typeface="Arial"/>
              <a:buChar char="•"/>
            </a:pPr>
            <a:endParaRPr lang="en-US" sz="2000" dirty="0">
              <a:solidFill>
                <a:schemeClr val="lt1"/>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dirty="0">
                <a:solidFill>
                  <a:schemeClr val="lt1"/>
                </a:solidFill>
                <a:latin typeface="Bai Jamjuree"/>
                <a:ea typeface="Bai Jamjuree"/>
                <a:cs typeface="Bai Jamjuree"/>
                <a:sym typeface="Bai Jamjuree"/>
              </a:rPr>
              <a:t>To cure a disease, a drug is found that binds to the problematic protein thereby changing its behavior</a:t>
            </a:r>
          </a:p>
          <a:p>
            <a:pPr marL="285750" marR="0" lvl="0" indent="-285750" algn="l" rtl="0">
              <a:lnSpc>
                <a:spcPct val="100000"/>
              </a:lnSpc>
              <a:spcBef>
                <a:spcPts val="0"/>
              </a:spcBef>
              <a:spcAft>
                <a:spcPts val="0"/>
              </a:spcAft>
              <a:buClr>
                <a:schemeClr val="lt1"/>
              </a:buClr>
              <a:buSzPts val="2000"/>
              <a:buFont typeface="Arial"/>
              <a:buChar char="•"/>
            </a:pPr>
            <a:endParaRPr lang="en-US" sz="2000" b="0" i="0" u="none" strike="noStrike" cap="none" dirty="0">
              <a:solidFill>
                <a:schemeClr val="lt1"/>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dirty="0">
                <a:solidFill>
                  <a:schemeClr val="lt1"/>
                </a:solidFill>
                <a:latin typeface="Bai Jamjuree"/>
                <a:ea typeface="Bai Jamjuree"/>
                <a:cs typeface="Bai Jamjuree"/>
                <a:sym typeface="Bai Jamjuree"/>
              </a:rPr>
              <a:t>To design </a:t>
            </a:r>
            <a:r>
              <a:rPr lang="en-US" sz="2000" dirty="0">
                <a:solidFill>
                  <a:schemeClr val="lt1"/>
                </a:solidFill>
                <a:latin typeface="Bai Jamjuree"/>
                <a:ea typeface="Bai Jamjuree"/>
                <a:cs typeface="Bai Jamjuree"/>
                <a:sym typeface="Bai Jamjuree"/>
              </a:rPr>
              <a:t>such a</a:t>
            </a:r>
            <a:r>
              <a:rPr lang="en-US" sz="2000" b="0" i="0" u="none" strike="noStrike" cap="none" dirty="0">
                <a:solidFill>
                  <a:schemeClr val="lt1"/>
                </a:solidFill>
                <a:latin typeface="Bai Jamjuree"/>
                <a:ea typeface="Bai Jamjuree"/>
                <a:cs typeface="Bai Jamjuree"/>
                <a:sym typeface="Bai Jamjuree"/>
              </a:rPr>
              <a:t> drug, you need to know the structure of the protein (so that the drug </a:t>
            </a:r>
            <a:r>
              <a:rPr lang="en-US" sz="2000" b="0" i="1" u="none" strike="noStrike" cap="none" dirty="0">
                <a:solidFill>
                  <a:schemeClr val="lt1"/>
                </a:solidFill>
                <a:latin typeface="Bai Jamjuree"/>
                <a:ea typeface="Bai Jamjuree"/>
                <a:cs typeface="Bai Jamjuree"/>
                <a:sym typeface="Bai Jamjuree"/>
              </a:rPr>
              <a:t>binds</a:t>
            </a:r>
            <a:r>
              <a:rPr lang="en-US" sz="2000" b="0" i="0" u="none" strike="noStrike" cap="none" dirty="0">
                <a:solidFill>
                  <a:schemeClr val="lt1"/>
                </a:solidFill>
                <a:latin typeface="Bai Jamjuree"/>
                <a:ea typeface="Bai Jamjuree"/>
                <a:cs typeface="Bai Jamjuree"/>
                <a:sym typeface="Bai Jamjuree"/>
              </a:rPr>
              <a:t> to the protein)</a:t>
            </a:r>
          </a:p>
          <a:p>
            <a:pPr marL="285750" marR="0" lvl="0" indent="-285750" algn="l" rtl="0">
              <a:lnSpc>
                <a:spcPct val="100000"/>
              </a:lnSpc>
              <a:spcBef>
                <a:spcPts val="0"/>
              </a:spcBef>
              <a:spcAft>
                <a:spcPts val="0"/>
              </a:spcAft>
              <a:buClr>
                <a:schemeClr val="lt1"/>
              </a:buClr>
              <a:buSzPts val="2000"/>
              <a:buFont typeface="Arial"/>
              <a:buChar char="•"/>
            </a:pPr>
            <a:endParaRPr lang="en-US" sz="2000" dirty="0">
              <a:solidFill>
                <a:schemeClr val="lt1"/>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dirty="0">
                <a:solidFill>
                  <a:schemeClr val="lt1"/>
                </a:solidFill>
                <a:latin typeface="Bai Jamjuree"/>
                <a:ea typeface="Bai Jamjuree"/>
                <a:cs typeface="Bai Jamjuree"/>
                <a:sym typeface="Bai Jamjuree"/>
              </a:rPr>
              <a:t>Finding the structure of a protein is very difficult (</a:t>
            </a:r>
            <a:r>
              <a:rPr lang="en-US" sz="2000" b="0" i="0" u="none" strike="noStrike" cap="none" dirty="0">
                <a:solidFill>
                  <a:schemeClr val="lt1"/>
                </a:solidFill>
                <a:latin typeface="Bai Jamjuree"/>
                <a:ea typeface="Bai Jamjuree"/>
                <a:cs typeface="Bai Jamjuree"/>
                <a:sym typeface="Bai Jamjuree"/>
                <a:hlinkClick r:id="rId4"/>
              </a:rPr>
              <a:t>AlphaFold</a:t>
            </a:r>
            <a:r>
              <a:rPr lang="en-US" sz="2000" dirty="0">
                <a:solidFill>
                  <a:schemeClr val="lt1"/>
                </a:solidFill>
                <a:latin typeface="Bai Jamjuree"/>
                <a:ea typeface="Bai Jamjuree"/>
                <a:cs typeface="Bai Jamjuree"/>
                <a:sym typeface="Bai Jamjuree"/>
                <a:hlinkClick r:id="rId4"/>
              </a:rPr>
              <a:t> from DeepMind</a:t>
            </a:r>
            <a:r>
              <a:rPr lang="en-US" sz="2000" b="0" i="0" u="none" strike="noStrike" cap="none" dirty="0">
                <a:solidFill>
                  <a:schemeClr val="lt1"/>
                </a:solidFill>
                <a:latin typeface="Bai Jamjuree"/>
                <a:ea typeface="Bai Jamjuree"/>
                <a:cs typeface="Bai Jamjuree"/>
                <a:sym typeface="Bai Jamjuree"/>
              </a:rPr>
              <a:t>)</a:t>
            </a:r>
          </a:p>
          <a:p>
            <a:pPr marL="285750" marR="0" lvl="0" indent="-285750" algn="l" rtl="0">
              <a:lnSpc>
                <a:spcPct val="100000"/>
              </a:lnSpc>
              <a:spcBef>
                <a:spcPts val="0"/>
              </a:spcBef>
              <a:spcAft>
                <a:spcPts val="0"/>
              </a:spcAft>
              <a:buClr>
                <a:schemeClr val="lt1"/>
              </a:buClr>
              <a:buSzPts val="2000"/>
              <a:buFont typeface="Arial"/>
              <a:buChar char="•"/>
            </a:pPr>
            <a:endParaRPr lang="en-US" sz="2000" dirty="0">
              <a:solidFill>
                <a:schemeClr val="lt1"/>
              </a:solidFill>
              <a:latin typeface="Bai Jamjuree"/>
              <a:cs typeface="Bai Jamjuree"/>
              <a:sym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dirty="0">
                <a:solidFill>
                  <a:schemeClr val="lt1"/>
                </a:solidFill>
                <a:latin typeface="Bai Jamjuree"/>
                <a:cs typeface="Bai Jamjuree"/>
                <a:sym typeface="Bai Jamjuree"/>
              </a:rPr>
              <a:t>Drugs are usually </a:t>
            </a:r>
            <a:r>
              <a:rPr lang="en-US" sz="2000" i="1" dirty="0">
                <a:solidFill>
                  <a:schemeClr val="lt1"/>
                </a:solidFill>
                <a:latin typeface="Bai Jamjuree"/>
                <a:cs typeface="Bai Jamjuree"/>
                <a:sym typeface="Bai Jamjuree"/>
              </a:rPr>
              <a:t>small molecules </a:t>
            </a:r>
            <a:r>
              <a:rPr lang="en-US" sz="2000" dirty="0">
                <a:solidFill>
                  <a:schemeClr val="lt1"/>
                </a:solidFill>
                <a:latin typeface="Bai Jamjuree"/>
                <a:cs typeface="Bai Jamjuree"/>
                <a:sym typeface="Bai Jamjuree"/>
              </a:rPr>
              <a:t>(not proteins)</a:t>
            </a:r>
          </a:p>
          <a:p>
            <a:pPr marR="0" lvl="0" algn="l" rtl="0">
              <a:lnSpc>
                <a:spcPct val="100000"/>
              </a:lnSpc>
              <a:spcBef>
                <a:spcPts val="0"/>
              </a:spcBef>
              <a:spcAft>
                <a:spcPts val="0"/>
              </a:spcAft>
              <a:buClr>
                <a:schemeClr val="lt1"/>
              </a:buClr>
              <a:buSzPts val="2000"/>
            </a:pPr>
            <a:endParaRPr lang="en-US" sz="2000" i="0" dirty="0">
              <a:solidFill>
                <a:schemeClr val="lt1"/>
              </a:solidFill>
              <a:latin typeface="Bai Jamjuree"/>
              <a:cs typeface="Bai Jamjuree"/>
              <a:sym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i="0" dirty="0">
                <a:solidFill>
                  <a:schemeClr val="lt1"/>
                </a:solidFill>
                <a:latin typeface="Bai Jamjuree"/>
                <a:cs typeface="Bai Jamjuree"/>
                <a:sym typeface="Bai Jamjuree"/>
              </a:rPr>
              <a:t>Small molecules more suitable for oral delivery – proteins typically </a:t>
            </a:r>
            <a:r>
              <a:rPr lang="en-US" sz="2000" dirty="0">
                <a:solidFill>
                  <a:schemeClr val="lt1"/>
                </a:solidFill>
                <a:latin typeface="Bai Jamjuree"/>
                <a:cs typeface="Bai Jamjuree"/>
                <a:sym typeface="Bai Jamjuree"/>
              </a:rPr>
              <a:t>degrade in the stomach/intestines</a:t>
            </a:r>
            <a:endParaRPr sz="1400" b="0" i="0" u="none" strike="noStrike" cap="none" dirty="0">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F64871AA-FF36-D50C-59E0-9DD16D8F603C}"/>
              </a:ext>
            </a:extLst>
          </p:cNvPr>
          <p:cNvPicPr>
            <a:picLocks noChangeAspect="1"/>
          </p:cNvPicPr>
          <p:nvPr/>
        </p:nvPicPr>
        <p:blipFill>
          <a:blip r:embed="rId5"/>
          <a:stretch>
            <a:fillRect/>
          </a:stretch>
        </p:blipFill>
        <p:spPr>
          <a:xfrm>
            <a:off x="8885421" y="3426578"/>
            <a:ext cx="2952964" cy="2189131"/>
          </a:xfrm>
          <a:prstGeom prst="rect">
            <a:avLst/>
          </a:prstGeom>
        </p:spPr>
      </p:pic>
      <p:sp>
        <p:nvSpPr>
          <p:cNvPr id="8" name="TextBox 7">
            <a:extLst>
              <a:ext uri="{FF2B5EF4-FFF2-40B4-BE49-F238E27FC236}">
                <a16:creationId xmlns:a16="http://schemas.microsoft.com/office/drawing/2014/main" id="{97E8F532-E91D-DA35-DE18-FF39E3365107}"/>
              </a:ext>
            </a:extLst>
          </p:cNvPr>
          <p:cNvSpPr txBox="1"/>
          <p:nvPr/>
        </p:nvSpPr>
        <p:spPr>
          <a:xfrm>
            <a:off x="9863880" y="3026468"/>
            <a:ext cx="1362919" cy="400110"/>
          </a:xfrm>
          <a:prstGeom prst="rect">
            <a:avLst/>
          </a:prstGeom>
          <a:noFill/>
        </p:spPr>
        <p:txBody>
          <a:bodyPr wrap="square">
            <a:spAutoFit/>
          </a:bodyPr>
          <a:lstStyle/>
          <a:p>
            <a:r>
              <a:rPr lang="en-US" sz="2000" dirty="0">
                <a:solidFill>
                  <a:schemeClr val="lt1"/>
                </a:solidFill>
                <a:latin typeface="Bai Jamjuree"/>
                <a:cs typeface="Bai Jamjuree"/>
                <a:sym typeface="Bai Jamjuree"/>
              </a:rPr>
              <a:t>Insulin</a:t>
            </a:r>
            <a:endParaRPr lang="en-US" sz="2000" dirty="0"/>
          </a:p>
        </p:txBody>
      </p:sp>
    </p:spTree>
    <p:extLst>
      <p:ext uri="{BB962C8B-B14F-4D97-AF65-F5344CB8AC3E}">
        <p14:creationId xmlns:p14="http://schemas.microsoft.com/office/powerpoint/2010/main" val="4233014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Background pattern&#10;&#10;Description automatically generated">
            <a:extLst>
              <a:ext uri="{FF2B5EF4-FFF2-40B4-BE49-F238E27FC236}">
                <a16:creationId xmlns:a16="http://schemas.microsoft.com/office/drawing/2014/main" id="{90AD4EEB-8762-1E98-664C-6ECC6B8C0245}"/>
              </a:ext>
            </a:extLst>
          </p:cNvPr>
          <p:cNvPicPr>
            <a:picLocks noChangeAspect="1"/>
          </p:cNvPicPr>
          <p:nvPr/>
        </p:nvPicPr>
        <p:blipFill>
          <a:blip r:embed="rId3"/>
          <a:stretch>
            <a:fillRect/>
          </a:stretch>
        </p:blipFill>
        <p:spPr>
          <a:xfrm flipV="1">
            <a:off x="6332764" y="0"/>
            <a:ext cx="5859236" cy="2433313"/>
          </a:xfrm>
          <a:prstGeom prst="rect">
            <a:avLst/>
          </a:prstGeom>
        </p:spPr>
      </p:pic>
      <p:sp>
        <p:nvSpPr>
          <p:cNvPr id="2" name="Title 1">
            <a:extLst>
              <a:ext uri="{FF2B5EF4-FFF2-40B4-BE49-F238E27FC236}">
                <a16:creationId xmlns:a16="http://schemas.microsoft.com/office/drawing/2014/main" id="{9D996A0A-1B7D-4353-A3D7-11AB1CE6C5E5}"/>
              </a:ext>
            </a:extLst>
          </p:cNvPr>
          <p:cNvSpPr>
            <a:spLocks noGrp="1"/>
          </p:cNvSpPr>
          <p:nvPr>
            <p:ph type="title"/>
          </p:nvPr>
        </p:nvSpPr>
        <p:spPr/>
        <p:txBody>
          <a:bodyPr/>
          <a:lstStyle/>
          <a:p>
            <a:r>
              <a:rPr lang="en-US">
                <a:solidFill>
                  <a:srgbClr val="00B0F0"/>
                </a:solidFill>
              </a:rPr>
              <a:t>Workshop structure</a:t>
            </a:r>
          </a:p>
        </p:txBody>
      </p:sp>
      <p:sp>
        <p:nvSpPr>
          <p:cNvPr id="3" name="Slide Number Placeholder 2">
            <a:extLst>
              <a:ext uri="{FF2B5EF4-FFF2-40B4-BE49-F238E27FC236}">
                <a16:creationId xmlns:a16="http://schemas.microsoft.com/office/drawing/2014/main" id="{7387657F-06FD-45D8-BD77-DD72FE18AE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6" name="Google Shape;83;p7">
            <a:extLst>
              <a:ext uri="{FF2B5EF4-FFF2-40B4-BE49-F238E27FC236}">
                <a16:creationId xmlns:a16="http://schemas.microsoft.com/office/drawing/2014/main" id="{5D7ACD02-26D1-74B0-60C0-A057E707773A}"/>
              </a:ext>
            </a:extLst>
          </p:cNvPr>
          <p:cNvSpPr txBox="1"/>
          <p:nvPr/>
        </p:nvSpPr>
        <p:spPr>
          <a:xfrm>
            <a:off x="973915" y="1805084"/>
            <a:ext cx="9776087" cy="897682"/>
          </a:xfrm>
          <a:prstGeom prst="rect">
            <a:avLst/>
          </a:prstGeom>
          <a:noFill/>
          <a:ln>
            <a:noFill/>
          </a:ln>
        </p:spPr>
        <p:txBody>
          <a:bodyPr spcFirstLastPara="1" wrap="square" lIns="0" tIns="0" rIns="0" bIns="0" anchor="t" anchorCtr="0">
            <a:spAutoFit/>
          </a:bodyPr>
          <a:lstStyle/>
          <a:p>
            <a:pPr marL="457200" marR="0" lvl="0" indent="-457200" algn="l" rtl="0">
              <a:lnSpc>
                <a:spcPts val="3500"/>
              </a:lnSpc>
              <a:spcBef>
                <a:spcPts val="0"/>
              </a:spcBef>
              <a:spcAft>
                <a:spcPts val="0"/>
              </a:spcAft>
              <a:buClr>
                <a:schemeClr val="lt1"/>
              </a:buClr>
              <a:buSzPts val="2000"/>
              <a:buFont typeface="+mj-lt"/>
              <a:buAutoNum type="arabicPeriod"/>
            </a:pPr>
            <a:r>
              <a:rPr lang="en-US" sz="2400" i="0" u="none" strike="sngStrike" cap="none" dirty="0">
                <a:solidFill>
                  <a:schemeClr val="lt1"/>
                </a:solidFill>
                <a:latin typeface="Bai Jamjuree"/>
                <a:ea typeface="Bai Jamjuree"/>
                <a:cs typeface="Bai Jamjuree"/>
                <a:sym typeface="Bai Jamjuree"/>
              </a:rPr>
              <a:t>Introduction to drug discovery and diseases</a:t>
            </a:r>
            <a:endParaRPr lang="en-US" sz="2400" i="0" u="none" strike="sngStrike" cap="non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dirty="0">
                <a:solidFill>
                  <a:schemeClr val="lt1"/>
                </a:solidFill>
                <a:latin typeface="Bai Jamjuree"/>
                <a:ea typeface="Bai Jamjuree"/>
                <a:cs typeface="Bai Jamjuree"/>
                <a:sym typeface="Bai Jamjuree"/>
              </a:rPr>
              <a:t>What are proteins and small molecules?</a:t>
            </a:r>
            <a:endParaRPr lang="en-US" sz="2400" dirty="0">
              <a:solidFill>
                <a:schemeClr val="lt1"/>
              </a:solidFill>
              <a:latin typeface="Bai Jamjuree"/>
              <a:ea typeface="Bai Jamjuree"/>
              <a:cs typeface="Bai Jamjuree"/>
            </a:endParaRPr>
          </a:p>
        </p:txBody>
      </p:sp>
    </p:spTree>
    <p:extLst>
      <p:ext uri="{BB962C8B-B14F-4D97-AF65-F5344CB8AC3E}">
        <p14:creationId xmlns:p14="http://schemas.microsoft.com/office/powerpoint/2010/main" val="193548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3EAA5-8C77-4BBD-B576-A3E4EC95CAC7}"/>
              </a:ext>
            </a:extLst>
          </p:cNvPr>
          <p:cNvSpPr>
            <a:spLocks noGrp="1"/>
          </p:cNvSpPr>
          <p:nvPr>
            <p:ph type="title"/>
          </p:nvPr>
        </p:nvSpPr>
        <p:spPr>
          <a:xfrm>
            <a:off x="342348" y="2902702"/>
            <a:ext cx="10753834" cy="526298"/>
          </a:xfrm>
        </p:spPr>
        <p:txBody>
          <a:bodyPr/>
          <a:lstStyle/>
          <a:p>
            <a:pPr algn="ctr"/>
            <a:r>
              <a:rPr lang="en-US">
                <a:solidFill>
                  <a:srgbClr val="00B0F0"/>
                </a:solidFill>
              </a:rPr>
              <a:t>Proteins</a:t>
            </a:r>
          </a:p>
        </p:txBody>
      </p:sp>
      <p:sp>
        <p:nvSpPr>
          <p:cNvPr id="3" name="Slide Number Placeholder 2">
            <a:extLst>
              <a:ext uri="{FF2B5EF4-FFF2-40B4-BE49-F238E27FC236}">
                <a16:creationId xmlns:a16="http://schemas.microsoft.com/office/drawing/2014/main" id="{8609C0CB-F703-4221-BD86-75AEC0CE1B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4" name="Picture 3">
            <a:extLst>
              <a:ext uri="{FF2B5EF4-FFF2-40B4-BE49-F238E27FC236}">
                <a16:creationId xmlns:a16="http://schemas.microsoft.com/office/drawing/2014/main" id="{95E0652E-CB4E-4960-8639-6C8EEFEFB6D0}"/>
              </a:ext>
            </a:extLst>
          </p:cNvPr>
          <p:cNvPicPr>
            <a:picLocks noChangeAspect="1"/>
          </p:cNvPicPr>
          <p:nvPr/>
        </p:nvPicPr>
        <p:blipFill>
          <a:blip r:embed="rId3"/>
          <a:stretch>
            <a:fillRect/>
          </a:stretch>
        </p:blipFill>
        <p:spPr>
          <a:xfrm>
            <a:off x="8975834" y="226755"/>
            <a:ext cx="2868670" cy="1920097"/>
          </a:xfrm>
          <a:prstGeom prst="rect">
            <a:avLst/>
          </a:prstGeom>
        </p:spPr>
      </p:pic>
    </p:spTree>
    <p:extLst>
      <p:ext uri="{BB962C8B-B14F-4D97-AF65-F5344CB8AC3E}">
        <p14:creationId xmlns:p14="http://schemas.microsoft.com/office/powerpoint/2010/main" val="3068992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040C9-1AFD-E9B2-6A4A-87337D3BD18B}"/>
              </a:ext>
            </a:extLst>
          </p:cNvPr>
          <p:cNvSpPr>
            <a:spLocks noGrp="1"/>
          </p:cNvSpPr>
          <p:nvPr>
            <p:ph type="title"/>
          </p:nvPr>
        </p:nvSpPr>
        <p:spPr/>
        <p:txBody>
          <a:bodyPr/>
          <a:lstStyle/>
          <a:p>
            <a:r>
              <a:rPr lang="en-US">
                <a:solidFill>
                  <a:srgbClr val="00B0F0"/>
                </a:solidFill>
              </a:rPr>
              <a:t>Proteins: </a:t>
            </a:r>
            <a:r>
              <a:rPr lang="en-US"/>
              <a:t>sequence of amino acids</a:t>
            </a:r>
          </a:p>
        </p:txBody>
      </p:sp>
      <p:sp>
        <p:nvSpPr>
          <p:cNvPr id="3" name="Slide Number Placeholder 2">
            <a:extLst>
              <a:ext uri="{FF2B5EF4-FFF2-40B4-BE49-F238E27FC236}">
                <a16:creationId xmlns:a16="http://schemas.microsoft.com/office/drawing/2014/main" id="{AEE1931D-6694-1F36-DD6C-2EBD60BF33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1026" name="Picture 2" descr="undefined">
            <a:extLst>
              <a:ext uri="{FF2B5EF4-FFF2-40B4-BE49-F238E27FC236}">
                <a16:creationId xmlns:a16="http://schemas.microsoft.com/office/drawing/2014/main" id="{7EA9DDCD-B3E8-F587-6836-B52A68E9E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7245" y="1650787"/>
            <a:ext cx="5277177" cy="44832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9B3D00-2A7F-BB52-D58A-CC0109C34E0E}"/>
              </a:ext>
            </a:extLst>
          </p:cNvPr>
          <p:cNvSpPr txBox="1"/>
          <p:nvPr/>
        </p:nvSpPr>
        <p:spPr>
          <a:xfrm>
            <a:off x="965200" y="1590089"/>
            <a:ext cx="4729544"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lr>
                <a:schemeClr val="bg1"/>
              </a:buClr>
              <a:buFont typeface="Arial" panose="020B0604020202020204" pitchFamily="34" charset="0"/>
              <a:buChar char="•"/>
            </a:pPr>
            <a:r>
              <a:rPr lang="en-US" sz="2000" dirty="0">
                <a:solidFill>
                  <a:schemeClr val="bg1"/>
                </a:solidFill>
                <a:latin typeface="Bai Jamjuree"/>
              </a:rPr>
              <a:t>Proteins consist of chains of amino acids which spontaneously fold, in a process called protein folding, to form the three-dimensional (3D) structures of the proteins.</a:t>
            </a:r>
            <a:endParaRPr lang="en-US" dirty="0">
              <a:solidFill>
                <a:schemeClr val="bg1"/>
              </a:solidFill>
            </a:endParaRPr>
          </a:p>
          <a:p>
            <a:pPr marL="342900" indent="-342900">
              <a:buClr>
                <a:schemeClr val="bg1"/>
              </a:buClr>
              <a:buFont typeface="Arial" panose="020B0604020202020204" pitchFamily="34" charset="0"/>
              <a:buChar char="•"/>
            </a:pPr>
            <a:endParaRPr lang="en-US" sz="2000" dirty="0">
              <a:solidFill>
                <a:schemeClr val="bg1"/>
              </a:solidFill>
              <a:latin typeface="Bai Jamjuree"/>
            </a:endParaRPr>
          </a:p>
          <a:p>
            <a:pPr marL="342900" indent="-342900">
              <a:buClr>
                <a:schemeClr val="bg1"/>
              </a:buClr>
              <a:buFont typeface="Arial" panose="020B0604020202020204" pitchFamily="34" charset="0"/>
              <a:buChar char="•"/>
            </a:pPr>
            <a:r>
              <a:rPr lang="en-US" sz="2000" dirty="0">
                <a:solidFill>
                  <a:schemeClr val="bg1"/>
                </a:solidFill>
                <a:latin typeface="Bai Jamjuree"/>
              </a:rPr>
              <a:t>The 3D structure is crucial to the biological function of the protein</a:t>
            </a:r>
          </a:p>
          <a:p>
            <a:pPr marL="342900" indent="-342900">
              <a:buClr>
                <a:schemeClr val="bg1"/>
              </a:buClr>
              <a:buFont typeface="Arial" panose="020B0604020202020204" pitchFamily="34" charset="0"/>
              <a:buChar char="•"/>
            </a:pPr>
            <a:endParaRPr lang="en-US" sz="2000" dirty="0">
              <a:solidFill>
                <a:schemeClr val="bg1"/>
              </a:solidFill>
              <a:latin typeface="Bai Jamjuree"/>
            </a:endParaRPr>
          </a:p>
          <a:p>
            <a:pPr marL="342900" indent="-342900">
              <a:buClr>
                <a:schemeClr val="bg1"/>
              </a:buClr>
              <a:buFont typeface="Arial" panose="020B0604020202020204" pitchFamily="34" charset="0"/>
              <a:buChar char="•"/>
            </a:pPr>
            <a:r>
              <a:rPr lang="en-US" sz="2000" dirty="0">
                <a:solidFill>
                  <a:schemeClr val="bg1"/>
                </a:solidFill>
                <a:latin typeface="Bai Jamjuree"/>
              </a:rPr>
              <a:t>The structures of about 170,000 proteins over the last 60 years were identified using experimental methods</a:t>
            </a:r>
            <a:endParaRPr lang="en-US" dirty="0">
              <a:solidFill>
                <a:schemeClr val="bg1"/>
              </a:solidFill>
            </a:endParaRPr>
          </a:p>
        </p:txBody>
      </p:sp>
    </p:spTree>
    <p:extLst>
      <p:ext uri="{BB962C8B-B14F-4D97-AF65-F5344CB8AC3E}">
        <p14:creationId xmlns:p14="http://schemas.microsoft.com/office/powerpoint/2010/main" val="2337533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D38-FF2E-4FBD-A22E-52EEB3D70930}"/>
              </a:ext>
            </a:extLst>
          </p:cNvPr>
          <p:cNvSpPr>
            <a:spLocks noGrp="1"/>
          </p:cNvSpPr>
          <p:nvPr>
            <p:ph type="title"/>
          </p:nvPr>
        </p:nvSpPr>
        <p:spPr/>
        <p:txBody>
          <a:bodyPr/>
          <a:lstStyle/>
          <a:p>
            <a:r>
              <a:rPr lang="en-US" dirty="0">
                <a:solidFill>
                  <a:srgbClr val="00B0F0"/>
                </a:solidFill>
              </a:rPr>
              <a:t>Protein structure: </a:t>
            </a:r>
            <a:r>
              <a:rPr lang="en-US" dirty="0">
                <a:solidFill>
                  <a:schemeClr val="bg1"/>
                </a:solidFill>
              </a:rPr>
              <a:t>AlphaFold</a:t>
            </a:r>
          </a:p>
        </p:txBody>
      </p:sp>
      <p:sp>
        <p:nvSpPr>
          <p:cNvPr id="3" name="Slide Number Placeholder 2">
            <a:extLst>
              <a:ext uri="{FF2B5EF4-FFF2-40B4-BE49-F238E27FC236}">
                <a16:creationId xmlns:a16="http://schemas.microsoft.com/office/drawing/2014/main" id="{6EBC7258-0E82-45B9-8349-EEF358C30E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4" name="TextBox 3">
            <a:extLst>
              <a:ext uri="{FF2B5EF4-FFF2-40B4-BE49-F238E27FC236}">
                <a16:creationId xmlns:a16="http://schemas.microsoft.com/office/drawing/2014/main" id="{B02C1BBB-F1C1-4A5F-84CA-D68F6E7AECDE}"/>
              </a:ext>
            </a:extLst>
          </p:cNvPr>
          <p:cNvSpPr txBox="1"/>
          <p:nvPr/>
        </p:nvSpPr>
        <p:spPr>
          <a:xfrm>
            <a:off x="965200" y="1659824"/>
            <a:ext cx="8921512" cy="728824"/>
          </a:xfrm>
          <a:prstGeom prst="rect">
            <a:avLst/>
          </a:prstGeom>
        </p:spPr>
        <p:txBody>
          <a:bodyPr vert="horz" lIns="91440" tIns="45720" rIns="91440" bIns="45720" rtlCol="0" anchor="t">
            <a:noAutofit/>
          </a:bodyPr>
          <a:lstStyle/>
          <a:p>
            <a:pPr marL="342900" indent="-342900">
              <a:lnSpc>
                <a:spcPct val="90000"/>
              </a:lnSpc>
              <a:spcAft>
                <a:spcPts val="600"/>
              </a:spcAft>
              <a:buClr>
                <a:schemeClr val="bg1"/>
              </a:buClr>
              <a:buFont typeface="Arial" panose="020B0604020202020204" pitchFamily="34" charset="0"/>
              <a:buChar char="•"/>
            </a:pPr>
            <a:r>
              <a:rPr lang="en-US" sz="2000" dirty="0">
                <a:solidFill>
                  <a:schemeClr val="bg1"/>
                </a:solidFill>
                <a:latin typeface="Bai Jamjuree"/>
                <a:cs typeface="Bai Jamjuree"/>
              </a:rPr>
              <a:t>DeepMind from Google created a revolutionary model in 2020 that can output a proteins 3D structure given its amino acid sequence</a:t>
            </a:r>
          </a:p>
        </p:txBody>
      </p:sp>
      <p:pic>
        <p:nvPicPr>
          <p:cNvPr id="1026" name="Picture 2" descr="See the source image">
            <a:extLst>
              <a:ext uri="{FF2B5EF4-FFF2-40B4-BE49-F238E27FC236}">
                <a16:creationId xmlns:a16="http://schemas.microsoft.com/office/drawing/2014/main" id="{0ED2748D-7640-4C4D-B290-47C055C0BF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654" b="15013"/>
          <a:stretch/>
        </p:blipFill>
        <p:spPr bwMode="auto">
          <a:xfrm>
            <a:off x="7884323" y="22400"/>
            <a:ext cx="4307677" cy="17402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7A3CB4-AF25-A2D8-573B-05F09C877848}"/>
              </a:ext>
            </a:extLst>
          </p:cNvPr>
          <p:cNvSpPr txBox="1"/>
          <p:nvPr/>
        </p:nvSpPr>
        <p:spPr>
          <a:xfrm>
            <a:off x="1090669" y="6203688"/>
            <a:ext cx="9166033" cy="523220"/>
          </a:xfrm>
          <a:prstGeom prst="rect">
            <a:avLst/>
          </a:prstGeom>
          <a:noFill/>
        </p:spPr>
        <p:txBody>
          <a:bodyPr wrap="square">
            <a:spAutoFit/>
          </a:bodyPr>
          <a:lstStyle/>
          <a:p>
            <a:r>
              <a:rPr lang="en-US" dirty="0">
                <a:hlinkClick r:id="rId4"/>
              </a:rPr>
              <a:t>DeepMind’s protein-folding AI has solved a 50-year-old grand challenge of biology | MIT Technology Review</a:t>
            </a:r>
            <a:endParaRPr lang="en-US" dirty="0"/>
          </a:p>
          <a:p>
            <a:r>
              <a:rPr lang="en-US" dirty="0">
                <a:hlinkClick r:id="rId5"/>
              </a:rPr>
              <a:t>AlphaFold: a solution to a 50-year-old grand challenge in biology (deepmind.com)</a:t>
            </a:r>
            <a:endParaRPr lang="en-US" dirty="0"/>
          </a:p>
        </p:txBody>
      </p:sp>
      <p:pic>
        <p:nvPicPr>
          <p:cNvPr id="8" name="Picture 7">
            <a:extLst>
              <a:ext uri="{FF2B5EF4-FFF2-40B4-BE49-F238E27FC236}">
                <a16:creationId xmlns:a16="http://schemas.microsoft.com/office/drawing/2014/main" id="{41EB27D0-336B-310C-8BD1-FAF62069F714}"/>
              </a:ext>
            </a:extLst>
          </p:cNvPr>
          <p:cNvPicPr>
            <a:picLocks noChangeAspect="1"/>
          </p:cNvPicPr>
          <p:nvPr/>
        </p:nvPicPr>
        <p:blipFill>
          <a:blip r:embed="rId6"/>
          <a:stretch>
            <a:fillRect/>
          </a:stretch>
        </p:blipFill>
        <p:spPr>
          <a:xfrm>
            <a:off x="6964413" y="2631539"/>
            <a:ext cx="4851387" cy="2866495"/>
          </a:xfrm>
          <a:prstGeom prst="rect">
            <a:avLst/>
          </a:prstGeom>
        </p:spPr>
      </p:pic>
      <p:sp>
        <p:nvSpPr>
          <p:cNvPr id="10" name="TextBox 9">
            <a:extLst>
              <a:ext uri="{FF2B5EF4-FFF2-40B4-BE49-F238E27FC236}">
                <a16:creationId xmlns:a16="http://schemas.microsoft.com/office/drawing/2014/main" id="{2EA2D8D2-389F-4FAC-8A77-4D4732589354}"/>
              </a:ext>
            </a:extLst>
          </p:cNvPr>
          <p:cNvSpPr txBox="1"/>
          <p:nvPr/>
        </p:nvSpPr>
        <p:spPr>
          <a:xfrm>
            <a:off x="965200" y="2457702"/>
            <a:ext cx="5670011" cy="3447098"/>
          </a:xfrm>
          <a:prstGeom prst="rect">
            <a:avLst/>
          </a:prstGeom>
          <a:noFill/>
        </p:spPr>
        <p:txBody>
          <a:bodyPr wrap="square">
            <a:spAutoFit/>
          </a:bodyPr>
          <a:lstStyle/>
          <a:p>
            <a:pPr marL="342900" indent="-342900">
              <a:lnSpc>
                <a:spcPct val="90000"/>
              </a:lnSpc>
              <a:spcAft>
                <a:spcPts val="600"/>
              </a:spcAft>
              <a:buClr>
                <a:schemeClr val="bg1"/>
              </a:buClr>
              <a:buFont typeface="Arial" panose="020B0604020202020204" pitchFamily="34" charset="0"/>
              <a:buChar char="•"/>
            </a:pPr>
            <a:r>
              <a:rPr lang="en-US" sz="2000" dirty="0">
                <a:solidFill>
                  <a:schemeClr val="bg1"/>
                </a:solidFill>
                <a:latin typeface="Bai Jamjuree"/>
                <a:cs typeface="Bai Jamjuree"/>
              </a:rPr>
              <a:t>It previously took hundreds of thousands of dollars and years of trial and error to find the structure of each protein. </a:t>
            </a:r>
            <a:r>
              <a:rPr lang="en-US" sz="2000" b="1" dirty="0">
                <a:solidFill>
                  <a:schemeClr val="bg1"/>
                </a:solidFill>
                <a:latin typeface="Bai Jamjuree"/>
                <a:cs typeface="Bai Jamjuree"/>
              </a:rPr>
              <a:t>AlphaFold can find a protein’s shape in a few days!!</a:t>
            </a:r>
          </a:p>
          <a:p>
            <a:pPr>
              <a:lnSpc>
                <a:spcPct val="90000"/>
              </a:lnSpc>
              <a:spcAft>
                <a:spcPts val="600"/>
              </a:spcAft>
              <a:buClr>
                <a:schemeClr val="bg1"/>
              </a:buClr>
            </a:pPr>
            <a:endParaRPr lang="en-US" sz="2000" dirty="0">
              <a:solidFill>
                <a:schemeClr val="bg1"/>
              </a:solidFill>
              <a:latin typeface="Bai Jamjuree"/>
              <a:cs typeface="Bai Jamjuree"/>
            </a:endParaRPr>
          </a:p>
          <a:p>
            <a:pPr marL="342900" indent="-342900">
              <a:lnSpc>
                <a:spcPct val="90000"/>
              </a:lnSpc>
              <a:spcAft>
                <a:spcPts val="600"/>
              </a:spcAft>
              <a:buClr>
                <a:schemeClr val="bg1"/>
              </a:buClr>
              <a:buFont typeface="Arial" panose="020B0604020202020204" pitchFamily="34" charset="0"/>
              <a:buChar char="•"/>
            </a:pPr>
            <a:r>
              <a:rPr lang="en-US" sz="2000" dirty="0">
                <a:solidFill>
                  <a:schemeClr val="bg1"/>
                </a:solidFill>
                <a:latin typeface="Bai Jamjuree"/>
                <a:cs typeface="Bai Jamjuree"/>
              </a:rPr>
              <a:t>The model was trained for a few weeks on 100-200 GPUs using transformer-based architecture</a:t>
            </a:r>
          </a:p>
          <a:p>
            <a:pPr marL="342900" indent="-342900">
              <a:lnSpc>
                <a:spcPct val="90000"/>
              </a:lnSpc>
              <a:spcAft>
                <a:spcPts val="600"/>
              </a:spcAft>
              <a:buClr>
                <a:schemeClr val="bg1"/>
              </a:buClr>
              <a:buFont typeface="Arial" panose="020B0604020202020204" pitchFamily="34" charset="0"/>
              <a:buChar char="•"/>
            </a:pPr>
            <a:endParaRPr lang="en-US" sz="2000" dirty="0">
              <a:solidFill>
                <a:schemeClr val="bg1"/>
              </a:solidFill>
              <a:latin typeface="Bai Jamjuree"/>
              <a:cs typeface="Bai Jamjuree"/>
            </a:endParaRPr>
          </a:p>
          <a:p>
            <a:pPr marL="342900" indent="-342900">
              <a:lnSpc>
                <a:spcPct val="90000"/>
              </a:lnSpc>
              <a:spcAft>
                <a:spcPts val="600"/>
              </a:spcAft>
              <a:buClr>
                <a:schemeClr val="bg1"/>
              </a:buClr>
              <a:buFont typeface="Arial" panose="020B0604020202020204" pitchFamily="34" charset="0"/>
              <a:buChar char="•"/>
            </a:pPr>
            <a:r>
              <a:rPr lang="en-US" sz="2000" dirty="0">
                <a:solidFill>
                  <a:schemeClr val="bg1"/>
                </a:solidFill>
                <a:latin typeface="Bai Jamjuree"/>
                <a:cs typeface="Bai Jamjuree"/>
              </a:rPr>
              <a:t>Since then, they have published structures for 200 million proteins</a:t>
            </a:r>
          </a:p>
        </p:txBody>
      </p:sp>
    </p:spTree>
    <p:extLst>
      <p:ext uri="{BB962C8B-B14F-4D97-AF65-F5344CB8AC3E}">
        <p14:creationId xmlns:p14="http://schemas.microsoft.com/office/powerpoint/2010/main" val="2674455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D38-FF2E-4FBD-A22E-52EEB3D70930}"/>
              </a:ext>
            </a:extLst>
          </p:cNvPr>
          <p:cNvSpPr>
            <a:spLocks noGrp="1"/>
          </p:cNvSpPr>
          <p:nvPr>
            <p:ph type="title"/>
          </p:nvPr>
        </p:nvSpPr>
        <p:spPr/>
        <p:txBody>
          <a:bodyPr/>
          <a:lstStyle/>
          <a:p>
            <a:r>
              <a:rPr lang="en-US" dirty="0">
                <a:solidFill>
                  <a:schemeClr val="bg1"/>
                </a:solidFill>
              </a:rPr>
              <a:t>AlphaFold: </a:t>
            </a:r>
            <a:r>
              <a:rPr lang="en-US" dirty="0">
                <a:solidFill>
                  <a:srgbClr val="00B0F0"/>
                </a:solidFill>
              </a:rPr>
              <a:t>Outputs</a:t>
            </a:r>
          </a:p>
        </p:txBody>
      </p:sp>
      <p:sp>
        <p:nvSpPr>
          <p:cNvPr id="3" name="Slide Number Placeholder 2">
            <a:extLst>
              <a:ext uri="{FF2B5EF4-FFF2-40B4-BE49-F238E27FC236}">
                <a16:creationId xmlns:a16="http://schemas.microsoft.com/office/drawing/2014/main" id="{6EBC7258-0E82-45B9-8349-EEF358C30E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4" name="TextBox 3">
            <a:extLst>
              <a:ext uri="{FF2B5EF4-FFF2-40B4-BE49-F238E27FC236}">
                <a16:creationId xmlns:a16="http://schemas.microsoft.com/office/drawing/2014/main" id="{B02C1BBB-F1C1-4A5F-84CA-D68F6E7AECDE}"/>
              </a:ext>
            </a:extLst>
          </p:cNvPr>
          <p:cNvSpPr txBox="1"/>
          <p:nvPr/>
        </p:nvSpPr>
        <p:spPr>
          <a:xfrm>
            <a:off x="965200" y="1506556"/>
            <a:ext cx="7572872" cy="4940023"/>
          </a:xfrm>
          <a:prstGeom prst="rect">
            <a:avLst/>
          </a:prstGeom>
        </p:spPr>
        <p:txBody>
          <a:bodyPr vert="horz" lIns="91440" tIns="45720" rIns="91440" bIns="45720" rtlCol="0" anchor="t">
            <a:noAutofit/>
          </a:bodyPr>
          <a:lstStyle/>
          <a:p>
            <a:pPr marL="342900" indent="-342900">
              <a:lnSpc>
                <a:spcPct val="90000"/>
              </a:lnSpc>
              <a:spcAft>
                <a:spcPts val="600"/>
              </a:spcAft>
              <a:buClr>
                <a:schemeClr val="bg1"/>
              </a:buClr>
              <a:buFont typeface="Arial" panose="020B0604020202020204" pitchFamily="34" charset="0"/>
              <a:buChar char="•"/>
            </a:pPr>
            <a:r>
              <a:rPr lang="en-US" sz="2000" dirty="0">
                <a:solidFill>
                  <a:schemeClr val="bg1"/>
                </a:solidFill>
                <a:latin typeface="Bai Jamjuree"/>
                <a:cs typeface="Bai Jamjuree"/>
              </a:rPr>
              <a:t>Produced structure of proteins in Covid-19 virus</a:t>
            </a:r>
          </a:p>
          <a:p>
            <a:pPr marL="342900" indent="-342900">
              <a:lnSpc>
                <a:spcPct val="90000"/>
              </a:lnSpc>
              <a:spcAft>
                <a:spcPts val="600"/>
              </a:spcAft>
              <a:buClr>
                <a:schemeClr val="bg1"/>
              </a:buClr>
              <a:buFont typeface="Arial" panose="020B0604020202020204" pitchFamily="34" charset="0"/>
              <a:buChar char="•"/>
            </a:pPr>
            <a:endParaRPr lang="en-US" sz="2000" dirty="0">
              <a:solidFill>
                <a:schemeClr val="bg1"/>
              </a:solidFill>
              <a:latin typeface="Bai Jamjuree" panose="020B0604020202020204" charset="-34"/>
              <a:cs typeface="Bai Jamjuree" panose="020B0604020202020204" charset="-34"/>
            </a:endParaRPr>
          </a:p>
          <a:p>
            <a:pPr marL="342900" indent="-342900">
              <a:lnSpc>
                <a:spcPct val="90000"/>
              </a:lnSpc>
              <a:spcAft>
                <a:spcPts val="600"/>
              </a:spcAft>
              <a:buClr>
                <a:schemeClr val="bg1"/>
              </a:buClr>
              <a:buFont typeface="Arial" panose="020B0604020202020204" pitchFamily="34" charset="0"/>
              <a:buChar char="•"/>
            </a:pPr>
            <a:r>
              <a:rPr lang="en-US" sz="2000" dirty="0">
                <a:solidFill>
                  <a:schemeClr val="bg1"/>
                </a:solidFill>
                <a:latin typeface="Bai Jamjuree"/>
                <a:cs typeface="Bai Jamjuree"/>
              </a:rPr>
              <a:t>Produced structure of protein causing rare disease </a:t>
            </a:r>
            <a:endParaRPr lang="en-US" sz="2000" dirty="0">
              <a:solidFill>
                <a:schemeClr val="bg1"/>
              </a:solidFill>
              <a:latin typeface="Bai Jamjuree" panose="020B0604020202020204" charset="-34"/>
              <a:cs typeface="Bai Jamjuree" panose="020B0604020202020204" charset="-34"/>
            </a:endParaRPr>
          </a:p>
          <a:p>
            <a:pPr marL="342900" indent="-342900">
              <a:lnSpc>
                <a:spcPct val="90000"/>
              </a:lnSpc>
              <a:spcAft>
                <a:spcPts val="600"/>
              </a:spcAft>
              <a:buClr>
                <a:schemeClr val="bg1"/>
              </a:buClr>
              <a:buFont typeface="Arial" panose="020B0604020202020204" pitchFamily="34" charset="0"/>
              <a:buChar char="•"/>
            </a:pPr>
            <a:endParaRPr lang="en-US" sz="2000" dirty="0">
              <a:solidFill>
                <a:schemeClr val="bg1"/>
              </a:solidFill>
              <a:latin typeface="Bai Jamjuree" panose="020B0604020202020204" charset="-34"/>
              <a:cs typeface="Bai Jamjuree" panose="020B0604020202020204" charset="-34"/>
            </a:endParaRPr>
          </a:p>
          <a:p>
            <a:pPr marL="342900" indent="-342900">
              <a:lnSpc>
                <a:spcPct val="90000"/>
              </a:lnSpc>
              <a:spcAft>
                <a:spcPts val="600"/>
              </a:spcAft>
              <a:buClr>
                <a:schemeClr val="bg1"/>
              </a:buClr>
              <a:buFont typeface="Arial" panose="020B0604020202020204" pitchFamily="34" charset="0"/>
              <a:buChar char="•"/>
            </a:pPr>
            <a:r>
              <a:rPr lang="en-US" sz="2000" dirty="0">
                <a:solidFill>
                  <a:schemeClr val="bg1"/>
                </a:solidFill>
                <a:latin typeface="Bai Jamjuree"/>
                <a:cs typeface="Bai Jamjuree"/>
              </a:rPr>
              <a:t>Scientists could then find a molecule to bind and block the protein curing the disease</a:t>
            </a:r>
          </a:p>
          <a:p>
            <a:pPr marL="342900" indent="-342900">
              <a:lnSpc>
                <a:spcPct val="90000"/>
              </a:lnSpc>
              <a:spcAft>
                <a:spcPts val="600"/>
              </a:spcAft>
              <a:buClr>
                <a:schemeClr val="bg1"/>
              </a:buClr>
              <a:buFont typeface="Arial" panose="020B0604020202020204" pitchFamily="34" charset="0"/>
              <a:buChar char="•"/>
            </a:pPr>
            <a:endParaRPr lang="en-US" sz="2000" dirty="0">
              <a:solidFill>
                <a:schemeClr val="bg1"/>
              </a:solidFill>
              <a:latin typeface="Bai Jamjuree" panose="020B0604020202020204" charset="-34"/>
              <a:cs typeface="Bai Jamjuree" panose="020B0604020202020204" charset="-34"/>
            </a:endParaRPr>
          </a:p>
          <a:p>
            <a:pPr marL="342900" indent="-342900">
              <a:lnSpc>
                <a:spcPct val="90000"/>
              </a:lnSpc>
              <a:spcAft>
                <a:spcPts val="600"/>
              </a:spcAft>
              <a:buClr>
                <a:schemeClr val="bg1"/>
              </a:buClr>
              <a:buFont typeface="Arial" panose="020B0604020202020204" pitchFamily="34" charset="0"/>
              <a:buChar char="•"/>
            </a:pPr>
            <a:r>
              <a:rPr lang="en-US" sz="2000" dirty="0">
                <a:solidFill>
                  <a:schemeClr val="bg1"/>
                </a:solidFill>
                <a:latin typeface="Bai Jamjuree"/>
                <a:cs typeface="Bai Jamjuree"/>
              </a:rPr>
              <a:t>If you don’t know the protein structure you can’t do this</a:t>
            </a:r>
          </a:p>
          <a:p>
            <a:pPr marL="342900" indent="-342900">
              <a:lnSpc>
                <a:spcPct val="90000"/>
              </a:lnSpc>
              <a:spcAft>
                <a:spcPts val="600"/>
              </a:spcAft>
              <a:buClr>
                <a:schemeClr val="bg1"/>
              </a:buClr>
              <a:buFont typeface="Arial" panose="020B0604020202020204" pitchFamily="34" charset="0"/>
              <a:buChar char="•"/>
            </a:pPr>
            <a:endParaRPr lang="en-US" sz="2000" dirty="0">
              <a:solidFill>
                <a:schemeClr val="bg1"/>
              </a:solidFill>
              <a:latin typeface="Bai Jamjuree" panose="020B0604020202020204" charset="-34"/>
              <a:cs typeface="Bai Jamjuree" panose="020B0604020202020204" charset="-34"/>
            </a:endParaRPr>
          </a:p>
          <a:p>
            <a:pPr marL="342900" indent="-342900">
              <a:lnSpc>
                <a:spcPct val="90000"/>
              </a:lnSpc>
              <a:spcAft>
                <a:spcPts val="600"/>
              </a:spcAft>
              <a:buClr>
                <a:schemeClr val="bg1"/>
              </a:buClr>
              <a:buFont typeface="Arial" panose="020B0604020202020204" pitchFamily="34" charset="0"/>
              <a:buChar char="•"/>
            </a:pPr>
            <a:r>
              <a:rPr lang="en-US" sz="2000" dirty="0">
                <a:solidFill>
                  <a:schemeClr val="bg1"/>
                </a:solidFill>
                <a:latin typeface="Bai Jamjuree"/>
                <a:cs typeface="Bai Jamjuree"/>
                <a:hlinkClick r:id="rId3">
                  <a:extLst>
                    <a:ext uri="{A12FA001-AC4F-418D-AE19-62706E023703}">
                      <ahyp:hlinkClr xmlns:ahyp="http://schemas.microsoft.com/office/drawing/2018/hyperlinkcolor" val="tx"/>
                    </a:ext>
                  </a:extLst>
                </a:hlinkClick>
              </a:rPr>
              <a:t>DeepMind wants to use its AI to cure neglected diseases | WIRED UK</a:t>
            </a:r>
            <a:endParaRPr lang="en-US" sz="2000" dirty="0">
              <a:solidFill>
                <a:schemeClr val="bg1"/>
              </a:solidFill>
              <a:latin typeface="Bai Jamjuree"/>
              <a:cs typeface="Bai Jamjuree"/>
            </a:endParaRPr>
          </a:p>
        </p:txBody>
      </p:sp>
      <p:pic>
        <p:nvPicPr>
          <p:cNvPr id="1026" name="Picture 2" descr="See the source image">
            <a:extLst>
              <a:ext uri="{FF2B5EF4-FFF2-40B4-BE49-F238E27FC236}">
                <a16:creationId xmlns:a16="http://schemas.microsoft.com/office/drawing/2014/main" id="{0ED2748D-7640-4C4D-B290-47C055C0BF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654" b="15013"/>
          <a:stretch/>
        </p:blipFill>
        <p:spPr bwMode="auto">
          <a:xfrm>
            <a:off x="7884323" y="22400"/>
            <a:ext cx="4307677" cy="1740298"/>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172;p15">
            <a:extLst>
              <a:ext uri="{FF2B5EF4-FFF2-40B4-BE49-F238E27FC236}">
                <a16:creationId xmlns:a16="http://schemas.microsoft.com/office/drawing/2014/main" id="{6E9423B4-D5D0-5C06-0E31-BD3A7C26F2D6}"/>
              </a:ext>
            </a:extLst>
          </p:cNvPr>
          <p:cNvPicPr preferRelativeResize="0"/>
          <p:nvPr/>
        </p:nvPicPr>
        <p:blipFill rotWithShape="1">
          <a:blip r:embed="rId5">
            <a:alphaModFix/>
          </a:blip>
          <a:srcRect/>
          <a:stretch/>
        </p:blipFill>
        <p:spPr>
          <a:xfrm>
            <a:off x="9244804" y="2844938"/>
            <a:ext cx="2205260" cy="2519400"/>
          </a:xfrm>
          <a:prstGeom prst="rect">
            <a:avLst/>
          </a:prstGeom>
          <a:noFill/>
          <a:ln>
            <a:noFill/>
          </a:ln>
        </p:spPr>
      </p:pic>
    </p:spTree>
    <p:extLst>
      <p:ext uri="{BB962C8B-B14F-4D97-AF65-F5344CB8AC3E}">
        <p14:creationId xmlns:p14="http://schemas.microsoft.com/office/powerpoint/2010/main" val="3619863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6E14D-3F07-446F-84F9-DE060494B529}"/>
              </a:ext>
            </a:extLst>
          </p:cNvPr>
          <p:cNvSpPr>
            <a:spLocks noGrp="1"/>
          </p:cNvSpPr>
          <p:nvPr>
            <p:ph type="title"/>
          </p:nvPr>
        </p:nvSpPr>
        <p:spPr/>
        <p:txBody>
          <a:bodyPr/>
          <a:lstStyle/>
          <a:p>
            <a:r>
              <a:rPr lang="en-US" dirty="0">
                <a:solidFill>
                  <a:schemeClr val="bg1"/>
                </a:solidFill>
              </a:rPr>
              <a:t>AlphaFold:</a:t>
            </a:r>
            <a:r>
              <a:rPr lang="en-US" dirty="0">
                <a:solidFill>
                  <a:srgbClr val="00B0F0"/>
                </a:solidFill>
              </a:rPr>
              <a:t> Consequences for drug discovery</a:t>
            </a:r>
          </a:p>
        </p:txBody>
      </p:sp>
      <p:sp>
        <p:nvSpPr>
          <p:cNvPr id="3" name="Slide Number Placeholder 2">
            <a:extLst>
              <a:ext uri="{FF2B5EF4-FFF2-40B4-BE49-F238E27FC236}">
                <a16:creationId xmlns:a16="http://schemas.microsoft.com/office/drawing/2014/main" id="{8E37B63E-DBE8-4A52-A9B5-9C6D4CE674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4" name="TextBox 3">
            <a:extLst>
              <a:ext uri="{FF2B5EF4-FFF2-40B4-BE49-F238E27FC236}">
                <a16:creationId xmlns:a16="http://schemas.microsoft.com/office/drawing/2014/main" id="{7F5A9C7C-E10D-4A11-9597-70B86A36409F}"/>
              </a:ext>
            </a:extLst>
          </p:cNvPr>
          <p:cNvSpPr txBox="1"/>
          <p:nvPr/>
        </p:nvSpPr>
        <p:spPr>
          <a:xfrm>
            <a:off x="965200" y="1691222"/>
            <a:ext cx="7982824" cy="4940023"/>
          </a:xfrm>
          <a:prstGeom prst="rect">
            <a:avLst/>
          </a:prstGeom>
        </p:spPr>
        <p:txBody>
          <a:bodyPr vert="horz" lIns="91440" tIns="45720" rIns="91440" bIns="45720" rtlCol="0" anchor="t">
            <a:noAutofit/>
          </a:bodyPr>
          <a:lstStyle/>
          <a:p>
            <a:pPr marL="342900" indent="-342900">
              <a:lnSpc>
                <a:spcPct val="90000"/>
              </a:lnSpc>
              <a:spcAft>
                <a:spcPts val="600"/>
              </a:spcAft>
              <a:buClr>
                <a:schemeClr val="bg1"/>
              </a:buClr>
              <a:buFont typeface="Arial" panose="020B0604020202020204" pitchFamily="34" charset="0"/>
              <a:buChar char="•"/>
            </a:pPr>
            <a:r>
              <a:rPr lang="en-US" sz="2000" dirty="0">
                <a:solidFill>
                  <a:schemeClr val="bg1"/>
                </a:solidFill>
                <a:latin typeface="Bai Jamjuree"/>
                <a:cs typeface="Bai Jamjuree"/>
              </a:rPr>
              <a:t>Can we expect to say many new drugs being developed now thanks to AlphaFold?</a:t>
            </a:r>
          </a:p>
          <a:p>
            <a:pPr marL="342900" indent="-342900">
              <a:lnSpc>
                <a:spcPct val="90000"/>
              </a:lnSpc>
              <a:spcAft>
                <a:spcPts val="600"/>
              </a:spcAft>
              <a:buClr>
                <a:schemeClr val="bg1"/>
              </a:buClr>
              <a:buFont typeface="Arial" panose="020B0604020202020204" pitchFamily="34" charset="0"/>
              <a:buChar char="•"/>
            </a:pPr>
            <a:endParaRPr lang="en-US" sz="2000" dirty="0">
              <a:solidFill>
                <a:schemeClr val="bg1"/>
              </a:solidFill>
              <a:latin typeface="Bai Jamjuree"/>
              <a:cs typeface="Bai Jamjuree"/>
            </a:endParaRPr>
          </a:p>
          <a:p>
            <a:pPr marL="342900" indent="-342900">
              <a:lnSpc>
                <a:spcPct val="90000"/>
              </a:lnSpc>
              <a:spcAft>
                <a:spcPts val="600"/>
              </a:spcAft>
              <a:buClr>
                <a:schemeClr val="bg1"/>
              </a:buClr>
              <a:buFont typeface="Arial" panose="020B0604020202020204" pitchFamily="34" charset="0"/>
              <a:buChar char="•"/>
            </a:pPr>
            <a:r>
              <a:rPr lang="en-US" sz="2000" dirty="0">
                <a:solidFill>
                  <a:schemeClr val="bg1"/>
                </a:solidFill>
                <a:latin typeface="Bai Jamjuree"/>
                <a:cs typeface="Bai Jamjuree"/>
              </a:rPr>
              <a:t>It helps – but there are more steps to get to the end goal of having a drug that work for a disease</a:t>
            </a:r>
          </a:p>
          <a:p>
            <a:pPr>
              <a:lnSpc>
                <a:spcPct val="90000"/>
              </a:lnSpc>
              <a:spcAft>
                <a:spcPts val="600"/>
              </a:spcAft>
              <a:buClr>
                <a:schemeClr val="bg1"/>
              </a:buClr>
            </a:pPr>
            <a:endParaRPr lang="en-US" sz="2000" dirty="0">
              <a:solidFill>
                <a:schemeClr val="bg1"/>
              </a:solidFill>
              <a:latin typeface="Bai Jamjuree"/>
              <a:cs typeface="Bai Jamjuree"/>
            </a:endParaRPr>
          </a:p>
          <a:p>
            <a:pPr marL="342900" indent="-342900">
              <a:lnSpc>
                <a:spcPct val="90000"/>
              </a:lnSpc>
              <a:spcAft>
                <a:spcPts val="600"/>
              </a:spcAft>
              <a:buClr>
                <a:schemeClr val="bg1"/>
              </a:buClr>
              <a:buFont typeface="Arial" panose="020B0604020202020204" pitchFamily="34" charset="0"/>
              <a:buChar char="•"/>
            </a:pPr>
            <a:r>
              <a:rPr lang="en-US" sz="2000" dirty="0">
                <a:solidFill>
                  <a:schemeClr val="bg1"/>
                </a:solidFill>
                <a:latin typeface="Bai Jamjuree"/>
                <a:cs typeface="Bai Jamjuree"/>
              </a:rPr>
              <a:t>Even if we know the protein shape before binding, after binding we don’t know the shape.. </a:t>
            </a:r>
          </a:p>
          <a:p>
            <a:pPr marL="342900" indent="-342900">
              <a:lnSpc>
                <a:spcPct val="90000"/>
              </a:lnSpc>
              <a:spcAft>
                <a:spcPts val="600"/>
              </a:spcAft>
              <a:buClr>
                <a:schemeClr val="bg1"/>
              </a:buClr>
              <a:buFont typeface="Arial" panose="020B0604020202020204" pitchFamily="34" charset="0"/>
              <a:buChar char="•"/>
            </a:pPr>
            <a:endParaRPr lang="en-US" sz="2000" dirty="0">
              <a:solidFill>
                <a:schemeClr val="bg1"/>
              </a:solidFill>
              <a:latin typeface="Bai Jamjuree"/>
              <a:cs typeface="Bai Jamjuree"/>
            </a:endParaRPr>
          </a:p>
          <a:p>
            <a:pPr marL="342900" indent="-342900">
              <a:lnSpc>
                <a:spcPct val="90000"/>
              </a:lnSpc>
              <a:spcAft>
                <a:spcPts val="600"/>
              </a:spcAft>
              <a:buClr>
                <a:schemeClr val="bg1"/>
              </a:buClr>
              <a:buFont typeface="Arial" panose="020B0604020202020204" pitchFamily="34" charset="0"/>
              <a:buChar char="•"/>
            </a:pPr>
            <a:r>
              <a:rPr lang="en-US" sz="2000" dirty="0">
                <a:solidFill>
                  <a:schemeClr val="bg1"/>
                </a:solidFill>
                <a:latin typeface="Bai Jamjuree"/>
                <a:cs typeface="Bai Jamjuree"/>
              </a:rPr>
              <a:t>We don’t know how the protein will work now..., enhanced/suppressed..?</a:t>
            </a:r>
          </a:p>
          <a:p>
            <a:pPr marL="342900" indent="-342900">
              <a:lnSpc>
                <a:spcPct val="90000"/>
              </a:lnSpc>
              <a:spcAft>
                <a:spcPts val="600"/>
              </a:spcAft>
              <a:buClr>
                <a:schemeClr val="bg1"/>
              </a:buClr>
              <a:buFont typeface="Arial" panose="020B0604020202020204" pitchFamily="34" charset="0"/>
              <a:buChar char="•"/>
            </a:pPr>
            <a:endParaRPr lang="en-US" sz="2000" dirty="0">
              <a:solidFill>
                <a:schemeClr val="bg1"/>
              </a:solidFill>
              <a:latin typeface="Bai Jamjuree"/>
              <a:cs typeface="Bai Jamjuree"/>
            </a:endParaRPr>
          </a:p>
          <a:p>
            <a:pPr marL="342900" indent="-342900">
              <a:lnSpc>
                <a:spcPct val="90000"/>
              </a:lnSpc>
              <a:spcAft>
                <a:spcPts val="600"/>
              </a:spcAft>
              <a:buClr>
                <a:schemeClr val="bg1"/>
              </a:buClr>
              <a:buFont typeface="Arial" panose="020B0604020202020204" pitchFamily="34" charset="0"/>
              <a:buChar char="•"/>
            </a:pPr>
            <a:r>
              <a:rPr lang="en-US" sz="2000" dirty="0">
                <a:solidFill>
                  <a:schemeClr val="bg1"/>
                </a:solidFill>
                <a:latin typeface="Bai Jamjuree"/>
                <a:cs typeface="Bai Jamjuree"/>
              </a:rPr>
              <a:t>AlphaFold cannot do this… yet</a:t>
            </a:r>
          </a:p>
        </p:txBody>
      </p:sp>
      <p:pic>
        <p:nvPicPr>
          <p:cNvPr id="6" name="Picture 5">
            <a:extLst>
              <a:ext uri="{FF2B5EF4-FFF2-40B4-BE49-F238E27FC236}">
                <a16:creationId xmlns:a16="http://schemas.microsoft.com/office/drawing/2014/main" id="{54629338-6DB3-F062-7BDD-C816F4A025A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367" b="96507" l="6180" r="93633">
                        <a14:foregroundMark x1="6367" y1="47598" x2="6367" y2="47598"/>
                        <a14:foregroundMark x1="25468" y1="12664" x2="25468" y2="12664"/>
                        <a14:foregroundMark x1="23034" y1="4367" x2="23034" y2="4367"/>
                        <a14:foregroundMark x1="15730" y1="10262" x2="15730" y2="10262"/>
                        <a14:foregroundMark x1="16105" y1="11790" x2="16105" y2="11790"/>
                        <a14:foregroundMark x1="15730" y1="9170" x2="15730" y2="9170"/>
                        <a14:foregroundMark x1="71723" y1="6769" x2="71723" y2="6769"/>
                        <a14:foregroundMark x1="94007" y1="58515" x2="94007" y2="58515"/>
                        <a14:foregroundMark x1="78090" y1="86026" x2="78090" y2="86026"/>
                        <a14:foregroundMark x1="30337" y1="95415" x2="30337" y2="95415"/>
                        <a14:foregroundMark x1="78652" y1="96507" x2="78652" y2="96507"/>
                      </a14:backgroundRemoval>
                    </a14:imgEffect>
                  </a14:imgLayer>
                </a14:imgProps>
              </a:ext>
            </a:extLst>
          </a:blip>
          <a:stretch>
            <a:fillRect/>
          </a:stretch>
        </p:blipFill>
        <p:spPr>
          <a:xfrm rot="5400000">
            <a:off x="8852005" y="2344278"/>
            <a:ext cx="3086680" cy="2647377"/>
          </a:xfrm>
          <a:prstGeom prst="rect">
            <a:avLst/>
          </a:prstGeom>
        </p:spPr>
      </p:pic>
    </p:spTree>
    <p:extLst>
      <p:ext uri="{BB962C8B-B14F-4D97-AF65-F5344CB8AC3E}">
        <p14:creationId xmlns:p14="http://schemas.microsoft.com/office/powerpoint/2010/main" val="3100116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3EAA5-8C77-4BBD-B576-A3E4EC95CAC7}"/>
              </a:ext>
            </a:extLst>
          </p:cNvPr>
          <p:cNvSpPr>
            <a:spLocks noGrp="1"/>
          </p:cNvSpPr>
          <p:nvPr>
            <p:ph type="title"/>
          </p:nvPr>
        </p:nvSpPr>
        <p:spPr>
          <a:xfrm>
            <a:off x="342348" y="2902702"/>
            <a:ext cx="10753834" cy="526298"/>
          </a:xfrm>
        </p:spPr>
        <p:txBody>
          <a:bodyPr/>
          <a:lstStyle/>
          <a:p>
            <a:pPr algn="ctr"/>
            <a:r>
              <a:rPr lang="en-US">
                <a:solidFill>
                  <a:srgbClr val="00B0F0"/>
                </a:solidFill>
              </a:rPr>
              <a:t>Small molecules (drugs)</a:t>
            </a:r>
          </a:p>
        </p:txBody>
      </p:sp>
      <p:sp>
        <p:nvSpPr>
          <p:cNvPr id="3" name="Slide Number Placeholder 2">
            <a:extLst>
              <a:ext uri="{FF2B5EF4-FFF2-40B4-BE49-F238E27FC236}">
                <a16:creationId xmlns:a16="http://schemas.microsoft.com/office/drawing/2014/main" id="{8609C0CB-F703-4221-BD86-75AEC0CE1B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1831767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52C889-93F1-3632-96C5-354D7A23D64E}"/>
              </a:ext>
            </a:extLst>
          </p:cNvPr>
          <p:cNvPicPr>
            <a:picLocks noChangeAspect="1"/>
          </p:cNvPicPr>
          <p:nvPr/>
        </p:nvPicPr>
        <p:blipFill>
          <a:blip r:embed="rId3"/>
          <a:stretch>
            <a:fillRect/>
          </a:stretch>
        </p:blipFill>
        <p:spPr>
          <a:xfrm>
            <a:off x="8975834" y="10020"/>
            <a:ext cx="3216166" cy="2144111"/>
          </a:xfrm>
          <a:prstGeom prst="rect">
            <a:avLst/>
          </a:prstGeom>
          <a:ln>
            <a:noFill/>
          </a:ln>
          <a:effectLst>
            <a:softEdge rad="112500"/>
          </a:effectLst>
        </p:spPr>
      </p:pic>
      <p:sp>
        <p:nvSpPr>
          <p:cNvPr id="2" name="Title 1">
            <a:extLst>
              <a:ext uri="{FF2B5EF4-FFF2-40B4-BE49-F238E27FC236}">
                <a16:creationId xmlns:a16="http://schemas.microsoft.com/office/drawing/2014/main" id="{08249623-EE8F-40BD-972B-5660598C9926}"/>
              </a:ext>
            </a:extLst>
          </p:cNvPr>
          <p:cNvSpPr>
            <a:spLocks noGrp="1"/>
          </p:cNvSpPr>
          <p:nvPr>
            <p:ph type="title"/>
          </p:nvPr>
        </p:nvSpPr>
        <p:spPr>
          <a:xfrm>
            <a:off x="965200" y="558930"/>
            <a:ext cx="7242098" cy="526298"/>
          </a:xfrm>
        </p:spPr>
        <p:txBody>
          <a:bodyPr/>
          <a:lstStyle/>
          <a:p>
            <a:r>
              <a:rPr lang="en-US">
                <a:solidFill>
                  <a:srgbClr val="00B0F0"/>
                </a:solidFill>
              </a:rPr>
              <a:t>Small molecule – Large search</a:t>
            </a:r>
            <a:endParaRPr lang="en-US"/>
          </a:p>
        </p:txBody>
      </p:sp>
      <p:sp>
        <p:nvSpPr>
          <p:cNvPr id="3" name="Slide Number Placeholder 2">
            <a:extLst>
              <a:ext uri="{FF2B5EF4-FFF2-40B4-BE49-F238E27FC236}">
                <a16:creationId xmlns:a16="http://schemas.microsoft.com/office/drawing/2014/main" id="{3AB83BE3-CA11-4506-B218-D4D6FC3C35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4" name="Google Shape;104;p9">
            <a:extLst>
              <a:ext uri="{FF2B5EF4-FFF2-40B4-BE49-F238E27FC236}">
                <a16:creationId xmlns:a16="http://schemas.microsoft.com/office/drawing/2014/main" id="{F7387B13-3569-4976-B1A1-825D0EA95894}"/>
              </a:ext>
            </a:extLst>
          </p:cNvPr>
          <p:cNvSpPr txBox="1"/>
          <p:nvPr/>
        </p:nvSpPr>
        <p:spPr>
          <a:xfrm>
            <a:off x="965200" y="1560665"/>
            <a:ext cx="9331325" cy="461660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dirty="0">
                <a:solidFill>
                  <a:schemeClr val="lt1"/>
                </a:solidFill>
                <a:latin typeface="Bai Jamjuree"/>
                <a:ea typeface="Bai Jamjuree"/>
                <a:cs typeface="Bai Jamjuree"/>
                <a:sym typeface="Bai Jamjuree"/>
              </a:rPr>
              <a:t>Approx. 166 billion small molecules exist</a:t>
            </a:r>
          </a:p>
          <a:p>
            <a:pPr marL="285750" marR="0" lvl="0" indent="-285750" algn="l" rtl="0">
              <a:lnSpc>
                <a:spcPct val="100000"/>
              </a:lnSpc>
              <a:spcBef>
                <a:spcPts val="0"/>
              </a:spcBef>
              <a:spcAft>
                <a:spcPts val="0"/>
              </a:spcAft>
              <a:buClr>
                <a:schemeClr val="lt1"/>
              </a:buClr>
              <a:buSzPts val="2000"/>
              <a:buFont typeface="Arial"/>
              <a:buChar char="•"/>
            </a:pPr>
            <a:endParaRPr lang="en-US" sz="2000" dirty="0">
              <a:solidFill>
                <a:schemeClr val="lt1"/>
              </a:solidFill>
              <a:latin typeface="Bai Jamjuree"/>
              <a:cs typeface="Bai Jamjuree"/>
              <a:sym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dirty="0">
                <a:solidFill>
                  <a:schemeClr val="lt1"/>
                </a:solidFill>
                <a:latin typeface="Bai Jamjuree"/>
                <a:ea typeface="Arial"/>
                <a:cs typeface="Bai Jamjuree"/>
                <a:sym typeface="Bai Jamjuree"/>
              </a:rPr>
              <a:t>How to find one that will work?</a:t>
            </a:r>
          </a:p>
          <a:p>
            <a:pPr marL="285750" marR="0" lvl="0" indent="-285750" algn="l" rtl="0">
              <a:lnSpc>
                <a:spcPct val="100000"/>
              </a:lnSpc>
              <a:spcBef>
                <a:spcPts val="0"/>
              </a:spcBef>
              <a:spcAft>
                <a:spcPts val="0"/>
              </a:spcAft>
              <a:buClr>
                <a:schemeClr val="lt1"/>
              </a:buClr>
              <a:buSzPts val="2000"/>
              <a:buFont typeface="Arial"/>
              <a:buChar char="•"/>
            </a:pPr>
            <a:endParaRPr lang="en-US" sz="2000" dirty="0">
              <a:solidFill>
                <a:schemeClr val="lt1"/>
              </a:solidFill>
              <a:latin typeface="Bai Jamjuree"/>
              <a:cs typeface="Bai Jamjuree"/>
              <a:sym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dirty="0">
                <a:solidFill>
                  <a:schemeClr val="lt1"/>
                </a:solidFill>
                <a:latin typeface="Bai Jamjuree"/>
                <a:ea typeface="Bai Jamjuree"/>
                <a:cs typeface="Bai Jamjuree"/>
                <a:sym typeface="Bai Jamjuree"/>
              </a:rPr>
              <a:t>Scientists typically select small molecules based on their expert (biased) knowledge and test them</a:t>
            </a:r>
            <a:endParaRPr lang="en-US" sz="1400" b="0" i="0" u="none" strike="noStrike" cap="none" dirty="0">
              <a:solidFill>
                <a:schemeClr val="lt1"/>
              </a:solidFill>
              <a:latin typeface="Bai Jamjuree"/>
              <a:ea typeface="Arial"/>
              <a:cs typeface="Arial"/>
            </a:endParaRPr>
          </a:p>
          <a:p>
            <a:pPr marL="285750" marR="0" lvl="0" indent="-158750" algn="l" rtl="0">
              <a:lnSpc>
                <a:spcPct val="100000"/>
              </a:lnSpc>
              <a:spcBef>
                <a:spcPts val="0"/>
              </a:spcBef>
              <a:spcAft>
                <a:spcPts val="0"/>
              </a:spcAft>
              <a:buClr>
                <a:schemeClr val="dk1"/>
              </a:buClr>
              <a:buSzPts val="2000"/>
              <a:buFont typeface="Arial"/>
              <a:buNone/>
            </a:pPr>
            <a:endParaRPr lang="en-US" sz="2000" b="0" i="0" u="none" strike="noStrike" cap="none" dirty="0">
              <a:solidFill>
                <a:schemeClr val="lt1"/>
              </a:solidFill>
              <a:latin typeface="Bai Jamjuree"/>
              <a:ea typeface="Bai Jamjuree"/>
              <a:cs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dirty="0">
                <a:solidFill>
                  <a:schemeClr val="lt1"/>
                </a:solidFill>
                <a:latin typeface="Bai Jamjuree"/>
                <a:ea typeface="Bai Jamjuree"/>
                <a:cs typeface="Bai Jamjuree"/>
                <a:sym typeface="Bai Jamjuree"/>
              </a:rPr>
              <a:t>Repeat until they find the desired behavior</a:t>
            </a:r>
          </a:p>
          <a:p>
            <a:pPr marL="285750" marR="0" lvl="0" indent="-285750" algn="l" rtl="0">
              <a:lnSpc>
                <a:spcPct val="100000"/>
              </a:lnSpc>
              <a:spcBef>
                <a:spcPts val="0"/>
              </a:spcBef>
              <a:spcAft>
                <a:spcPts val="0"/>
              </a:spcAft>
              <a:buClr>
                <a:schemeClr val="lt1"/>
              </a:buClr>
              <a:buSzPts val="2000"/>
              <a:buFont typeface="Arial"/>
              <a:buChar char="•"/>
            </a:pPr>
            <a:endParaRPr lang="en-US" sz="2000" dirty="0">
              <a:solidFill>
                <a:schemeClr val="lt1"/>
              </a:solidFill>
              <a:latin typeface="Bai Jamjuree"/>
              <a:cs typeface="Bai Jamjuree"/>
              <a:sym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dirty="0">
                <a:solidFill>
                  <a:schemeClr val="lt1"/>
                </a:solidFill>
                <a:latin typeface="Bai Jamjuree"/>
                <a:ea typeface="Arial"/>
                <a:cs typeface="Bai Jamjuree"/>
                <a:sym typeface="Bai Jamjuree"/>
              </a:rPr>
              <a:t>Can take a few years…</a:t>
            </a:r>
            <a:endParaRPr lang="en-US" sz="1400" b="0" i="0" u="none" strike="noStrike" cap="none" dirty="0">
              <a:solidFill>
                <a:schemeClr val="lt1"/>
              </a:solidFill>
              <a:latin typeface="Bai Jamjuree"/>
              <a:ea typeface="Arial"/>
              <a:cs typeface="Arial"/>
            </a:endParaRPr>
          </a:p>
          <a:p>
            <a:pPr marL="285750" marR="0" lvl="0" indent="-158750" algn="l" rtl="0">
              <a:lnSpc>
                <a:spcPct val="100000"/>
              </a:lnSpc>
              <a:spcBef>
                <a:spcPts val="0"/>
              </a:spcBef>
              <a:spcAft>
                <a:spcPts val="0"/>
              </a:spcAft>
              <a:buClr>
                <a:schemeClr val="dk1"/>
              </a:buClr>
              <a:buSzPts val="2000"/>
              <a:buFont typeface="Arial"/>
              <a:buNone/>
            </a:pPr>
            <a:endParaRPr lang="en-US" sz="2000" b="0" i="0" u="none" strike="noStrike" cap="none" dirty="0">
              <a:solidFill>
                <a:schemeClr val="lt1"/>
              </a:solidFill>
              <a:latin typeface="Bai Jamjuree"/>
              <a:ea typeface="Bai Jamjuree"/>
              <a:cs typeface="Bai Jamjuree"/>
            </a:endParaRPr>
          </a:p>
          <a:p>
            <a:pPr marL="285750" marR="0" lvl="0" indent="-285750" algn="l" rtl="0">
              <a:lnSpc>
                <a:spcPct val="100000"/>
              </a:lnSpc>
              <a:spcBef>
                <a:spcPts val="0"/>
              </a:spcBef>
              <a:spcAft>
                <a:spcPts val="0"/>
              </a:spcAft>
              <a:buClr>
                <a:schemeClr val="lt1"/>
              </a:buClr>
              <a:buSzPts val="2000"/>
              <a:buFont typeface="Arial"/>
              <a:buChar char="•"/>
            </a:pPr>
            <a:endParaRPr lang="en-US" sz="2000" b="0" i="0" u="none" strike="noStrike" cap="none" dirty="0">
              <a:solidFill>
                <a:schemeClr val="lt1"/>
              </a:solidFill>
              <a:latin typeface="Bai Jamjuree"/>
              <a:ea typeface="Arial"/>
              <a:cs typeface="Bai Jamjuree"/>
              <a:sym typeface="Bai Jamjuree"/>
            </a:endParaRPr>
          </a:p>
          <a:p>
            <a:pPr marL="285750" marR="0" lvl="0" indent="-285750" algn="l" rtl="0">
              <a:lnSpc>
                <a:spcPct val="100000"/>
              </a:lnSpc>
              <a:spcBef>
                <a:spcPts val="0"/>
              </a:spcBef>
              <a:spcAft>
                <a:spcPts val="0"/>
              </a:spcAft>
              <a:buClr>
                <a:schemeClr val="lt1"/>
              </a:buClr>
              <a:buSzPts val="2000"/>
              <a:buFont typeface="Arial"/>
              <a:buChar char="•"/>
            </a:pPr>
            <a:endParaRPr lang="en-US" sz="2000" dirty="0">
              <a:solidFill>
                <a:schemeClr val="lt1"/>
              </a:solidFill>
              <a:latin typeface="Bai Jamjuree"/>
              <a:cs typeface="Bai Jamjuree"/>
              <a:sym typeface="Bai Jamjuree"/>
            </a:endParaRPr>
          </a:p>
          <a:p>
            <a:pPr marL="285750" marR="0" lvl="0" indent="-285750" algn="l" rtl="0">
              <a:lnSpc>
                <a:spcPct val="100000"/>
              </a:lnSpc>
              <a:spcBef>
                <a:spcPts val="0"/>
              </a:spcBef>
              <a:spcAft>
                <a:spcPts val="0"/>
              </a:spcAft>
              <a:buClr>
                <a:schemeClr val="lt1"/>
              </a:buClr>
              <a:buSzPts val="2000"/>
              <a:buFont typeface="Arial"/>
              <a:buChar char="•"/>
            </a:pPr>
            <a:endParaRPr sz="1400" b="0" i="0" u="none" strike="noStrike" cap="none" dirty="0">
              <a:solidFill>
                <a:srgbClr val="000000"/>
              </a:solidFill>
              <a:latin typeface="Bai Jamjuree"/>
              <a:ea typeface="Arial"/>
              <a:cs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FFFFFF"/>
              </a:solidFill>
              <a:latin typeface="Bai Jamjuree"/>
              <a:ea typeface="Bai Jamjuree"/>
              <a:cs typeface="Bai Jamjuree"/>
              <a:sym typeface="Bai Jamjuree"/>
            </a:endParaRPr>
          </a:p>
        </p:txBody>
      </p:sp>
      <p:pic>
        <p:nvPicPr>
          <p:cNvPr id="6" name="Picture 2" descr="See the source image">
            <a:extLst>
              <a:ext uri="{FF2B5EF4-FFF2-40B4-BE49-F238E27FC236}">
                <a16:creationId xmlns:a16="http://schemas.microsoft.com/office/drawing/2014/main" id="{BFF1E6FC-A81B-E317-C97F-51BC76FE1BC1}"/>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07299" y="4559922"/>
            <a:ext cx="3484522" cy="1799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844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Background pattern&#10;&#10;Description automatically generated">
            <a:extLst>
              <a:ext uri="{FF2B5EF4-FFF2-40B4-BE49-F238E27FC236}">
                <a16:creationId xmlns:a16="http://schemas.microsoft.com/office/drawing/2014/main" id="{EE9407D6-AE35-8B99-33EB-FEDB4B8011EE}"/>
              </a:ext>
            </a:extLst>
          </p:cNvPr>
          <p:cNvPicPr>
            <a:picLocks noChangeAspect="1"/>
          </p:cNvPicPr>
          <p:nvPr/>
        </p:nvPicPr>
        <p:blipFill>
          <a:blip r:embed="rId2"/>
          <a:stretch>
            <a:fillRect/>
          </a:stretch>
        </p:blipFill>
        <p:spPr>
          <a:xfrm flipV="1">
            <a:off x="6332764" y="0"/>
            <a:ext cx="5859236" cy="2433313"/>
          </a:xfrm>
          <a:prstGeom prst="rect">
            <a:avLst/>
          </a:prstGeom>
        </p:spPr>
      </p:pic>
      <p:sp>
        <p:nvSpPr>
          <p:cNvPr id="2" name="Title 1">
            <a:extLst>
              <a:ext uri="{FF2B5EF4-FFF2-40B4-BE49-F238E27FC236}">
                <a16:creationId xmlns:a16="http://schemas.microsoft.com/office/drawing/2014/main" id="{9D996A0A-1B7D-4353-A3D7-11AB1CE6C5E5}"/>
              </a:ext>
            </a:extLst>
          </p:cNvPr>
          <p:cNvSpPr>
            <a:spLocks noGrp="1"/>
          </p:cNvSpPr>
          <p:nvPr>
            <p:ph type="title"/>
          </p:nvPr>
        </p:nvSpPr>
        <p:spPr/>
        <p:txBody>
          <a:bodyPr/>
          <a:lstStyle/>
          <a:p>
            <a:r>
              <a:rPr lang="en-US">
                <a:solidFill>
                  <a:srgbClr val="00B0F0"/>
                </a:solidFill>
              </a:rPr>
              <a:t>Workshop structure</a:t>
            </a:r>
          </a:p>
        </p:txBody>
      </p:sp>
      <p:sp>
        <p:nvSpPr>
          <p:cNvPr id="3" name="Slide Number Placeholder 2">
            <a:extLst>
              <a:ext uri="{FF2B5EF4-FFF2-40B4-BE49-F238E27FC236}">
                <a16:creationId xmlns:a16="http://schemas.microsoft.com/office/drawing/2014/main" id="{7387657F-06FD-45D8-BD77-DD72FE18AE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6" name="Google Shape;83;p7">
            <a:extLst>
              <a:ext uri="{FF2B5EF4-FFF2-40B4-BE49-F238E27FC236}">
                <a16:creationId xmlns:a16="http://schemas.microsoft.com/office/drawing/2014/main" id="{E052C3B3-BA5D-D36F-3D60-27CE1DAD196B}"/>
              </a:ext>
            </a:extLst>
          </p:cNvPr>
          <p:cNvSpPr txBox="1"/>
          <p:nvPr/>
        </p:nvSpPr>
        <p:spPr>
          <a:xfrm>
            <a:off x="973915" y="1805084"/>
            <a:ext cx="9776087" cy="1346522"/>
          </a:xfrm>
          <a:prstGeom prst="rect">
            <a:avLst/>
          </a:prstGeom>
          <a:noFill/>
          <a:ln>
            <a:noFill/>
          </a:ln>
        </p:spPr>
        <p:txBody>
          <a:bodyPr spcFirstLastPara="1" wrap="square" lIns="0" tIns="0" rIns="0" bIns="0" anchor="t" anchorCtr="0">
            <a:spAutoFit/>
          </a:bodyPr>
          <a:lstStyle/>
          <a:p>
            <a:pPr marL="457200" marR="0" lvl="0" indent="-457200" algn="l" rtl="0">
              <a:lnSpc>
                <a:spcPts val="3500"/>
              </a:lnSpc>
              <a:spcBef>
                <a:spcPts val="0"/>
              </a:spcBef>
              <a:spcAft>
                <a:spcPts val="0"/>
              </a:spcAft>
              <a:buClr>
                <a:schemeClr val="lt1"/>
              </a:buClr>
              <a:buSzPts val="2000"/>
              <a:buFont typeface="+mj-lt"/>
              <a:buAutoNum type="arabicPeriod"/>
            </a:pPr>
            <a:r>
              <a:rPr lang="en-US" sz="2400" i="0" u="none" strike="sngStrike" cap="none" dirty="0">
                <a:solidFill>
                  <a:schemeClr val="lt1"/>
                </a:solidFill>
                <a:latin typeface="Bai Jamjuree"/>
                <a:ea typeface="Bai Jamjuree"/>
                <a:cs typeface="Bai Jamjuree"/>
                <a:sym typeface="Bai Jamjuree"/>
              </a:rPr>
              <a:t>Introduction to drug discovery and diseases</a:t>
            </a:r>
            <a:endParaRPr lang="en-US" sz="2400" i="0" u="none" strike="sngStrike" cap="non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strike="sngStrike" dirty="0">
                <a:solidFill>
                  <a:schemeClr val="lt1"/>
                </a:solidFill>
                <a:latin typeface="Bai Jamjuree"/>
                <a:ea typeface="Bai Jamjuree"/>
                <a:cs typeface="Bai Jamjuree"/>
                <a:sym typeface="Bai Jamjuree"/>
              </a:rPr>
              <a:t>What are proteins and small molecules?</a:t>
            </a:r>
            <a:endParaRPr lang="en-US" sz="2400" strike="sngStrik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dirty="0">
                <a:solidFill>
                  <a:schemeClr val="lt1"/>
                </a:solidFill>
                <a:latin typeface="Bai Jamjuree"/>
                <a:ea typeface="Bai Jamjuree"/>
                <a:cs typeface="Bai Jamjuree"/>
                <a:sym typeface="Bai Jamjuree"/>
              </a:rPr>
              <a:t>How to use machine learning for drug discovery?</a:t>
            </a:r>
            <a:endParaRPr lang="en-US" sz="2400" dirty="0">
              <a:solidFill>
                <a:schemeClr val="lt1"/>
              </a:solidFill>
              <a:latin typeface="Bai Jamjuree"/>
              <a:ea typeface="Bai Jamjuree"/>
              <a:cs typeface="Bai Jamjuree"/>
            </a:endParaRPr>
          </a:p>
        </p:txBody>
      </p:sp>
    </p:spTree>
    <p:extLst>
      <p:ext uri="{BB962C8B-B14F-4D97-AF65-F5344CB8AC3E}">
        <p14:creationId xmlns:p14="http://schemas.microsoft.com/office/powerpoint/2010/main" val="930772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Background pattern&#10;&#10;Description automatically generated">
            <a:extLst>
              <a:ext uri="{FF2B5EF4-FFF2-40B4-BE49-F238E27FC236}">
                <a16:creationId xmlns:a16="http://schemas.microsoft.com/office/drawing/2014/main" id="{4605B979-0905-0E06-81D9-751D1088843F}"/>
              </a:ext>
            </a:extLst>
          </p:cNvPr>
          <p:cNvPicPr>
            <a:picLocks noChangeAspect="1"/>
          </p:cNvPicPr>
          <p:nvPr/>
        </p:nvPicPr>
        <p:blipFill>
          <a:blip r:embed="rId2"/>
          <a:stretch>
            <a:fillRect/>
          </a:stretch>
        </p:blipFill>
        <p:spPr>
          <a:xfrm flipV="1">
            <a:off x="6330042" y="-5620"/>
            <a:ext cx="5859236" cy="2433313"/>
          </a:xfrm>
          <a:prstGeom prst="rect">
            <a:avLst/>
          </a:prstGeom>
        </p:spPr>
      </p:pic>
      <p:sp>
        <p:nvSpPr>
          <p:cNvPr id="2" name="Title 1">
            <a:extLst>
              <a:ext uri="{FF2B5EF4-FFF2-40B4-BE49-F238E27FC236}">
                <a16:creationId xmlns:a16="http://schemas.microsoft.com/office/drawing/2014/main" id="{9D996A0A-1B7D-4353-A3D7-11AB1CE6C5E5}"/>
              </a:ext>
            </a:extLst>
          </p:cNvPr>
          <p:cNvSpPr>
            <a:spLocks noGrp="1"/>
          </p:cNvSpPr>
          <p:nvPr>
            <p:ph type="title"/>
          </p:nvPr>
        </p:nvSpPr>
        <p:spPr/>
        <p:txBody>
          <a:bodyPr/>
          <a:lstStyle/>
          <a:p>
            <a:r>
              <a:rPr lang="en-US">
                <a:solidFill>
                  <a:srgbClr val="00B0F0"/>
                </a:solidFill>
              </a:rPr>
              <a:t>Workshop structure</a:t>
            </a:r>
          </a:p>
        </p:txBody>
      </p:sp>
      <p:sp>
        <p:nvSpPr>
          <p:cNvPr id="3" name="Slide Number Placeholder 2">
            <a:extLst>
              <a:ext uri="{FF2B5EF4-FFF2-40B4-BE49-F238E27FC236}">
                <a16:creationId xmlns:a16="http://schemas.microsoft.com/office/drawing/2014/main" id="{7387657F-06FD-45D8-BD77-DD72FE18AE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4" name="Google Shape;83;p7">
            <a:extLst>
              <a:ext uri="{FF2B5EF4-FFF2-40B4-BE49-F238E27FC236}">
                <a16:creationId xmlns:a16="http://schemas.microsoft.com/office/drawing/2014/main" id="{A1B501B9-FA0A-4318-8764-0F116B68902C}"/>
              </a:ext>
            </a:extLst>
          </p:cNvPr>
          <p:cNvSpPr txBox="1"/>
          <p:nvPr/>
        </p:nvSpPr>
        <p:spPr>
          <a:xfrm>
            <a:off x="973915" y="1805084"/>
            <a:ext cx="9776087" cy="3590727"/>
          </a:xfrm>
          <a:prstGeom prst="rect">
            <a:avLst/>
          </a:prstGeom>
          <a:noFill/>
          <a:ln>
            <a:noFill/>
          </a:ln>
        </p:spPr>
        <p:txBody>
          <a:bodyPr spcFirstLastPara="1" wrap="square" lIns="0" tIns="0" rIns="0" bIns="0" anchor="t" anchorCtr="0">
            <a:spAutoFit/>
          </a:bodyPr>
          <a:lstStyle/>
          <a:p>
            <a:pPr marL="457200" marR="0" lvl="0" indent="-457200" algn="l" rtl="0">
              <a:lnSpc>
                <a:spcPts val="3500"/>
              </a:lnSpc>
              <a:spcBef>
                <a:spcPts val="0"/>
              </a:spcBef>
              <a:spcAft>
                <a:spcPts val="0"/>
              </a:spcAft>
              <a:buClr>
                <a:schemeClr val="lt1"/>
              </a:buClr>
              <a:buSzPts val="2000"/>
              <a:buFont typeface="+mj-lt"/>
              <a:buAutoNum type="arabicPeriod"/>
            </a:pPr>
            <a:r>
              <a:rPr lang="en-US" sz="2400" i="0" u="none" cap="none" dirty="0">
                <a:solidFill>
                  <a:schemeClr val="lt1"/>
                </a:solidFill>
                <a:latin typeface="Bai Jamjuree"/>
                <a:ea typeface="Bai Jamjuree"/>
                <a:cs typeface="Bai Jamjuree"/>
                <a:sym typeface="Bai Jamjuree"/>
              </a:rPr>
              <a:t>Introduction to drug discovery and diseases</a:t>
            </a:r>
            <a:endParaRPr lang="en-US" sz="2400" i="0" u="none" cap="non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dirty="0">
                <a:solidFill>
                  <a:schemeClr val="lt1"/>
                </a:solidFill>
                <a:latin typeface="Bai Jamjuree"/>
                <a:ea typeface="Bai Jamjuree"/>
                <a:cs typeface="Bai Jamjuree"/>
                <a:sym typeface="Bai Jamjuree"/>
              </a:rPr>
              <a:t>What are proteins and small molecules?</a:t>
            </a:r>
            <a:endParaRPr lang="en-US" sz="2400"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dirty="0">
                <a:solidFill>
                  <a:schemeClr val="lt1"/>
                </a:solidFill>
                <a:latin typeface="Bai Jamjuree"/>
                <a:ea typeface="Bai Jamjuree"/>
                <a:cs typeface="Bai Jamjuree"/>
                <a:sym typeface="Bai Jamjuree"/>
              </a:rPr>
              <a:t>How to use machine learning for drug discovery?</a:t>
            </a:r>
            <a:endParaRPr lang="en-US" sz="2400"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i="0" u="none" cap="none" dirty="0">
                <a:solidFill>
                  <a:schemeClr val="lt1"/>
                </a:solidFill>
                <a:latin typeface="Bai Jamjuree"/>
                <a:ea typeface="Bai Jamjuree"/>
                <a:cs typeface="Bai Jamjuree"/>
                <a:sym typeface="Bai Jamjuree"/>
              </a:rPr>
              <a:t>Data sources and </a:t>
            </a:r>
            <a:r>
              <a:rPr lang="en-US" sz="2400" dirty="0">
                <a:solidFill>
                  <a:schemeClr val="lt1"/>
                </a:solidFill>
                <a:latin typeface="Bai Jamjuree"/>
                <a:ea typeface="Bai Jamjuree"/>
                <a:cs typeface="Bai Jamjuree"/>
                <a:sym typeface="Bai Jamjuree"/>
              </a:rPr>
              <a:t>feature representations</a:t>
            </a:r>
            <a:endParaRPr lang="en-US" sz="2400"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i="0" u="none" cap="none" dirty="0">
                <a:solidFill>
                  <a:schemeClr val="lt1"/>
                </a:solidFill>
                <a:latin typeface="Bai Jamjuree"/>
                <a:ea typeface="Bai Jamjuree"/>
                <a:cs typeface="Bai Jamjuree"/>
                <a:sym typeface="Bai Jamjuree"/>
              </a:rPr>
              <a:t>Introduction to NLP on language as we know it</a:t>
            </a:r>
            <a:endParaRPr lang="en-US" sz="2400" i="0" u="none" cap="none" dirty="0">
              <a:solidFill>
                <a:schemeClr val="lt1"/>
              </a:solidFill>
              <a:latin typeface="Bai Jamjuree"/>
              <a:ea typeface="Bai Jamjuree"/>
              <a:cs typeface="Bai Jamjuree"/>
            </a:endParaRPr>
          </a:p>
          <a:p>
            <a:pPr marL="457200" indent="-457200">
              <a:lnSpc>
                <a:spcPts val="3500"/>
              </a:lnSpc>
              <a:buClr>
                <a:schemeClr val="lt1"/>
              </a:buClr>
              <a:buSzPts val="2000"/>
              <a:buAutoNum type="arabicPeriod"/>
            </a:pPr>
            <a:r>
              <a:rPr lang="en-US" sz="2400" dirty="0">
                <a:solidFill>
                  <a:schemeClr val="lt1"/>
                </a:solidFill>
                <a:latin typeface="Bai Jamjuree"/>
                <a:ea typeface="Bai Jamjuree"/>
                <a:cs typeface="Bai Jamjuree"/>
              </a:rPr>
              <a:t>NLP for drug discovery</a:t>
            </a:r>
          </a:p>
          <a:p>
            <a:pPr marL="457200" indent="-457200">
              <a:lnSpc>
                <a:spcPts val="3500"/>
              </a:lnSpc>
              <a:buClr>
                <a:schemeClr val="lt1"/>
              </a:buClr>
              <a:buSzPts val="2000"/>
              <a:buFont typeface="+mj-lt"/>
              <a:buAutoNum type="arabicPeriod"/>
            </a:pPr>
            <a:r>
              <a:rPr lang="en-US" sz="2400" dirty="0">
                <a:solidFill>
                  <a:schemeClr val="lt1"/>
                </a:solidFill>
                <a:latin typeface="Bai Jamjuree"/>
                <a:ea typeface="Bai Jamjuree"/>
                <a:cs typeface="Bai Jamjuree"/>
                <a:sym typeface="Bai Jamjuree"/>
              </a:rPr>
              <a:t>NLP for small molecules</a:t>
            </a:r>
            <a:endParaRPr lang="en-US" sz="2400" dirty="0">
              <a:solidFill>
                <a:schemeClr val="lt1"/>
              </a:solidFill>
              <a:latin typeface="Bai Jamjuree"/>
              <a:ea typeface="Bai Jamjuree"/>
              <a:cs typeface="Bai Jamjuree"/>
            </a:endParaRPr>
          </a:p>
          <a:p>
            <a:pPr marL="457200" indent="-457200">
              <a:lnSpc>
                <a:spcPts val="3500"/>
              </a:lnSpc>
              <a:buClr>
                <a:schemeClr val="lt1"/>
              </a:buClr>
              <a:buSzPts val="2000"/>
              <a:buAutoNum type="arabicPeriod"/>
            </a:pPr>
            <a:r>
              <a:rPr lang="en-US" sz="2400" dirty="0">
                <a:solidFill>
                  <a:schemeClr val="lt1"/>
                </a:solidFill>
                <a:ea typeface="Bai Jamjuree"/>
              </a:rPr>
              <a:t>The future of AI in drug discovery</a:t>
            </a:r>
            <a:endParaRPr lang="en-US" sz="2400" dirty="0">
              <a:solidFill>
                <a:schemeClr val="lt1"/>
              </a:solidFill>
              <a:latin typeface="Bai Jamjuree"/>
              <a:ea typeface="Bai Jamjuree"/>
              <a:cs typeface="Bai Jamjuree"/>
            </a:endParaRPr>
          </a:p>
        </p:txBody>
      </p:sp>
    </p:spTree>
    <p:extLst>
      <p:ext uri="{BB962C8B-B14F-4D97-AF65-F5344CB8AC3E}">
        <p14:creationId xmlns:p14="http://schemas.microsoft.com/office/powerpoint/2010/main" val="3426206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3EAA5-8C77-4BBD-B576-A3E4EC95CAC7}"/>
              </a:ext>
            </a:extLst>
          </p:cNvPr>
          <p:cNvSpPr>
            <a:spLocks noGrp="1"/>
          </p:cNvSpPr>
          <p:nvPr>
            <p:ph type="title"/>
          </p:nvPr>
        </p:nvSpPr>
        <p:spPr>
          <a:xfrm>
            <a:off x="719083" y="2902702"/>
            <a:ext cx="10753834" cy="526298"/>
          </a:xfrm>
        </p:spPr>
        <p:txBody>
          <a:bodyPr/>
          <a:lstStyle/>
          <a:p>
            <a:pPr algn="ctr"/>
            <a:r>
              <a:rPr lang="en-US">
                <a:solidFill>
                  <a:srgbClr val="00B0F0"/>
                </a:solidFill>
              </a:rPr>
              <a:t>Machine learning for </a:t>
            </a:r>
            <a:r>
              <a:rPr lang="en-US">
                <a:solidFill>
                  <a:schemeClr val="bg1"/>
                </a:solidFill>
              </a:rPr>
              <a:t>drug discovery</a:t>
            </a:r>
          </a:p>
        </p:txBody>
      </p:sp>
      <p:sp>
        <p:nvSpPr>
          <p:cNvPr id="3" name="Slide Number Placeholder 2">
            <a:extLst>
              <a:ext uri="{FF2B5EF4-FFF2-40B4-BE49-F238E27FC236}">
                <a16:creationId xmlns:a16="http://schemas.microsoft.com/office/drawing/2014/main" id="{8609C0CB-F703-4221-BD86-75AEC0CE1B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2313213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9"/>
          <p:cNvSpPr txBox="1">
            <a:spLocks noGrp="1"/>
          </p:cNvSpPr>
          <p:nvPr>
            <p:ph type="title"/>
          </p:nvPr>
        </p:nvSpPr>
        <p:spPr>
          <a:xfrm>
            <a:off x="965200" y="558930"/>
            <a:ext cx="10753834" cy="1052596"/>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41B6E6"/>
              </a:buClr>
              <a:buSzPts val="3800"/>
              <a:buFont typeface="Bai Jamjuree"/>
              <a:buNone/>
            </a:pPr>
            <a:r>
              <a:rPr lang="en-US">
                <a:solidFill>
                  <a:srgbClr val="41B6E6"/>
                </a:solidFill>
              </a:rPr>
              <a:t>What advantage can AI bring to drug discovery?</a:t>
            </a:r>
            <a:endParaRPr/>
          </a:p>
        </p:txBody>
      </p:sp>
      <p:sp>
        <p:nvSpPr>
          <p:cNvPr id="103" name="Google Shape;103;p9"/>
          <p:cNvSpPr txBox="1">
            <a:spLocks noGrp="1"/>
          </p:cNvSpPr>
          <p:nvPr>
            <p:ph type="sldNum" idx="12"/>
          </p:nvPr>
        </p:nvSpPr>
        <p:spPr>
          <a:xfrm>
            <a:off x="8975834" y="6446579"/>
            <a:ext cx="2743200" cy="184666"/>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104" name="Google Shape;104;p9"/>
          <p:cNvSpPr txBox="1"/>
          <p:nvPr/>
        </p:nvSpPr>
        <p:spPr>
          <a:xfrm>
            <a:off x="965200" y="1986550"/>
            <a:ext cx="9126253" cy="2246729"/>
          </a:xfrm>
          <a:prstGeom prst="rect">
            <a:avLst/>
          </a:prstGeom>
          <a:noFill/>
          <a:ln>
            <a:noFill/>
          </a:ln>
        </p:spPr>
        <p:txBody>
          <a:bodyPr spcFirstLastPara="1" wrap="square" lIns="91425" tIns="45700" rIns="91425" bIns="45700" anchor="t" anchorCtr="0">
            <a:spAutoFit/>
          </a:bodyPr>
          <a:lstStyle/>
          <a:p>
            <a:pPr marL="285750" indent="-285750">
              <a:buClr>
                <a:schemeClr val="lt1"/>
              </a:buClr>
              <a:buSzPts val="2000"/>
              <a:buFont typeface="Arial"/>
              <a:buChar char="•"/>
            </a:pPr>
            <a:r>
              <a:rPr lang="en-US" sz="2000" dirty="0">
                <a:solidFill>
                  <a:schemeClr val="lt1"/>
                </a:solidFill>
                <a:latin typeface="Bai Jamjuree"/>
                <a:ea typeface="Bai Jamjuree"/>
                <a:cs typeface="Bai Jamjuree"/>
              </a:rPr>
              <a:t>Many, many ways – we will just cover 1 application of AI for drug discovery today</a:t>
            </a:r>
            <a:endParaRPr lang="en-US" sz="2000" dirty="0">
              <a:solidFill>
                <a:schemeClr val="lt1"/>
              </a:solidFill>
              <a:latin typeface="Bai Jamjuree"/>
              <a:ea typeface="Bai Jamjuree"/>
              <a:cs typeface="Bai Jamjuree"/>
              <a:sym typeface="Bai Jamjuree"/>
            </a:endParaRPr>
          </a:p>
          <a:p>
            <a:pPr marL="285750" indent="-285750">
              <a:buClr>
                <a:srgbClr val="FFFFFF"/>
              </a:buClr>
              <a:buSzPts val="2000"/>
              <a:buChar char="•"/>
            </a:pPr>
            <a:endParaRPr lang="en-US" sz="2000" dirty="0">
              <a:solidFill>
                <a:schemeClr val="lt1"/>
              </a:solidFill>
              <a:latin typeface="Bai Jamjuree"/>
              <a:ea typeface="Bai Jamjuree"/>
              <a:cs typeface="Bai Jamjuree"/>
            </a:endParaRPr>
          </a:p>
          <a:p>
            <a:pPr marL="285750" indent="-285750">
              <a:buClr>
                <a:srgbClr val="FFFFFF"/>
              </a:buClr>
              <a:buSzPts val="2000"/>
              <a:buChar char="•"/>
            </a:pPr>
            <a:r>
              <a:rPr lang="en-US" sz="2000" dirty="0">
                <a:solidFill>
                  <a:schemeClr val="lt1"/>
                </a:solidFill>
                <a:latin typeface="Bai Jamjuree"/>
                <a:ea typeface="Bai Jamjuree"/>
                <a:cs typeface="Bai Jamjuree"/>
              </a:rPr>
              <a:t>We will focus on finding a suitable drug candidate for curing a disease</a:t>
            </a:r>
          </a:p>
          <a:p>
            <a:pPr>
              <a:buClr>
                <a:srgbClr val="FFFFFF"/>
              </a:buClr>
              <a:buSzPts val="2000"/>
            </a:pPr>
            <a:endParaRPr lang="en-US" sz="2000" dirty="0">
              <a:solidFill>
                <a:schemeClr val="lt1"/>
              </a:solidFill>
              <a:latin typeface="Bai Jamjuree"/>
              <a:ea typeface="Bai Jamjuree"/>
              <a:cs typeface="Bai Jamjuree"/>
            </a:endParaRPr>
          </a:p>
          <a:p>
            <a:pPr marL="285750" indent="-285750">
              <a:buClr>
                <a:srgbClr val="FFFFFF"/>
              </a:buClr>
              <a:buSzPts val="2000"/>
              <a:buChar char="•"/>
            </a:pPr>
            <a:r>
              <a:rPr lang="en-US" sz="2000" dirty="0">
                <a:solidFill>
                  <a:schemeClr val="lt1"/>
                </a:solidFill>
                <a:latin typeface="Bai Jamjuree"/>
                <a:ea typeface="Bai Jamjuree"/>
                <a:cs typeface="Bai Jamjuree"/>
              </a:rPr>
              <a:t>AlphaFold helps with 1 step, but many more steps</a:t>
            </a:r>
          </a:p>
          <a:p>
            <a:pPr>
              <a:buSzPts val="2000"/>
            </a:pPr>
            <a:endParaRPr lang="en-US" sz="2000" dirty="0">
              <a:solidFill>
                <a:schemeClr val="lt1"/>
              </a:solidFill>
              <a:ea typeface="Bai Jamjuree"/>
              <a:cs typeface="Bai Jamjuree"/>
            </a:endParaRPr>
          </a:p>
        </p:txBody>
      </p:sp>
      <p:pic>
        <p:nvPicPr>
          <p:cNvPr id="2" name="Picture 1">
            <a:extLst>
              <a:ext uri="{FF2B5EF4-FFF2-40B4-BE49-F238E27FC236}">
                <a16:creationId xmlns:a16="http://schemas.microsoft.com/office/drawing/2014/main" id="{17414FA9-1EDC-5759-6B1E-65B26DDE808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521" b="98099" l="9886" r="98099">
                        <a14:foregroundMark x1="52852" y1="5323" x2="52852" y2="5323"/>
                        <a14:foregroundMark x1="38783" y1="10266" x2="38783" y2="10266"/>
                        <a14:foregroundMark x1="34601" y1="11787" x2="34601" y2="11787"/>
                        <a14:foregroundMark x1="44867" y1="6464" x2="44867" y2="6464"/>
                        <a14:foregroundMark x1="47148" y1="4183" x2="47148" y2="4183"/>
                        <a14:foregroundMark x1="79468" y1="7224" x2="79468" y2="7224"/>
                        <a14:foregroundMark x1="90494" y1="14068" x2="90494" y2="14068"/>
                        <a14:foregroundMark x1="93156" y1="33080" x2="93156" y2="33080"/>
                        <a14:foregroundMark x1="90875" y1="46388" x2="90875" y2="46388"/>
                        <a14:foregroundMark x1="89734" y1="73384" x2="89734" y2="73384"/>
                        <a14:foregroundMark x1="84411" y1="82890" x2="84411" y2="82890"/>
                        <a14:foregroundMark x1="77947" y1="92395" x2="77947" y2="92395"/>
                        <a14:foregroundMark x1="69202" y1="98859" x2="69202" y2="98859"/>
                        <a14:foregroundMark x1="36502" y1="67300" x2="36502" y2="67300"/>
                        <a14:foregroundMark x1="33460" y1="58935" x2="33460" y2="58935"/>
                        <a14:foregroundMark x1="34601" y1="63878" x2="34601" y2="63878"/>
                        <a14:foregroundMark x1="38403" y1="70342" x2="38403" y2="70342"/>
                        <a14:foregroundMark x1="96958" y1="88213" x2="96958" y2="88213"/>
                        <a14:foregroundMark x1="93536" y1="9125" x2="93536" y2="9125"/>
                        <a14:foregroundMark x1="85932" y1="1901" x2="85932" y2="1901"/>
                        <a14:foregroundMark x1="93536" y1="85932" x2="93536" y2="85932"/>
                        <a14:foregroundMark x1="96958" y1="90114" x2="96958" y2="90114"/>
                        <a14:foregroundMark x1="98099" y1="95437" x2="98099" y2="95437"/>
                      </a14:backgroundRemoval>
                    </a14:imgEffect>
                  </a14:imgLayer>
                </a14:imgProps>
              </a:ext>
            </a:extLst>
          </a:blip>
          <a:stretch>
            <a:fillRect/>
          </a:stretch>
        </p:blipFill>
        <p:spPr>
          <a:xfrm>
            <a:off x="9752362" y="11822"/>
            <a:ext cx="2428487" cy="242848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9"/>
          <p:cNvSpPr txBox="1">
            <a:spLocks noGrp="1"/>
          </p:cNvSpPr>
          <p:nvPr>
            <p:ph type="title"/>
          </p:nvPr>
        </p:nvSpPr>
        <p:spPr>
          <a:xfrm>
            <a:off x="965200" y="558930"/>
            <a:ext cx="10753834" cy="526298"/>
          </a:xfrm>
          <a:prstGeom prst="rect">
            <a:avLst/>
          </a:prstGeom>
          <a:noFill/>
          <a:ln>
            <a:noFill/>
          </a:ln>
        </p:spPr>
        <p:txBody>
          <a:bodyPr spcFirstLastPara="1" wrap="square" lIns="0" tIns="0" rIns="0" bIns="0" anchor="t" anchorCtr="0">
            <a:spAutoFit/>
          </a:bodyPr>
          <a:lstStyle/>
          <a:p>
            <a:pPr>
              <a:buClr>
                <a:srgbClr val="41B6E6"/>
              </a:buClr>
            </a:pPr>
            <a:r>
              <a:rPr lang="en-US">
                <a:solidFill>
                  <a:srgbClr val="41B6E6"/>
                </a:solidFill>
              </a:rPr>
              <a:t>How to find a suitable drug molecule?</a:t>
            </a:r>
          </a:p>
        </p:txBody>
      </p:sp>
      <p:sp>
        <p:nvSpPr>
          <p:cNvPr id="103" name="Google Shape;103;p9"/>
          <p:cNvSpPr txBox="1">
            <a:spLocks noGrp="1"/>
          </p:cNvSpPr>
          <p:nvPr>
            <p:ph type="sldNum" idx="12"/>
          </p:nvPr>
        </p:nvSpPr>
        <p:spPr>
          <a:xfrm>
            <a:off x="8975834" y="6446579"/>
            <a:ext cx="2743200" cy="184666"/>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104" name="Google Shape;104;p9"/>
          <p:cNvSpPr txBox="1"/>
          <p:nvPr/>
        </p:nvSpPr>
        <p:spPr>
          <a:xfrm>
            <a:off x="965200" y="1863851"/>
            <a:ext cx="9126253" cy="255450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dirty="0">
                <a:solidFill>
                  <a:schemeClr val="lt1"/>
                </a:solidFill>
                <a:latin typeface="Bai Jamjuree"/>
                <a:ea typeface="Bai Jamjuree"/>
                <a:cs typeface="Bai Jamjuree"/>
                <a:sym typeface="Bai Jamjuree"/>
              </a:rPr>
              <a:t>Train a machine learning model to identify </a:t>
            </a:r>
            <a:r>
              <a:rPr lang="en-US" sz="2000" dirty="0">
                <a:solidFill>
                  <a:schemeClr val="lt1"/>
                </a:solidFill>
                <a:latin typeface="Bai Jamjuree"/>
                <a:ea typeface="Bai Jamjuree"/>
                <a:cs typeface="Bai Jamjuree"/>
                <a:sym typeface="Bai Jamjuree"/>
              </a:rPr>
              <a:t>a</a:t>
            </a:r>
            <a:r>
              <a:rPr lang="en-US" sz="2000" b="0" i="0" u="none" strike="noStrike" cap="none" dirty="0">
                <a:solidFill>
                  <a:schemeClr val="lt1"/>
                </a:solidFill>
                <a:latin typeface="Bai Jamjuree"/>
                <a:ea typeface="Bai Jamjuree"/>
                <a:cs typeface="Bai Jamjuree"/>
                <a:sym typeface="Bai Jamjuree"/>
              </a:rPr>
              <a:t> </a:t>
            </a:r>
            <a:r>
              <a:rPr lang="en-US" sz="2000" b="1" i="0" u="none" strike="noStrike" cap="none" dirty="0">
                <a:solidFill>
                  <a:schemeClr val="lt1"/>
                </a:solidFill>
                <a:latin typeface="Bai Jamjuree"/>
                <a:ea typeface="Bai Jamjuree"/>
                <a:cs typeface="Bai Jamjuree"/>
                <a:sym typeface="Bai Jamjuree"/>
              </a:rPr>
              <a:t>desired molecule</a:t>
            </a:r>
            <a:endParaRPr lang="en-US" sz="1400" b="1" i="0" u="none" strike="noStrike" cap="none" dirty="0">
              <a:solidFill>
                <a:schemeClr val="lt1"/>
              </a:solidFill>
              <a:latin typeface="Bai Jamjuree"/>
              <a:ea typeface="Arial"/>
              <a:cs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lt1"/>
              </a:solidFill>
              <a:latin typeface="Bai Jamjuree"/>
              <a:ea typeface="Bai Jamjuree"/>
              <a:cs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dirty="0">
                <a:solidFill>
                  <a:schemeClr val="lt1"/>
                </a:solidFill>
                <a:latin typeface="Bai Jamjuree"/>
                <a:ea typeface="Bai Jamjuree"/>
                <a:cs typeface="Bai Jamjuree"/>
                <a:sym typeface="Bai Jamjuree"/>
              </a:rPr>
              <a:t>This model can be used to score millions of molecules in very short time</a:t>
            </a:r>
            <a:endParaRPr sz="1400" b="0" i="0" u="none" strike="noStrike" cap="none" dirty="0">
              <a:solidFill>
                <a:schemeClr val="lt1"/>
              </a:solidFill>
              <a:latin typeface="Bai Jamjuree"/>
              <a:ea typeface="Arial"/>
              <a:cs typeface="Arial"/>
            </a:endParaRPr>
          </a:p>
          <a:p>
            <a:pPr marL="285750" marR="0" lvl="0" indent="-158750" algn="l" rtl="0">
              <a:lnSpc>
                <a:spcPct val="100000"/>
              </a:lnSpc>
              <a:spcBef>
                <a:spcPts val="0"/>
              </a:spcBef>
              <a:spcAft>
                <a:spcPts val="0"/>
              </a:spcAft>
              <a:buClr>
                <a:schemeClr val="dk1"/>
              </a:buClr>
              <a:buSzPts val="2000"/>
              <a:buFont typeface="Arial"/>
              <a:buNone/>
            </a:pPr>
            <a:endParaRPr sz="2000" b="0" i="0" u="none" strike="noStrike" cap="none" dirty="0">
              <a:solidFill>
                <a:schemeClr val="lt1"/>
              </a:solidFill>
              <a:latin typeface="Bai Jamjuree"/>
              <a:ea typeface="Bai Jamjuree"/>
              <a:cs typeface="Bai Jamjuree"/>
            </a:endParaRPr>
          </a:p>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dirty="0">
                <a:solidFill>
                  <a:srgbClr val="FFFFFF"/>
                </a:solidFill>
                <a:latin typeface="Bai Jamjuree"/>
                <a:ea typeface="Bai Jamjuree"/>
                <a:cs typeface="Bai Jamjuree"/>
                <a:sym typeface="Bai Jamjuree"/>
              </a:rPr>
              <a:t>Rank these molecules, show them to the expert scientists</a:t>
            </a:r>
            <a:r>
              <a:rPr lang="en-US" sz="2000" b="0" i="0" u="none" strike="noStrike" cap="none" dirty="0">
                <a:solidFill>
                  <a:srgbClr val="15153A"/>
                </a:solidFill>
                <a:latin typeface="Bai Jamjuree"/>
                <a:ea typeface="Bai Jamjuree"/>
                <a:cs typeface="Bai Jamjuree"/>
                <a:sym typeface="Bai Jamjuree"/>
              </a:rPr>
              <a:t>​</a:t>
            </a:r>
            <a:endParaRPr sz="1400" b="0" i="0" u="none" strike="noStrike" cap="none" dirty="0">
              <a:solidFill>
                <a:srgbClr val="000000"/>
              </a:solidFill>
              <a:latin typeface="Bai Jamjuree"/>
              <a:ea typeface="Arial"/>
              <a:cs typeface="Arial"/>
            </a:endParaRPr>
          </a:p>
          <a:p>
            <a:pPr marL="285750" marR="0" lvl="0" indent="-158750" algn="l" rtl="0">
              <a:lnSpc>
                <a:spcPct val="100000"/>
              </a:lnSpc>
              <a:spcBef>
                <a:spcPts val="0"/>
              </a:spcBef>
              <a:spcAft>
                <a:spcPts val="0"/>
              </a:spcAft>
              <a:buClr>
                <a:schemeClr val="dk1"/>
              </a:buClr>
              <a:buSzPts val="2000"/>
              <a:buFont typeface="Arial"/>
              <a:buNone/>
            </a:pPr>
            <a:endParaRPr sz="2000" b="0" i="0" u="none" strike="noStrike" cap="none" dirty="0">
              <a:solidFill>
                <a:srgbClr val="15153A"/>
              </a:solidFill>
              <a:latin typeface="Bai Jamjuree"/>
              <a:ea typeface="Arial"/>
              <a:cs typeface="Arial"/>
            </a:endParaRPr>
          </a:p>
          <a:p>
            <a:pPr marL="285750" marR="0" lvl="0" indent="-285750" algn="l" rtl="0">
              <a:lnSpc>
                <a:spcPct val="100000"/>
              </a:lnSpc>
              <a:spcBef>
                <a:spcPts val="0"/>
              </a:spcBef>
              <a:spcAft>
                <a:spcPts val="0"/>
              </a:spcAft>
              <a:buClr>
                <a:srgbClr val="FFFFFF"/>
              </a:buClr>
              <a:buSzPts val="2000"/>
              <a:buFont typeface="Arial"/>
              <a:buChar char="•"/>
            </a:pPr>
            <a:r>
              <a:rPr lang="en-US" sz="2000" b="1" i="0" u="none" strike="noStrike" cap="none" dirty="0">
                <a:solidFill>
                  <a:srgbClr val="FFFFFF"/>
                </a:solidFill>
                <a:latin typeface="Bai Jamjuree"/>
                <a:ea typeface="Bai Jamjuree"/>
                <a:cs typeface="Bai Jamjuree"/>
                <a:sym typeface="Bai Jamjuree"/>
              </a:rPr>
              <a:t>Increase</a:t>
            </a:r>
            <a:r>
              <a:rPr lang="en-US" sz="2000" b="0" i="0" u="none" strike="noStrike" cap="none" dirty="0">
                <a:solidFill>
                  <a:srgbClr val="FFFFFF"/>
                </a:solidFill>
                <a:latin typeface="Bai Jamjuree"/>
                <a:ea typeface="Bai Jamjuree"/>
                <a:cs typeface="Bai Jamjuree"/>
                <a:sym typeface="Bai Jamjuree"/>
              </a:rPr>
              <a:t> the probability of choosing the right molecule</a:t>
            </a:r>
            <a:endParaRPr sz="1400" b="0" i="0" u="none" strike="noStrike" cap="none" dirty="0">
              <a:solidFill>
                <a:srgbClr val="000000"/>
              </a:solidFill>
              <a:latin typeface="Bai Jamjuree"/>
              <a:ea typeface="Arial"/>
              <a:cs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FFFFFF"/>
              </a:solidFill>
              <a:latin typeface="Bai Jamjuree"/>
              <a:ea typeface="Bai Jamjuree"/>
              <a:cs typeface="Bai Jamjuree"/>
              <a:sym typeface="Bai Jamjuree"/>
            </a:endParaRPr>
          </a:p>
        </p:txBody>
      </p:sp>
      <p:pic>
        <p:nvPicPr>
          <p:cNvPr id="2" name="Picture 10">
            <a:extLst>
              <a:ext uri="{FF2B5EF4-FFF2-40B4-BE49-F238E27FC236}">
                <a16:creationId xmlns:a16="http://schemas.microsoft.com/office/drawing/2014/main" id="{3A9CCFD1-23D6-758D-4191-67FCD52D530D}"/>
              </a:ext>
            </a:extLst>
          </p:cNvPr>
          <p:cNvPicPr>
            <a:picLocks noChangeAspect="1"/>
          </p:cNvPicPr>
          <p:nvPr/>
        </p:nvPicPr>
        <p:blipFill rotWithShape="1">
          <a:blip r:embed="rId3"/>
          <a:srcRect l="33333" t="174" r="234"/>
          <a:stretch/>
        </p:blipFill>
        <p:spPr>
          <a:xfrm>
            <a:off x="10011495" y="10886"/>
            <a:ext cx="2114210" cy="1975678"/>
          </a:xfrm>
          <a:prstGeom prst="rect">
            <a:avLst/>
          </a:prstGeom>
          <a:ln>
            <a:noFill/>
          </a:ln>
          <a:effectLst>
            <a:softEdge rad="112500"/>
          </a:effectLst>
        </p:spPr>
      </p:pic>
    </p:spTree>
    <p:extLst>
      <p:ext uri="{BB962C8B-B14F-4D97-AF65-F5344CB8AC3E}">
        <p14:creationId xmlns:p14="http://schemas.microsoft.com/office/powerpoint/2010/main" val="154261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0"/>
          <p:cNvSpPr txBox="1">
            <a:spLocks noGrp="1"/>
          </p:cNvSpPr>
          <p:nvPr>
            <p:ph type="title"/>
          </p:nvPr>
        </p:nvSpPr>
        <p:spPr>
          <a:xfrm>
            <a:off x="965200" y="558930"/>
            <a:ext cx="8010634" cy="1052596"/>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41B6E6"/>
              </a:buClr>
              <a:buSzPts val="3800"/>
              <a:buFont typeface="Bai Jamjuree"/>
              <a:buNone/>
            </a:pPr>
            <a:r>
              <a:rPr lang="en-US">
                <a:solidFill>
                  <a:srgbClr val="41B6E6"/>
                </a:solidFill>
              </a:rPr>
              <a:t>How to train a model to identify the desired molecule?</a:t>
            </a:r>
            <a:endParaRPr/>
          </a:p>
        </p:txBody>
      </p:sp>
      <p:sp>
        <p:nvSpPr>
          <p:cNvPr id="110" name="Google Shape;110;p10"/>
          <p:cNvSpPr txBox="1">
            <a:spLocks noGrp="1"/>
          </p:cNvSpPr>
          <p:nvPr>
            <p:ph type="sldNum" idx="12"/>
          </p:nvPr>
        </p:nvSpPr>
        <p:spPr>
          <a:xfrm>
            <a:off x="8975834" y="6446579"/>
            <a:ext cx="2743200" cy="184666"/>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111" name="Google Shape;111;p10"/>
          <p:cNvSpPr txBox="1"/>
          <p:nvPr/>
        </p:nvSpPr>
        <p:spPr>
          <a:xfrm>
            <a:off x="965200" y="2105652"/>
            <a:ext cx="8340250" cy="3477875"/>
          </a:xfrm>
          <a:prstGeom prst="rect">
            <a:avLst/>
          </a:prstGeom>
          <a:noFill/>
          <a:ln>
            <a:noFill/>
          </a:ln>
        </p:spPr>
        <p:txBody>
          <a:bodyPr spcFirstLastPara="1" wrap="square" lIns="91425" tIns="45700" rIns="91425" bIns="45700" anchor="t" anchorCtr="0">
            <a:spAutoFit/>
          </a:bodyPr>
          <a:lstStyle/>
          <a:p>
            <a:pPr marL="285750" indent="-285750">
              <a:buClr>
                <a:srgbClr val="FFFFFF"/>
              </a:buClr>
              <a:buSzPts val="2000"/>
              <a:buFont typeface="Arial"/>
              <a:buChar char="•"/>
            </a:pPr>
            <a:r>
              <a:rPr lang="en-US" sz="2000" b="0" i="0" u="none" strike="noStrike" cap="none" dirty="0">
                <a:solidFill>
                  <a:srgbClr val="FFFFFF"/>
                </a:solidFill>
                <a:latin typeface="Bai Jamjuree"/>
                <a:ea typeface="Bai Jamjuree"/>
                <a:cs typeface="Bai Jamjuree"/>
                <a:sym typeface="Bai Jamjuree"/>
              </a:rPr>
              <a:t>Differences between </a:t>
            </a:r>
            <a:r>
              <a:rPr lang="en-US" sz="2000" dirty="0">
                <a:solidFill>
                  <a:srgbClr val="FFFFFF"/>
                </a:solidFill>
                <a:latin typeface="Bai Jamjuree"/>
                <a:ea typeface="Bai Jamjuree"/>
                <a:cs typeface="Bai Jamjuree"/>
                <a:sym typeface="Bai Jamjuree"/>
              </a:rPr>
              <a:t>a drug that will work (have the desired effect on the protein) and other drug molecules is</a:t>
            </a:r>
            <a:r>
              <a:rPr lang="en-US" sz="2000" b="0" i="0" u="none" strike="noStrike" cap="none" dirty="0">
                <a:solidFill>
                  <a:srgbClr val="FFFFFF"/>
                </a:solidFill>
                <a:latin typeface="Bai Jamjuree"/>
                <a:ea typeface="Bai Jamjuree"/>
                <a:cs typeface="Bai Jamjuree"/>
                <a:sym typeface="Bai Jamjuree"/>
              </a:rPr>
              <a:t> difficult to understand</a:t>
            </a:r>
            <a:endParaRPr sz="1400" b="0" i="0" u="none" strike="noStrike" cap="none" dirty="0">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chemeClr val="dk1"/>
              </a:buClr>
              <a:buSzPts val="2000"/>
              <a:buFont typeface="Arial"/>
              <a:buNone/>
            </a:pPr>
            <a:endParaRPr sz="2000" b="0" i="0" u="none" strike="noStrike" cap="none" dirty="0">
              <a:solidFill>
                <a:srgbClr val="FFFFFF"/>
              </a:solidFill>
              <a:latin typeface="Bai Jamjuree"/>
              <a:ea typeface="Bai Jamjuree"/>
              <a:cs typeface="Bai Jamjuree"/>
              <a:sym typeface="Bai Jamjuree"/>
            </a:endParaRPr>
          </a:p>
          <a:p>
            <a:pPr marL="285750" indent="-285750">
              <a:buClr>
                <a:srgbClr val="FFFFFF"/>
              </a:buClr>
              <a:buSzPts val="2000"/>
              <a:buFont typeface="Arial"/>
              <a:buChar char="•"/>
            </a:pPr>
            <a:r>
              <a:rPr lang="en-US" sz="2000" b="0" i="0" u="none" strike="noStrike" cap="none" dirty="0">
                <a:solidFill>
                  <a:srgbClr val="FFFFFF"/>
                </a:solidFill>
                <a:latin typeface="Bai Jamjuree"/>
                <a:ea typeface="Bai Jamjuree"/>
                <a:cs typeface="Bai Jamjuree"/>
                <a:sym typeface="Bai Jamjuree"/>
              </a:rPr>
              <a:t>How could a model learn this?</a:t>
            </a:r>
            <a:r>
              <a:rPr lang="en-US" sz="2000" dirty="0">
                <a:solidFill>
                  <a:srgbClr val="FFFFFF"/>
                </a:solidFill>
                <a:latin typeface="Bai Jamjuree"/>
                <a:ea typeface="Bai Jamjuree"/>
                <a:cs typeface="Bai Jamjuree"/>
                <a:sym typeface="Bai Jamjuree"/>
              </a:rPr>
              <a:t> </a:t>
            </a:r>
            <a:endParaRPr lang="en-US" dirty="0">
              <a:ea typeface="Bai Jamjuree"/>
              <a:sym typeface="Bai Jamjuree"/>
            </a:endParaRPr>
          </a:p>
          <a:p>
            <a:pPr marL="285750" indent="-158750">
              <a:buClr>
                <a:srgbClr val="15153A"/>
              </a:buClr>
              <a:buSzPts val="2000"/>
            </a:pPr>
            <a:endParaRPr lang="en-US" sz="2000" dirty="0">
              <a:solidFill>
                <a:srgbClr val="FFFFFF"/>
              </a:solidFill>
              <a:latin typeface="Bai Jamjuree"/>
              <a:ea typeface="Bai Jamjuree"/>
              <a:cs typeface="Bai Jamjuree"/>
            </a:endParaRPr>
          </a:p>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dirty="0">
                <a:solidFill>
                  <a:srgbClr val="FFFFFF"/>
                </a:solidFill>
                <a:latin typeface="Bai Jamjuree"/>
                <a:ea typeface="Bai Jamjuree"/>
                <a:cs typeface="Bai Jamjuree"/>
                <a:sym typeface="Bai Jamjuree"/>
              </a:rPr>
              <a:t>Requires large datasets</a:t>
            </a:r>
            <a:endParaRPr sz="1400" b="0" i="0" u="none" strike="noStrike" cap="none" dirty="0">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chemeClr val="dk1"/>
              </a:buClr>
              <a:buSzPts val="2000"/>
              <a:buFont typeface="Arial"/>
              <a:buNone/>
            </a:pPr>
            <a:endParaRPr sz="2000" b="0" i="0" u="none" strike="noStrike" cap="none" dirty="0">
              <a:solidFill>
                <a:srgbClr val="FFFFFF"/>
              </a:solidFill>
              <a:latin typeface="Bai Jamjuree"/>
              <a:ea typeface="Bai Jamjuree"/>
              <a:cs typeface="Bai Jamjuree"/>
              <a:sym typeface="Bai Jamjuree"/>
            </a:endParaRPr>
          </a:p>
          <a:p>
            <a:pPr marL="285750" indent="-285750">
              <a:buClr>
                <a:srgbClr val="FFFFFF"/>
              </a:buClr>
              <a:buSzPts val="2000"/>
              <a:buFont typeface="Arial"/>
              <a:buChar char="•"/>
            </a:pPr>
            <a:r>
              <a:rPr lang="en-US" sz="2000" b="0" i="0" u="none" strike="noStrike" cap="none" dirty="0">
                <a:solidFill>
                  <a:srgbClr val="FFFFFF"/>
                </a:solidFill>
                <a:latin typeface="Bai Jamjuree"/>
                <a:ea typeface="Bai Jamjuree"/>
                <a:cs typeface="Bai Jamjuree"/>
                <a:sym typeface="Bai Jamjuree"/>
              </a:rPr>
              <a:t>Large datasets are hard to come by in medicine</a:t>
            </a:r>
            <a:r>
              <a:rPr lang="en-US" sz="2000" dirty="0">
                <a:solidFill>
                  <a:srgbClr val="FFFFFF"/>
                </a:solidFill>
                <a:latin typeface="Bai Jamjuree"/>
                <a:ea typeface="Bai Jamjuree"/>
                <a:cs typeface="Bai Jamjuree"/>
                <a:sym typeface="Bai Jamjuree"/>
              </a:rPr>
              <a:t> </a:t>
            </a:r>
            <a:endParaRPr sz="2000" b="0" i="0" u="none" strike="noStrike" cap="none" dirty="0">
              <a:solidFill>
                <a:srgbClr val="FFFFFF"/>
              </a:solidFill>
              <a:latin typeface="Bai Jamjuree"/>
              <a:ea typeface="Bai Jamjuree"/>
              <a:cs typeface="Bai Jamjuree"/>
              <a:sym typeface="Bai Jamjuree"/>
            </a:endParaRPr>
          </a:p>
          <a:p>
            <a:pPr marL="285750" marR="0" lvl="0" indent="-158750" algn="l" rtl="0">
              <a:lnSpc>
                <a:spcPct val="100000"/>
              </a:lnSpc>
              <a:spcBef>
                <a:spcPts val="0"/>
              </a:spcBef>
              <a:spcAft>
                <a:spcPts val="0"/>
              </a:spcAft>
              <a:buClr>
                <a:schemeClr val="dk1"/>
              </a:buClr>
              <a:buSzPts val="2000"/>
              <a:buFont typeface="Arial"/>
              <a:buNone/>
            </a:pPr>
            <a:endParaRPr sz="2000" b="0" i="0" u="none" strike="noStrike" cap="none" dirty="0">
              <a:solidFill>
                <a:srgbClr val="FFFFFF"/>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dirty="0">
                <a:solidFill>
                  <a:srgbClr val="FFFFFF"/>
                </a:solidFill>
                <a:latin typeface="Bai Jamjuree"/>
                <a:ea typeface="Bai Jamjuree"/>
                <a:cs typeface="Bai Jamjuree"/>
                <a:sym typeface="Bai Jamjuree"/>
              </a:rPr>
              <a:t>Usually only a handful of successful examples and almost no data on failures because pharma’s keep that to themselves</a:t>
            </a:r>
            <a:endParaRPr sz="2000" b="0" i="0" u="none" strike="noStrike" cap="none" dirty="0">
              <a:solidFill>
                <a:srgbClr val="15153A"/>
              </a:solidFill>
              <a:latin typeface="Arial"/>
              <a:ea typeface="Arial"/>
              <a:cs typeface="Arial"/>
              <a:sym typeface="Arial"/>
            </a:endParaRPr>
          </a:p>
        </p:txBody>
      </p:sp>
      <p:pic>
        <p:nvPicPr>
          <p:cNvPr id="2" name="Picture 8">
            <a:extLst>
              <a:ext uri="{FF2B5EF4-FFF2-40B4-BE49-F238E27FC236}">
                <a16:creationId xmlns:a16="http://schemas.microsoft.com/office/drawing/2014/main" id="{2E5F3EB6-E1FB-1AD8-241D-F82F7C4259E9}"/>
              </a:ext>
            </a:extLst>
          </p:cNvPr>
          <p:cNvPicPr>
            <a:picLocks noChangeAspect="1"/>
          </p:cNvPicPr>
          <p:nvPr/>
        </p:nvPicPr>
        <p:blipFill rotWithShape="1">
          <a:blip r:embed="rId3"/>
          <a:srcRect l="1242" r="44720" b="16935"/>
          <a:stretch/>
        </p:blipFill>
        <p:spPr>
          <a:xfrm>
            <a:off x="9305450" y="-29987"/>
            <a:ext cx="2890218" cy="2273072"/>
          </a:xfrm>
          <a:prstGeom prst="rect">
            <a:avLst/>
          </a:prstGeom>
          <a:ln>
            <a:noFill/>
          </a:ln>
          <a:effectLst>
            <a:softEdge rad="112500"/>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Background pattern&#10;&#10;Description automatically generated">
            <a:extLst>
              <a:ext uri="{FF2B5EF4-FFF2-40B4-BE49-F238E27FC236}">
                <a16:creationId xmlns:a16="http://schemas.microsoft.com/office/drawing/2014/main" id="{CF03A940-0EF0-9F8A-7DF1-CFB26BA5E256}"/>
              </a:ext>
            </a:extLst>
          </p:cNvPr>
          <p:cNvPicPr>
            <a:picLocks noChangeAspect="1"/>
          </p:cNvPicPr>
          <p:nvPr/>
        </p:nvPicPr>
        <p:blipFill>
          <a:blip r:embed="rId2"/>
          <a:stretch>
            <a:fillRect/>
          </a:stretch>
        </p:blipFill>
        <p:spPr>
          <a:xfrm flipV="1">
            <a:off x="6332764" y="0"/>
            <a:ext cx="5859236" cy="2433313"/>
          </a:xfrm>
          <a:prstGeom prst="rect">
            <a:avLst/>
          </a:prstGeom>
        </p:spPr>
      </p:pic>
      <p:sp>
        <p:nvSpPr>
          <p:cNvPr id="2" name="Title 1">
            <a:extLst>
              <a:ext uri="{FF2B5EF4-FFF2-40B4-BE49-F238E27FC236}">
                <a16:creationId xmlns:a16="http://schemas.microsoft.com/office/drawing/2014/main" id="{9D996A0A-1B7D-4353-A3D7-11AB1CE6C5E5}"/>
              </a:ext>
            </a:extLst>
          </p:cNvPr>
          <p:cNvSpPr>
            <a:spLocks noGrp="1"/>
          </p:cNvSpPr>
          <p:nvPr>
            <p:ph type="title"/>
          </p:nvPr>
        </p:nvSpPr>
        <p:spPr/>
        <p:txBody>
          <a:bodyPr/>
          <a:lstStyle/>
          <a:p>
            <a:r>
              <a:rPr lang="en-US">
                <a:solidFill>
                  <a:srgbClr val="00B0F0"/>
                </a:solidFill>
              </a:rPr>
              <a:t>Workshop structure</a:t>
            </a:r>
          </a:p>
        </p:txBody>
      </p:sp>
      <p:sp>
        <p:nvSpPr>
          <p:cNvPr id="3" name="Slide Number Placeholder 2">
            <a:extLst>
              <a:ext uri="{FF2B5EF4-FFF2-40B4-BE49-F238E27FC236}">
                <a16:creationId xmlns:a16="http://schemas.microsoft.com/office/drawing/2014/main" id="{7387657F-06FD-45D8-BD77-DD72FE18AE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6" name="Google Shape;83;p7">
            <a:extLst>
              <a:ext uri="{FF2B5EF4-FFF2-40B4-BE49-F238E27FC236}">
                <a16:creationId xmlns:a16="http://schemas.microsoft.com/office/drawing/2014/main" id="{7FAE7D0D-F1E6-8BDA-7532-934AEC0B00CC}"/>
              </a:ext>
            </a:extLst>
          </p:cNvPr>
          <p:cNvSpPr txBox="1"/>
          <p:nvPr/>
        </p:nvSpPr>
        <p:spPr>
          <a:xfrm>
            <a:off x="973915" y="1805084"/>
            <a:ext cx="9776087" cy="1795363"/>
          </a:xfrm>
          <a:prstGeom prst="rect">
            <a:avLst/>
          </a:prstGeom>
          <a:noFill/>
          <a:ln>
            <a:noFill/>
          </a:ln>
        </p:spPr>
        <p:txBody>
          <a:bodyPr spcFirstLastPara="1" wrap="square" lIns="0" tIns="0" rIns="0" bIns="0" anchor="t" anchorCtr="0">
            <a:spAutoFit/>
          </a:bodyPr>
          <a:lstStyle/>
          <a:p>
            <a:pPr marL="457200" marR="0" lvl="0" indent="-457200" algn="l" rtl="0">
              <a:lnSpc>
                <a:spcPts val="3500"/>
              </a:lnSpc>
              <a:spcBef>
                <a:spcPts val="0"/>
              </a:spcBef>
              <a:spcAft>
                <a:spcPts val="0"/>
              </a:spcAft>
              <a:buClr>
                <a:schemeClr val="lt1"/>
              </a:buClr>
              <a:buSzPts val="2000"/>
              <a:buFont typeface="+mj-lt"/>
              <a:buAutoNum type="arabicPeriod"/>
            </a:pPr>
            <a:r>
              <a:rPr lang="en-US" sz="2400" i="0" u="none" strike="sngStrike" cap="none" dirty="0">
                <a:solidFill>
                  <a:schemeClr val="lt1"/>
                </a:solidFill>
                <a:latin typeface="Bai Jamjuree"/>
                <a:ea typeface="Bai Jamjuree"/>
                <a:cs typeface="Bai Jamjuree"/>
                <a:sym typeface="Bai Jamjuree"/>
              </a:rPr>
              <a:t>Introduction to drug discovery and diseases</a:t>
            </a:r>
            <a:endParaRPr lang="en-US" sz="2400" i="0" u="none" strike="sngStrike" cap="non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strike="sngStrike" dirty="0">
                <a:solidFill>
                  <a:schemeClr val="lt1"/>
                </a:solidFill>
                <a:latin typeface="Bai Jamjuree"/>
                <a:ea typeface="Bai Jamjuree"/>
                <a:cs typeface="Bai Jamjuree"/>
                <a:sym typeface="Bai Jamjuree"/>
              </a:rPr>
              <a:t>What are proteins and small molecules?</a:t>
            </a:r>
            <a:endParaRPr lang="en-US" sz="2400" strike="sngStrik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strike="sngStrike" dirty="0">
                <a:solidFill>
                  <a:schemeClr val="lt1"/>
                </a:solidFill>
                <a:latin typeface="Bai Jamjuree"/>
                <a:ea typeface="Bai Jamjuree"/>
                <a:cs typeface="Bai Jamjuree"/>
                <a:sym typeface="Bai Jamjuree"/>
              </a:rPr>
              <a:t>How to use machine learning for drug discovery?</a:t>
            </a:r>
            <a:endParaRPr lang="en-US" sz="2400" strike="sngStrik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i="0" u="none" cap="none" dirty="0">
                <a:solidFill>
                  <a:schemeClr val="lt1"/>
                </a:solidFill>
                <a:latin typeface="Bai Jamjuree"/>
                <a:ea typeface="Bai Jamjuree"/>
                <a:cs typeface="Bai Jamjuree"/>
                <a:sym typeface="Bai Jamjuree"/>
              </a:rPr>
              <a:t>Data sources and </a:t>
            </a:r>
            <a:r>
              <a:rPr lang="en-US" sz="2400" dirty="0">
                <a:solidFill>
                  <a:schemeClr val="lt1"/>
                </a:solidFill>
                <a:latin typeface="Bai Jamjuree"/>
                <a:ea typeface="Bai Jamjuree"/>
                <a:cs typeface="Bai Jamjuree"/>
                <a:sym typeface="Bai Jamjuree"/>
              </a:rPr>
              <a:t>feature representations</a:t>
            </a:r>
            <a:endParaRPr lang="en-US" sz="2400" dirty="0">
              <a:solidFill>
                <a:schemeClr val="lt1"/>
              </a:solidFill>
              <a:latin typeface="Bai Jamjuree"/>
              <a:ea typeface="Bai Jamjuree"/>
              <a:cs typeface="Bai Jamjuree"/>
            </a:endParaRPr>
          </a:p>
        </p:txBody>
      </p:sp>
    </p:spTree>
    <p:extLst>
      <p:ext uri="{BB962C8B-B14F-4D97-AF65-F5344CB8AC3E}">
        <p14:creationId xmlns:p14="http://schemas.microsoft.com/office/powerpoint/2010/main" val="2346712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3EAA5-8C77-4BBD-B576-A3E4EC95CAC7}"/>
              </a:ext>
            </a:extLst>
          </p:cNvPr>
          <p:cNvSpPr>
            <a:spLocks noGrp="1"/>
          </p:cNvSpPr>
          <p:nvPr>
            <p:ph type="title"/>
          </p:nvPr>
        </p:nvSpPr>
        <p:spPr>
          <a:xfrm>
            <a:off x="342348" y="2902702"/>
            <a:ext cx="10753834" cy="526298"/>
          </a:xfrm>
        </p:spPr>
        <p:txBody>
          <a:bodyPr/>
          <a:lstStyle/>
          <a:p>
            <a:pPr algn="ctr"/>
            <a:r>
              <a:rPr lang="en-US">
                <a:solidFill>
                  <a:srgbClr val="00B0F0"/>
                </a:solidFill>
              </a:rPr>
              <a:t>Data and Features</a:t>
            </a:r>
          </a:p>
        </p:txBody>
      </p:sp>
      <p:sp>
        <p:nvSpPr>
          <p:cNvPr id="3" name="Slide Number Placeholder 2">
            <a:extLst>
              <a:ext uri="{FF2B5EF4-FFF2-40B4-BE49-F238E27FC236}">
                <a16:creationId xmlns:a16="http://schemas.microsoft.com/office/drawing/2014/main" id="{8609C0CB-F703-4221-BD86-75AEC0CE1B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2663458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06053-F215-43B7-8A19-293B7FAC153A}"/>
              </a:ext>
            </a:extLst>
          </p:cNvPr>
          <p:cNvSpPr>
            <a:spLocks noGrp="1"/>
          </p:cNvSpPr>
          <p:nvPr>
            <p:ph type="title"/>
          </p:nvPr>
        </p:nvSpPr>
        <p:spPr/>
        <p:txBody>
          <a:bodyPr/>
          <a:lstStyle/>
          <a:p>
            <a:r>
              <a:rPr lang="en-US">
                <a:solidFill>
                  <a:srgbClr val="41B6E6"/>
                </a:solidFill>
              </a:rPr>
              <a:t>Data</a:t>
            </a:r>
            <a:endParaRPr lang="en-US"/>
          </a:p>
        </p:txBody>
      </p:sp>
      <p:sp>
        <p:nvSpPr>
          <p:cNvPr id="3" name="Slide Number Placeholder 2">
            <a:extLst>
              <a:ext uri="{FF2B5EF4-FFF2-40B4-BE49-F238E27FC236}">
                <a16:creationId xmlns:a16="http://schemas.microsoft.com/office/drawing/2014/main" id="{C658CBF0-EBB9-4FAD-BA06-3E169EAD3F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4" name="Google Shape;118;p11">
            <a:extLst>
              <a:ext uri="{FF2B5EF4-FFF2-40B4-BE49-F238E27FC236}">
                <a16:creationId xmlns:a16="http://schemas.microsoft.com/office/drawing/2014/main" id="{87CDD483-F48D-4369-B2CB-8B6058127220}"/>
              </a:ext>
            </a:extLst>
          </p:cNvPr>
          <p:cNvSpPr txBox="1"/>
          <p:nvPr/>
        </p:nvSpPr>
        <p:spPr>
          <a:xfrm>
            <a:off x="965199" y="1382306"/>
            <a:ext cx="10447439" cy="5016718"/>
          </a:xfrm>
          <a:prstGeom prst="rect">
            <a:avLst/>
          </a:prstGeom>
          <a:noFill/>
          <a:ln>
            <a:noFill/>
          </a:ln>
        </p:spPr>
        <p:txBody>
          <a:bodyPr spcFirstLastPara="1" wrap="square" lIns="91425" tIns="45700" rIns="91425" bIns="45700" anchor="t" anchorCtr="0">
            <a:spAutoFit/>
          </a:bodyPr>
          <a:lstStyle/>
          <a:p>
            <a:pPr>
              <a:buClr>
                <a:schemeClr val="lt1"/>
              </a:buClr>
              <a:buSzPts val="2000"/>
            </a:pPr>
            <a:r>
              <a:rPr lang="en-US" sz="2000" b="1" dirty="0">
                <a:solidFill>
                  <a:schemeClr val="lt1"/>
                </a:solidFill>
                <a:latin typeface="Bai Jamjuree"/>
                <a:ea typeface="Bai Jamjuree"/>
                <a:cs typeface="Bai Jamjuree"/>
                <a:sym typeface="Bai Jamjuree"/>
              </a:rPr>
              <a:t>Drug</a:t>
            </a:r>
            <a:r>
              <a:rPr lang="en-US" sz="2000" b="1" i="0" u="none" strike="noStrike" cap="none" dirty="0">
                <a:solidFill>
                  <a:schemeClr val="lt1"/>
                </a:solidFill>
                <a:latin typeface="Bai Jamjuree"/>
                <a:ea typeface="Bai Jamjuree"/>
                <a:cs typeface="Bai Jamjuree"/>
                <a:sym typeface="Bai Jamjuree"/>
              </a:rPr>
              <a:t> databases</a:t>
            </a:r>
            <a:r>
              <a:rPr lang="en-US" sz="2000" b="1" dirty="0">
                <a:solidFill>
                  <a:schemeClr val="lt1"/>
                </a:solidFill>
                <a:latin typeface="Bai Jamjuree"/>
                <a:ea typeface="Bai Jamjuree"/>
                <a:cs typeface="Bai Jamjuree"/>
                <a:sym typeface="Bai Jamjuree"/>
              </a:rPr>
              <a:t> </a:t>
            </a:r>
            <a:endParaRPr lang="en-US" dirty="0">
              <a:solidFill>
                <a:schemeClr val="lt1"/>
              </a:solidFill>
            </a:endParaRPr>
          </a:p>
          <a:p>
            <a:pPr marL="285750" marR="0" lvl="0" indent="-285750" algn="l" rtl="0">
              <a:lnSpc>
                <a:spcPct val="100000"/>
              </a:lnSpc>
              <a:spcBef>
                <a:spcPts val="0"/>
              </a:spcBef>
              <a:spcAft>
                <a:spcPts val="0"/>
              </a:spcAft>
              <a:buClr>
                <a:schemeClr val="lt1"/>
              </a:buClr>
              <a:buSzPts val="2000"/>
              <a:buFont typeface="Arial"/>
              <a:buChar char="•"/>
            </a:pPr>
            <a:r>
              <a:rPr lang="en-US" sz="2000" dirty="0" err="1">
                <a:solidFill>
                  <a:schemeClr val="lt1"/>
                </a:solidFill>
                <a:latin typeface="Bai Jamjuree"/>
                <a:ea typeface="Bai Jamjuree"/>
                <a:cs typeface="Bai Jamjuree"/>
                <a:sym typeface="Bai Jamjuree"/>
              </a:rPr>
              <a:t>DrugBank</a:t>
            </a:r>
            <a:r>
              <a:rPr lang="en-US" sz="2000" b="0" i="0" u="none" strike="noStrike" cap="none" dirty="0">
                <a:solidFill>
                  <a:schemeClr val="lt1"/>
                </a:solidFill>
                <a:latin typeface="Bai Jamjuree"/>
                <a:ea typeface="Bai Jamjuree"/>
                <a:cs typeface="Bai Jamjuree"/>
                <a:sym typeface="Bai Jamjuree"/>
              </a:rPr>
              <a:t>: </a:t>
            </a:r>
            <a:r>
              <a:rPr lang="en-US" sz="2000" b="0" i="0" u="none" strike="noStrike" cap="none" dirty="0">
                <a:solidFill>
                  <a:srgbClr val="0070C0"/>
                </a:solidFill>
                <a:latin typeface="Bai Jamjuree"/>
                <a:ea typeface="Bai Jamjuree"/>
                <a:cs typeface="Bai Jamjuree"/>
                <a:sym typeface="Bai Jamjuree"/>
                <a:hlinkClick r:id="rId2">
                  <a:extLst>
                    <a:ext uri="{A12FA001-AC4F-418D-AE19-62706E023703}">
                      <ahyp:hlinkClr xmlns:ahyp="http://schemas.microsoft.com/office/drawing/2018/hyperlinkcolor" val="tx"/>
                    </a:ext>
                  </a:extLst>
                </a:hlinkClick>
              </a:rPr>
              <a:t>https://go.drugbank.com/drugs/DB01076</a:t>
            </a:r>
            <a:endParaRPr lang="en-US" sz="2000" b="0" i="0" u="none" strike="noStrike" cap="none" dirty="0">
              <a:solidFill>
                <a:srgbClr val="0070C0"/>
              </a:solidFill>
              <a:latin typeface="Bai Jamjuree"/>
              <a:ea typeface="Bai Jamjuree"/>
              <a:cs typeface="Bai Jamjuree"/>
              <a:hlinkClick r:id="rId2">
                <a:extLst>
                  <a:ext uri="{A12FA001-AC4F-418D-AE19-62706E023703}">
                    <ahyp:hlinkClr xmlns:ahyp="http://schemas.microsoft.com/office/drawing/2018/hyperlinkcolor" val="tx"/>
                  </a:ext>
                </a:extLst>
              </a:hlinkClick>
            </a:endParaRPr>
          </a:p>
          <a:p>
            <a:pPr marL="285750" marR="0" lvl="0" indent="-285750" algn="l" rtl="0">
              <a:lnSpc>
                <a:spcPct val="100000"/>
              </a:lnSpc>
              <a:spcBef>
                <a:spcPts val="0"/>
              </a:spcBef>
              <a:spcAft>
                <a:spcPts val="0"/>
              </a:spcAft>
              <a:buClr>
                <a:schemeClr val="lt1"/>
              </a:buClr>
              <a:buSzPts val="2000"/>
              <a:buFont typeface="Arial"/>
              <a:buChar char="•"/>
            </a:pPr>
            <a:r>
              <a:rPr lang="en-US" sz="2000" dirty="0">
                <a:solidFill>
                  <a:schemeClr val="lt1"/>
                </a:solidFill>
                <a:latin typeface="Bai Jamjuree"/>
                <a:ea typeface="Bai Jamjuree"/>
                <a:cs typeface="Bai Jamjuree"/>
                <a:sym typeface="Bai Jamjuree"/>
              </a:rPr>
              <a:t>PubChem: </a:t>
            </a:r>
            <a:r>
              <a:rPr lang="en-US" sz="2000" dirty="0">
                <a:solidFill>
                  <a:srgbClr val="0070C0"/>
                </a:solidFill>
                <a:latin typeface="Bai Jamjuree"/>
                <a:ea typeface="Bai Jamjuree"/>
                <a:cs typeface="Bai Jamjuree"/>
                <a:sym typeface="Bai Jamjuree"/>
                <a:hlinkClick r:id="rId3">
                  <a:extLst>
                    <a:ext uri="{A12FA001-AC4F-418D-AE19-62706E023703}">
                      <ahyp:hlinkClr xmlns:ahyp="http://schemas.microsoft.com/office/drawing/2018/hyperlinkcolor" val="tx"/>
                    </a:ext>
                  </a:extLst>
                </a:hlinkClick>
              </a:rPr>
              <a:t>https://pubchem.ncbi.nlm.nih.gov/compound/60823</a:t>
            </a:r>
            <a:endParaRPr lang="en-US" sz="2000" dirty="0">
              <a:solidFill>
                <a:srgbClr val="0070C0"/>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chemeClr val="lt1"/>
              </a:buClr>
              <a:buSzPts val="2000"/>
              <a:buChar char="•"/>
            </a:pPr>
            <a:endParaRPr lang="en-US" sz="2000" b="1" i="0" u="none" strike="noStrike" cap="none" dirty="0">
              <a:solidFill>
                <a:schemeClr val="lt1"/>
              </a:solidFill>
              <a:ea typeface="Bai Jamjuree"/>
              <a:cs typeface="Bai Jamjuree"/>
            </a:endParaRPr>
          </a:p>
          <a:p>
            <a:pPr>
              <a:buClr>
                <a:schemeClr val="lt1"/>
              </a:buClr>
              <a:buSzPts val="2000"/>
            </a:pPr>
            <a:r>
              <a:rPr lang="en-US" sz="2000" b="1" i="0" u="none" strike="noStrike" cap="none" dirty="0">
                <a:solidFill>
                  <a:schemeClr val="lt1"/>
                </a:solidFill>
                <a:latin typeface="Bai Jamjuree"/>
                <a:ea typeface="Arial"/>
                <a:cs typeface="Bai Jamjuree"/>
                <a:sym typeface="Bai Jamjuree"/>
              </a:rPr>
              <a:t>Protein databases</a:t>
            </a:r>
            <a:r>
              <a:rPr lang="en-US" sz="2000" b="1" dirty="0">
                <a:solidFill>
                  <a:schemeClr val="lt1"/>
                </a:solidFill>
                <a:latin typeface="Bai Jamjuree"/>
                <a:cs typeface="Bai Jamjuree"/>
                <a:sym typeface="Bai Jamjuree"/>
              </a:rPr>
              <a:t> </a:t>
            </a:r>
            <a:endParaRPr lang="en-US" sz="2000" b="0" i="0" u="none" strike="noStrike" cap="none" dirty="0">
              <a:solidFill>
                <a:schemeClr val="lt1"/>
              </a:solidFill>
              <a:latin typeface="Bai Jamjuree"/>
              <a:ea typeface="Arial"/>
              <a:cs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dirty="0" err="1">
                <a:solidFill>
                  <a:schemeClr val="lt1"/>
                </a:solidFill>
                <a:latin typeface="Bai Jamjuree"/>
                <a:ea typeface="Arial"/>
                <a:cs typeface="Bai Jamjuree"/>
                <a:sym typeface="Bai Jamjuree"/>
              </a:rPr>
              <a:t>UniProt</a:t>
            </a:r>
            <a:r>
              <a:rPr lang="en-US" sz="2000" b="0" i="0" u="none" strike="noStrike" cap="none" dirty="0">
                <a:solidFill>
                  <a:schemeClr val="lt1"/>
                </a:solidFill>
                <a:latin typeface="Bai Jamjuree"/>
                <a:ea typeface="Arial"/>
                <a:cs typeface="Bai Jamjuree"/>
                <a:sym typeface="Bai Jamjuree"/>
              </a:rPr>
              <a:t>: </a:t>
            </a:r>
            <a:r>
              <a:rPr lang="en-US" sz="2000" b="0" i="0" u="none" strike="noStrike" cap="none" dirty="0">
                <a:solidFill>
                  <a:schemeClr val="lt1"/>
                </a:solidFill>
                <a:latin typeface="Bai Jamjuree"/>
                <a:ea typeface="Arial"/>
                <a:cs typeface="Bai Jamjuree"/>
                <a:sym typeface="Bai Jamjuree"/>
                <a:hlinkClick r:id="rId4"/>
              </a:rPr>
              <a:t>https://www.uniprot.org/</a:t>
            </a:r>
            <a:endParaRPr lang="en-US" sz="2000" b="0" i="0" u="none" strike="noStrike" cap="none" dirty="0">
              <a:solidFill>
                <a:schemeClr val="lt1"/>
              </a:solidFill>
              <a:latin typeface="Bai Jamjuree"/>
              <a:ea typeface="Arial"/>
              <a:cs typeface="Bai Jamjuree"/>
              <a:sym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dirty="0">
                <a:solidFill>
                  <a:schemeClr val="lt1"/>
                </a:solidFill>
                <a:latin typeface="Bai Jamjuree"/>
                <a:cs typeface="Bai Jamjuree"/>
                <a:sym typeface="Bai Jamjuree"/>
              </a:rPr>
              <a:t>PDB: </a:t>
            </a:r>
            <a:r>
              <a:rPr lang="en-US" sz="2000" dirty="0">
                <a:solidFill>
                  <a:schemeClr val="lt1"/>
                </a:solidFill>
                <a:latin typeface="Bai Jamjuree"/>
                <a:cs typeface="Bai Jamjuree"/>
                <a:sym typeface="Bai Jamjuree"/>
                <a:hlinkClick r:id="rId5"/>
              </a:rPr>
              <a:t>https://www.rcsb.org/docs/general-help/organization-of-3d-structures-in-the-protein-data-bank</a:t>
            </a:r>
            <a:endParaRPr lang="en-US" sz="2000" dirty="0">
              <a:solidFill>
                <a:schemeClr val="lt1"/>
              </a:solidFill>
              <a:latin typeface="Bai Jamjuree"/>
              <a:cs typeface="Bai Jamjuree"/>
              <a:sym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dirty="0">
                <a:solidFill>
                  <a:schemeClr val="lt1"/>
                </a:solidFill>
                <a:latin typeface="Bai Jamjuree"/>
                <a:ea typeface="Arial"/>
                <a:cs typeface="Bai Jamjuree"/>
                <a:sym typeface="Bai Jamjuree"/>
              </a:rPr>
              <a:t>EMBL: </a:t>
            </a:r>
            <a:r>
              <a:rPr lang="en-US" sz="2000" b="0" i="0" u="none" strike="noStrike" cap="none" dirty="0">
                <a:solidFill>
                  <a:schemeClr val="lt1"/>
                </a:solidFill>
                <a:latin typeface="Bai Jamjuree"/>
                <a:ea typeface="Arial"/>
                <a:cs typeface="Bai Jamjuree"/>
                <a:sym typeface="Bai Jamjuree"/>
                <a:hlinkClick r:id="rId6"/>
              </a:rPr>
              <a:t>https://www.ebi.ac.uk/services</a:t>
            </a:r>
            <a:endParaRPr lang="en-US" sz="2000" b="0" i="0" u="none" strike="noStrike" cap="none" dirty="0">
              <a:solidFill>
                <a:schemeClr val="lt1"/>
              </a:solidFill>
              <a:latin typeface="Bai Jamjuree"/>
              <a:ea typeface="Arial"/>
              <a:cs typeface="Bai Jamjuree"/>
              <a:sym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dirty="0">
                <a:solidFill>
                  <a:schemeClr val="lt1"/>
                </a:solidFill>
                <a:latin typeface="Bai Jamjuree"/>
                <a:cs typeface="Bai Jamjuree"/>
                <a:sym typeface="Bai Jamjuree"/>
              </a:rPr>
              <a:t>AlphaFold</a:t>
            </a:r>
            <a:r>
              <a:rPr lang="en-US" sz="2000" b="0" i="0" u="none" strike="noStrike" cap="none" dirty="0">
                <a:solidFill>
                  <a:schemeClr val="lt1"/>
                </a:solidFill>
                <a:latin typeface="Bai Jamjuree"/>
                <a:ea typeface="Arial"/>
                <a:cs typeface="Bai Jamjuree"/>
                <a:sym typeface="Bai Jamjuree"/>
              </a:rPr>
              <a:t>: </a:t>
            </a:r>
            <a:r>
              <a:rPr lang="en-US" sz="2000" b="0" i="0" u="none" strike="noStrike" cap="none" dirty="0">
                <a:solidFill>
                  <a:srgbClr val="0070C0"/>
                </a:solidFill>
                <a:latin typeface="Bai Jamjuree"/>
                <a:ea typeface="Arial"/>
                <a:cs typeface="Bai Jamjuree"/>
                <a:sym typeface="Bai Jamjuree"/>
                <a:hlinkClick r:id="rId7">
                  <a:extLst>
                    <a:ext uri="{A12FA001-AC4F-418D-AE19-62706E023703}">
                      <ahyp:hlinkClr xmlns:ahyp="http://schemas.microsoft.com/office/drawing/2018/hyperlinkcolor" val="tx"/>
                    </a:ext>
                  </a:extLst>
                </a:hlinkClick>
              </a:rPr>
              <a:t>https://alphafold.ebi.ac.uk/</a:t>
            </a:r>
            <a:endParaRPr lang="en-US" sz="2000" b="0" i="0" u="none" strike="noStrike" cap="none" dirty="0">
              <a:solidFill>
                <a:srgbClr val="0070C0"/>
              </a:solidFill>
              <a:latin typeface="Bai Jamjuree"/>
              <a:ea typeface="Arial"/>
              <a:cs typeface="Bai Jamjuree"/>
              <a:sym typeface="Bai Jamjuree"/>
            </a:endParaRPr>
          </a:p>
          <a:p>
            <a:pPr marL="285750" marR="0" lvl="0" indent="-285750" algn="l" rtl="0">
              <a:lnSpc>
                <a:spcPct val="100000"/>
              </a:lnSpc>
              <a:spcBef>
                <a:spcPts val="0"/>
              </a:spcBef>
              <a:spcAft>
                <a:spcPts val="0"/>
              </a:spcAft>
              <a:buClr>
                <a:schemeClr val="lt1"/>
              </a:buClr>
              <a:buSzPts val="2000"/>
              <a:buFont typeface="Arial"/>
              <a:buChar char="•"/>
            </a:pPr>
            <a:endParaRPr lang="en-US" sz="2000" b="0" i="0" u="none" strike="noStrike" cap="none" dirty="0">
              <a:solidFill>
                <a:schemeClr val="lt1"/>
              </a:solidFill>
              <a:latin typeface="Bai Jamjuree"/>
              <a:ea typeface="Arial"/>
              <a:cs typeface="Bai Jamjuree"/>
              <a:sym typeface="Bai Jamjuree"/>
            </a:endParaRPr>
          </a:p>
          <a:p>
            <a:pPr>
              <a:buClr>
                <a:schemeClr val="lt1"/>
              </a:buClr>
              <a:buSzPts val="2000"/>
            </a:pPr>
            <a:r>
              <a:rPr lang="en-US" sz="2000" b="1" dirty="0">
                <a:solidFill>
                  <a:schemeClr val="lt1"/>
                </a:solidFill>
                <a:latin typeface="Bai Jamjuree"/>
                <a:cs typeface="Bai Jamjuree"/>
              </a:rPr>
              <a:t>Medical Texts</a:t>
            </a:r>
          </a:p>
          <a:p>
            <a:pPr marL="342900" indent="-342900">
              <a:buClr>
                <a:schemeClr val="bg1"/>
              </a:buClr>
              <a:buSzPts val="2000"/>
              <a:buFont typeface="Arial" panose="020B0604020202020204" pitchFamily="34" charset="0"/>
              <a:buChar char="•"/>
            </a:pPr>
            <a:r>
              <a:rPr lang="en-US" sz="2000" dirty="0">
                <a:solidFill>
                  <a:schemeClr val="lt1"/>
                </a:solidFill>
                <a:latin typeface="Bai Jamjuree"/>
                <a:cs typeface="Bai Jamjuree"/>
              </a:rPr>
              <a:t>30+ million abstracts on </a:t>
            </a:r>
            <a:r>
              <a:rPr lang="en-US" sz="2000" dirty="0">
                <a:solidFill>
                  <a:srgbClr val="0070C0"/>
                </a:solidFill>
                <a:latin typeface="Bai Jamjuree"/>
                <a:cs typeface="Bai Jamjuree"/>
                <a:hlinkClick r:id="rId8">
                  <a:extLst>
                    <a:ext uri="{A12FA001-AC4F-418D-AE19-62706E023703}">
                      <ahyp:hlinkClr xmlns:ahyp="http://schemas.microsoft.com/office/drawing/2018/hyperlinkcolor" val="tx"/>
                    </a:ext>
                  </a:extLst>
                </a:hlinkClick>
              </a:rPr>
              <a:t>PubMed</a:t>
            </a:r>
            <a:r>
              <a:rPr lang="en-US" sz="2000" dirty="0">
                <a:solidFill>
                  <a:schemeClr val="lt1"/>
                </a:solidFill>
                <a:latin typeface="Bai Jamjuree"/>
                <a:cs typeface="Bai Jamjuree"/>
              </a:rPr>
              <a:t> alone</a:t>
            </a:r>
          </a:p>
          <a:p>
            <a:pPr marL="342900" indent="-342900">
              <a:buClr>
                <a:schemeClr val="bg1"/>
              </a:buClr>
              <a:buSzPts val="2000"/>
              <a:buFont typeface="Arial" panose="020B0604020202020204" pitchFamily="34" charset="0"/>
              <a:buChar char="•"/>
            </a:pPr>
            <a:r>
              <a:rPr lang="en-US" sz="2000" dirty="0">
                <a:solidFill>
                  <a:schemeClr val="lt1"/>
                </a:solidFill>
                <a:latin typeface="Bai Jamjuree"/>
                <a:cs typeface="Bai Jamjuree"/>
              </a:rPr>
              <a:t>Clinical trial publications, patents, etc.</a:t>
            </a:r>
          </a:p>
          <a:p>
            <a:pPr>
              <a:buSzPts val="2000"/>
            </a:pPr>
            <a:endParaRPr lang="en-US" sz="2000" dirty="0">
              <a:solidFill>
                <a:schemeClr val="lt1"/>
              </a:solidFill>
              <a:latin typeface="Bai Jamjuree"/>
              <a:cs typeface="Bai Jamjuree"/>
              <a:sym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dirty="0">
                <a:solidFill>
                  <a:schemeClr val="lt1"/>
                </a:solidFill>
                <a:latin typeface="Bai Jamjuree"/>
                <a:ea typeface="Arial"/>
                <a:cs typeface="Bai Jamjuree"/>
                <a:sym typeface="Bai Jamjuree"/>
              </a:rPr>
              <a:t>Massive amounts of free (unstructured/unlabeled) information but how to utilize it? </a:t>
            </a:r>
            <a:endParaRPr sz="1400" b="0" i="0" u="none" strike="noStrike" cap="none" dirty="0">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9B8A1FE0-F69A-520D-A043-7C43391A6B27}"/>
              </a:ext>
            </a:extLst>
          </p:cNvPr>
          <p:cNvPicPr>
            <a:picLocks noChangeAspect="1"/>
          </p:cNvPicPr>
          <p:nvPr/>
        </p:nvPicPr>
        <p:blipFill>
          <a:blip r:embed="rId9"/>
          <a:stretch>
            <a:fillRect/>
          </a:stretch>
        </p:blipFill>
        <p:spPr>
          <a:xfrm>
            <a:off x="8931283" y="-10829"/>
            <a:ext cx="3241238" cy="2156898"/>
          </a:xfrm>
          <a:prstGeom prst="rect">
            <a:avLst/>
          </a:prstGeom>
          <a:ln>
            <a:noFill/>
          </a:ln>
          <a:effectLst>
            <a:softEdge rad="112500"/>
          </a:effectLst>
        </p:spPr>
      </p:pic>
    </p:spTree>
    <p:extLst>
      <p:ext uri="{BB962C8B-B14F-4D97-AF65-F5344CB8AC3E}">
        <p14:creationId xmlns:p14="http://schemas.microsoft.com/office/powerpoint/2010/main" val="1746997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7C86DB-15D5-73AC-487C-8A005AF9A476}"/>
              </a:ext>
            </a:extLst>
          </p:cNvPr>
          <p:cNvPicPr>
            <a:picLocks noChangeAspect="1"/>
          </p:cNvPicPr>
          <p:nvPr/>
        </p:nvPicPr>
        <p:blipFill>
          <a:blip r:embed="rId3"/>
          <a:stretch>
            <a:fillRect/>
          </a:stretch>
        </p:blipFill>
        <p:spPr>
          <a:xfrm>
            <a:off x="9820884" y="1391"/>
            <a:ext cx="2360230" cy="1770174"/>
          </a:xfrm>
          <a:prstGeom prst="rect">
            <a:avLst/>
          </a:prstGeom>
          <a:ln>
            <a:noFill/>
          </a:ln>
          <a:effectLst>
            <a:softEdge rad="112500"/>
          </a:effectLst>
        </p:spPr>
      </p:pic>
      <p:sp>
        <p:nvSpPr>
          <p:cNvPr id="2" name="Title 1">
            <a:extLst>
              <a:ext uri="{FF2B5EF4-FFF2-40B4-BE49-F238E27FC236}">
                <a16:creationId xmlns:a16="http://schemas.microsoft.com/office/drawing/2014/main" id="{4A51AED5-3CED-43F5-905E-9298FA4136B3}"/>
              </a:ext>
            </a:extLst>
          </p:cNvPr>
          <p:cNvSpPr>
            <a:spLocks noGrp="1"/>
          </p:cNvSpPr>
          <p:nvPr>
            <p:ph type="title"/>
          </p:nvPr>
        </p:nvSpPr>
        <p:spPr>
          <a:xfrm>
            <a:off x="965200" y="558930"/>
            <a:ext cx="10753834" cy="1052596"/>
          </a:xfrm>
        </p:spPr>
        <p:txBody>
          <a:bodyPr/>
          <a:lstStyle/>
          <a:p>
            <a:r>
              <a:rPr lang="en-US" dirty="0">
                <a:solidFill>
                  <a:schemeClr val="bg1"/>
                </a:solidFill>
              </a:rPr>
              <a:t>Data:</a:t>
            </a:r>
            <a:r>
              <a:rPr lang="en-US" dirty="0">
                <a:solidFill>
                  <a:srgbClr val="00B0F0"/>
                </a:solidFill>
              </a:rPr>
              <a:t> Proteins as a language</a:t>
            </a:r>
            <a:endParaRPr lang="en-US" b="0" dirty="0">
              <a:solidFill>
                <a:srgbClr val="00B0F0"/>
              </a:solidFill>
            </a:endParaRPr>
          </a:p>
          <a:p>
            <a:endParaRPr lang="en-US" dirty="0">
              <a:solidFill>
                <a:srgbClr val="00B0F0"/>
              </a:solidFill>
            </a:endParaRPr>
          </a:p>
        </p:txBody>
      </p:sp>
      <p:sp>
        <p:nvSpPr>
          <p:cNvPr id="3" name="Slide Number Placeholder 2">
            <a:extLst>
              <a:ext uri="{FF2B5EF4-FFF2-40B4-BE49-F238E27FC236}">
                <a16:creationId xmlns:a16="http://schemas.microsoft.com/office/drawing/2014/main" id="{D1E834A9-4BBB-4535-A6EC-4AC3E220FA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4" name="Google Shape;209;p18">
            <a:extLst>
              <a:ext uri="{FF2B5EF4-FFF2-40B4-BE49-F238E27FC236}">
                <a16:creationId xmlns:a16="http://schemas.microsoft.com/office/drawing/2014/main" id="{090245DE-C2CE-4834-9C85-EEE81DA4F75C}"/>
              </a:ext>
            </a:extLst>
          </p:cNvPr>
          <p:cNvSpPr txBox="1"/>
          <p:nvPr/>
        </p:nvSpPr>
        <p:spPr>
          <a:xfrm>
            <a:off x="819987" y="1654902"/>
            <a:ext cx="5440243"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a:solidFill>
                  <a:srgbClr val="FFFFFF"/>
                </a:solidFill>
                <a:latin typeface="Bai Jamjuree"/>
                <a:ea typeface="Bai Jamjuree"/>
                <a:cs typeface="Bai Jamjuree"/>
                <a:sym typeface="Bai Jamjuree"/>
              </a:rPr>
              <a:t>Protein sequences can be broken up into smaller parts/words (e.g., 3 amino acids, 1 amino acid is like a syllable/character)</a:t>
            </a:r>
            <a:r>
              <a:rPr lang="en-US" sz="2000" b="0" i="0" u="none" strike="noStrike" cap="none">
                <a:solidFill>
                  <a:srgbClr val="15153A"/>
                </a:solidFill>
                <a:latin typeface="Bai Jamjuree"/>
                <a:ea typeface="Bai Jamjuree"/>
                <a:cs typeface="Bai Jamjuree"/>
                <a:sym typeface="Bai Jamjuree"/>
              </a:rPr>
              <a:t>​</a:t>
            </a:r>
            <a:endParaRPr sz="1400" b="0" i="0" u="none" strike="noStrike" cap="none">
              <a:solidFill>
                <a:srgbClr val="000000"/>
              </a:solidFill>
              <a:latin typeface="Arial"/>
              <a:ea typeface="Arial"/>
              <a:cs typeface="Arial"/>
              <a:sym typeface="Arial"/>
            </a:endParaRPr>
          </a:p>
        </p:txBody>
      </p:sp>
      <p:sp>
        <p:nvSpPr>
          <p:cNvPr id="5" name="Google Shape;210;p18">
            <a:extLst>
              <a:ext uri="{FF2B5EF4-FFF2-40B4-BE49-F238E27FC236}">
                <a16:creationId xmlns:a16="http://schemas.microsoft.com/office/drawing/2014/main" id="{89209F26-A5B0-4943-99B8-F6854C716057}"/>
              </a:ext>
            </a:extLst>
          </p:cNvPr>
          <p:cNvSpPr txBox="1"/>
          <p:nvPr/>
        </p:nvSpPr>
        <p:spPr>
          <a:xfrm>
            <a:off x="7323362" y="1724681"/>
            <a:ext cx="4523873" cy="92333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FFFFFF"/>
              </a:buClr>
              <a:buSzPts val="1800"/>
              <a:buFont typeface="Bai Jamjuree"/>
              <a:buAutoNum type="arabicPeriod"/>
            </a:pPr>
            <a:r>
              <a:rPr lang="en-US" sz="1800" b="1" i="0" u="none" strike="noStrike" cap="none">
                <a:solidFill>
                  <a:srgbClr val="FFFFFF"/>
                </a:solidFill>
                <a:latin typeface="Bai Jamjuree"/>
                <a:ea typeface="Bai Jamjuree"/>
                <a:cs typeface="Bai Jamjuree"/>
                <a:sym typeface="Bai Jamjuree"/>
              </a:rPr>
              <a:t>MAF, SAE, DVL, KEY, DRR, RRM, …</a:t>
            </a:r>
            <a:r>
              <a:rPr lang="en-US" sz="1800" b="0" i="0" u="none" strike="noStrike" cap="none">
                <a:solidFill>
                  <a:srgbClr val="15153A"/>
                </a:solidFill>
                <a:latin typeface="Bai Jamjuree"/>
                <a:ea typeface="Bai Jamjuree"/>
                <a:cs typeface="Bai Jamjuree"/>
                <a:sym typeface="Bai Jamjuree"/>
              </a:rPr>
              <a:t>​</a:t>
            </a:r>
            <a:endParaRPr sz="1800" b="0" i="0" u="none" strike="noStrike" cap="none">
              <a:solidFill>
                <a:srgbClr val="15153A"/>
              </a:solidFill>
              <a:latin typeface="Arial"/>
              <a:ea typeface="Arial"/>
              <a:cs typeface="Arial"/>
              <a:sym typeface="Arial"/>
            </a:endParaRPr>
          </a:p>
          <a:p>
            <a:pPr marL="342900" marR="0" lvl="0" indent="-342900" algn="l" rtl="0">
              <a:lnSpc>
                <a:spcPct val="100000"/>
              </a:lnSpc>
              <a:spcBef>
                <a:spcPts val="0"/>
              </a:spcBef>
              <a:spcAft>
                <a:spcPts val="0"/>
              </a:spcAft>
              <a:buClr>
                <a:srgbClr val="FFFFFF"/>
              </a:buClr>
              <a:buSzPts val="1800"/>
              <a:buFont typeface="Bai Jamjuree"/>
              <a:buAutoNum type="arabicPeriod"/>
            </a:pPr>
            <a:r>
              <a:rPr lang="en-US" sz="1800" b="1" i="0" u="none" strike="noStrike" cap="none">
                <a:solidFill>
                  <a:srgbClr val="FFFFFF"/>
                </a:solidFill>
                <a:latin typeface="Bai Jamjuree"/>
                <a:ea typeface="Bai Jamjuree"/>
                <a:cs typeface="Bai Jamjuree"/>
                <a:sym typeface="Bai Jamjuree"/>
              </a:rPr>
              <a:t>AFS, AED, VLK, EYD, RRR, RME, …</a:t>
            </a:r>
            <a:r>
              <a:rPr lang="en-US" sz="1800" b="0" i="0" u="none" strike="noStrike" cap="none">
                <a:solidFill>
                  <a:srgbClr val="15153A"/>
                </a:solidFill>
                <a:latin typeface="Bai Jamjuree"/>
                <a:ea typeface="Bai Jamjuree"/>
                <a:cs typeface="Bai Jamjuree"/>
                <a:sym typeface="Bai Jamjuree"/>
              </a:rPr>
              <a:t>​</a:t>
            </a:r>
            <a:endParaRPr sz="1800" b="0" i="0" u="none" strike="noStrike" cap="none">
              <a:solidFill>
                <a:srgbClr val="15153A"/>
              </a:solidFill>
              <a:latin typeface="Arial"/>
              <a:ea typeface="Arial"/>
              <a:cs typeface="Arial"/>
              <a:sym typeface="Arial"/>
            </a:endParaRPr>
          </a:p>
          <a:p>
            <a:pPr marL="342900" marR="0" lvl="0" indent="-342900" algn="l" rtl="0">
              <a:lnSpc>
                <a:spcPct val="100000"/>
              </a:lnSpc>
              <a:spcBef>
                <a:spcPts val="0"/>
              </a:spcBef>
              <a:spcAft>
                <a:spcPts val="0"/>
              </a:spcAft>
              <a:buClr>
                <a:srgbClr val="FFFFFF"/>
              </a:buClr>
              <a:buSzPts val="1800"/>
              <a:buFont typeface="Bai Jamjuree"/>
              <a:buAutoNum type="arabicPeriod"/>
            </a:pPr>
            <a:r>
              <a:rPr lang="en-US" sz="1800" b="1" i="0" u="none" strike="noStrike" cap="none">
                <a:solidFill>
                  <a:srgbClr val="FFFFFF"/>
                </a:solidFill>
                <a:latin typeface="Bai Jamjuree"/>
                <a:ea typeface="Bai Jamjuree"/>
                <a:cs typeface="Bai Jamjuree"/>
                <a:sym typeface="Bai Jamjuree"/>
              </a:rPr>
              <a:t>FSA, EDV, LKE, YDR, RRR, MEA, ...</a:t>
            </a:r>
            <a:r>
              <a:rPr lang="en-US" sz="1800" b="0" i="0" u="none" strike="noStrike" cap="none">
                <a:solidFill>
                  <a:srgbClr val="15153A"/>
                </a:solidFill>
                <a:latin typeface="Bai Jamjuree"/>
                <a:ea typeface="Bai Jamjuree"/>
                <a:cs typeface="Bai Jamjuree"/>
                <a:sym typeface="Bai Jamjuree"/>
              </a:rPr>
              <a:t>​</a:t>
            </a:r>
            <a:endParaRPr sz="1800" b="0" i="0" u="none" strike="noStrike" cap="none">
              <a:solidFill>
                <a:srgbClr val="15153A"/>
              </a:solidFill>
              <a:latin typeface="Arial"/>
              <a:ea typeface="Arial"/>
              <a:cs typeface="Arial"/>
              <a:sym typeface="Arial"/>
            </a:endParaRPr>
          </a:p>
        </p:txBody>
      </p:sp>
      <p:sp>
        <p:nvSpPr>
          <p:cNvPr id="6" name="Google Shape;211;p18">
            <a:extLst>
              <a:ext uri="{FF2B5EF4-FFF2-40B4-BE49-F238E27FC236}">
                <a16:creationId xmlns:a16="http://schemas.microsoft.com/office/drawing/2014/main" id="{691C422A-FA3B-401E-B07A-69ECA0C39104}"/>
              </a:ext>
            </a:extLst>
          </p:cNvPr>
          <p:cNvSpPr/>
          <p:nvPr/>
        </p:nvSpPr>
        <p:spPr>
          <a:xfrm>
            <a:off x="6260230" y="1981499"/>
            <a:ext cx="837855" cy="369332"/>
          </a:xfrm>
          <a:prstGeom prst="rightArrow">
            <a:avLst>
              <a:gd name="adj1" fmla="val 50000"/>
              <a:gd name="adj2" fmla="val 50000"/>
            </a:avLst>
          </a:prstGeom>
          <a:solidFill>
            <a:schemeClr val="accent1"/>
          </a:solidFill>
          <a:ln w="12700" cap="flat" cmpd="sng">
            <a:solidFill>
              <a:srgbClr val="2F84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ai Jamjuree"/>
              <a:ea typeface="Bai Jamjuree"/>
              <a:cs typeface="Bai Jamjuree"/>
              <a:sym typeface="Bai Jamjuree"/>
            </a:endParaRPr>
          </a:p>
        </p:txBody>
      </p:sp>
      <p:sp>
        <p:nvSpPr>
          <p:cNvPr id="10" name="TextBox 9">
            <a:extLst>
              <a:ext uri="{FF2B5EF4-FFF2-40B4-BE49-F238E27FC236}">
                <a16:creationId xmlns:a16="http://schemas.microsoft.com/office/drawing/2014/main" id="{2B69E24F-DB2D-453B-868D-1594F67DD61E}"/>
              </a:ext>
            </a:extLst>
          </p:cNvPr>
          <p:cNvSpPr txBox="1"/>
          <p:nvPr/>
        </p:nvSpPr>
        <p:spPr>
          <a:xfrm>
            <a:off x="731532" y="2890026"/>
            <a:ext cx="8956478" cy="3170099"/>
          </a:xfrm>
          <a:prstGeom prst="rect">
            <a:avLst/>
          </a:prstGeom>
          <a:noFill/>
        </p:spPr>
        <p:txBody>
          <a:bodyPr wrap="square" lIns="91440" tIns="45720" rIns="91440" bIns="45720" anchor="t">
            <a:spAutoFit/>
          </a:bodyPr>
          <a:lstStyle/>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dirty="0">
                <a:solidFill>
                  <a:schemeClr val="lt1"/>
                </a:solidFill>
                <a:latin typeface="Bai Jamjuree" panose="020B0604020202020204" charset="-34"/>
                <a:ea typeface="Bai Jamjuree"/>
                <a:cs typeface="Bai Jamjuree" panose="020B0604020202020204" charset="-34"/>
                <a:sym typeface="Bai Jamjuree"/>
              </a:rPr>
              <a:t>They behave likely natural language, and have some natural language structure</a:t>
            </a:r>
          </a:p>
          <a:p>
            <a:pPr marL="285750" marR="0" lvl="0" indent="-285750" algn="l" rtl="0">
              <a:lnSpc>
                <a:spcPct val="100000"/>
              </a:lnSpc>
              <a:spcBef>
                <a:spcPts val="0"/>
              </a:spcBef>
              <a:spcAft>
                <a:spcPts val="0"/>
              </a:spcAft>
              <a:buClr>
                <a:schemeClr val="lt1"/>
              </a:buClr>
              <a:buSzPts val="2000"/>
              <a:buFont typeface="Arial"/>
              <a:buChar char="•"/>
            </a:pPr>
            <a:endParaRPr lang="en-US" sz="2000" dirty="0">
              <a:solidFill>
                <a:schemeClr val="lt1"/>
              </a:solidFill>
              <a:latin typeface="Bai Jamjuree" panose="020B0604020202020204" charset="-34"/>
              <a:ea typeface="Bai Jamjuree"/>
              <a:cs typeface="Bai Jamjuree" panose="020B0604020202020204" charset="-34"/>
              <a:sym typeface="Bai Jamjuree"/>
            </a:endParaRPr>
          </a:p>
          <a:p>
            <a:pPr marL="285750" indent="-285750">
              <a:buClr>
                <a:srgbClr val="FFFFFF"/>
              </a:buClr>
              <a:buSzPts val="1800"/>
              <a:buFont typeface="Arial"/>
              <a:buChar char="•"/>
            </a:pPr>
            <a:r>
              <a:rPr lang="en-US" sz="2000" dirty="0">
                <a:solidFill>
                  <a:srgbClr val="FFFFFF"/>
                </a:solidFill>
                <a:latin typeface="Bai Jamjuree"/>
                <a:ea typeface="Bai Jamjuree"/>
                <a:cs typeface="Bai Jamjuree"/>
                <a:sym typeface="Bai Jamjuree"/>
              </a:rPr>
              <a:t>NLP models</a:t>
            </a:r>
            <a:r>
              <a:rPr lang="en-US" sz="2000" b="0" i="0" u="none" strike="noStrike" cap="none" dirty="0">
                <a:solidFill>
                  <a:srgbClr val="FFFFFF"/>
                </a:solidFill>
                <a:latin typeface="Bai Jamjuree"/>
                <a:ea typeface="Bai Jamjuree"/>
                <a:cs typeface="Bai Jamjuree"/>
                <a:sym typeface="Bai Jamjuree"/>
              </a:rPr>
              <a:t> can be trained (unsupervised) for each of these "biological words" using millions of sequences from a public database</a:t>
            </a:r>
            <a:endParaRPr lang="en-US" sz="2000" b="0" i="0" u="none" strike="noStrike" cap="none" dirty="0">
              <a:solidFill>
                <a:srgbClr val="000000"/>
              </a:solidFill>
              <a:latin typeface="Bai Jamjuree"/>
              <a:cs typeface="Bai Jamjuree"/>
              <a:sym typeface="Arial"/>
            </a:endParaRPr>
          </a:p>
          <a:p>
            <a:pPr marL="285750" marR="0" lvl="0" indent="-171450" algn="l" rtl="0">
              <a:lnSpc>
                <a:spcPct val="100000"/>
              </a:lnSpc>
              <a:spcBef>
                <a:spcPts val="0"/>
              </a:spcBef>
              <a:spcAft>
                <a:spcPts val="0"/>
              </a:spcAft>
              <a:buClr>
                <a:schemeClr val="dk1"/>
              </a:buClr>
              <a:buSzPts val="1800"/>
              <a:buFont typeface="Arial"/>
              <a:buNone/>
            </a:pPr>
            <a:endParaRPr lang="en-US" sz="2000" b="0" i="0" u="none" strike="noStrike" cap="none" dirty="0">
              <a:solidFill>
                <a:srgbClr val="FFFFFF"/>
              </a:solidFill>
              <a:latin typeface="Bai Jamjuree" panose="020B0604020202020204" charset="-34"/>
              <a:ea typeface="Bai Jamjuree"/>
              <a:cs typeface="Bai Jamjuree" panose="020B0604020202020204" charset="-34"/>
              <a:sym typeface="Bai Jamjuree"/>
            </a:endParaRPr>
          </a:p>
          <a:p>
            <a:pPr marL="285750" marR="0" lvl="0" indent="-285750" algn="l" rtl="0">
              <a:lnSpc>
                <a:spcPct val="100000"/>
              </a:lnSpc>
              <a:spcBef>
                <a:spcPts val="0"/>
              </a:spcBef>
              <a:spcAft>
                <a:spcPts val="0"/>
              </a:spcAft>
              <a:buClr>
                <a:srgbClr val="FFFFFF"/>
              </a:buClr>
              <a:buSzPts val="1800"/>
              <a:buFont typeface="Arial"/>
              <a:buChar char="•"/>
            </a:pPr>
            <a:r>
              <a:rPr lang="en-US" sz="2000" b="0" i="0" u="none" strike="noStrike" cap="none" dirty="0">
                <a:solidFill>
                  <a:srgbClr val="FFFFFF"/>
                </a:solidFill>
                <a:latin typeface="Bai Jamjuree" panose="020B0604020202020204" charset="-34"/>
                <a:ea typeface="Bai Jamjuree"/>
                <a:cs typeface="Bai Jamjuree" panose="020B0604020202020204" charset="-34"/>
                <a:sym typeface="Bai Jamjuree"/>
              </a:rPr>
              <a:t>NLP models work not only natural language – can be used for other types of structured text </a:t>
            </a:r>
            <a:endParaRPr lang="en-US" sz="2000" b="0" i="0" u="none" strike="noStrike" cap="none" dirty="0">
              <a:solidFill>
                <a:srgbClr val="15153A"/>
              </a:solidFill>
              <a:latin typeface="Bai Jamjuree" panose="020B0604020202020204" charset="-34"/>
              <a:cs typeface="Bai Jamjuree" panose="020B0604020202020204" charset="-34"/>
              <a:sym typeface="Arial"/>
            </a:endParaRPr>
          </a:p>
          <a:p>
            <a:pPr marL="285750" marR="0" lvl="0" indent="-285750" algn="l" rtl="0">
              <a:lnSpc>
                <a:spcPct val="100000"/>
              </a:lnSpc>
              <a:spcBef>
                <a:spcPts val="0"/>
              </a:spcBef>
              <a:spcAft>
                <a:spcPts val="0"/>
              </a:spcAft>
              <a:buClr>
                <a:schemeClr val="lt1"/>
              </a:buClr>
              <a:buSzPts val="2000"/>
              <a:buFont typeface="Arial"/>
              <a:buChar char="•"/>
            </a:pPr>
            <a:endParaRPr lang="en-US" sz="2000" b="0" i="0" u="none" strike="noStrike" cap="none" dirty="0">
              <a:solidFill>
                <a:schemeClr val="lt1"/>
              </a:solidFill>
              <a:latin typeface="Bai Jamjuree" panose="020B0604020202020204" charset="-34"/>
              <a:ea typeface="Bai Jamjuree"/>
              <a:cs typeface="Bai Jamjuree" panose="020B0604020202020204" charset="-34"/>
              <a:sym typeface="Bai Jamjuree"/>
            </a:endParaRPr>
          </a:p>
        </p:txBody>
      </p:sp>
    </p:spTree>
    <p:extLst>
      <p:ext uri="{BB962C8B-B14F-4D97-AF65-F5344CB8AC3E}">
        <p14:creationId xmlns:p14="http://schemas.microsoft.com/office/powerpoint/2010/main" val="2059883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6C0DD-C684-4FCE-AB73-EB7067031FB6}"/>
              </a:ext>
            </a:extLst>
          </p:cNvPr>
          <p:cNvSpPr>
            <a:spLocks noGrp="1"/>
          </p:cNvSpPr>
          <p:nvPr>
            <p:ph type="title"/>
          </p:nvPr>
        </p:nvSpPr>
        <p:spPr>
          <a:xfrm>
            <a:off x="965200" y="555996"/>
            <a:ext cx="10753834" cy="526298"/>
          </a:xfrm>
        </p:spPr>
        <p:txBody>
          <a:bodyPr/>
          <a:lstStyle/>
          <a:p>
            <a:r>
              <a:rPr lang="en-US" dirty="0">
                <a:solidFill>
                  <a:schemeClr val="bg1"/>
                </a:solidFill>
              </a:rPr>
              <a:t>Data:</a:t>
            </a:r>
            <a:r>
              <a:rPr lang="en-US" dirty="0">
                <a:solidFill>
                  <a:srgbClr val="00B0F0"/>
                </a:solidFill>
              </a:rPr>
              <a:t> Molecules as a language</a:t>
            </a:r>
          </a:p>
        </p:txBody>
      </p:sp>
      <p:sp>
        <p:nvSpPr>
          <p:cNvPr id="3" name="Slide Number Placeholder 2">
            <a:extLst>
              <a:ext uri="{FF2B5EF4-FFF2-40B4-BE49-F238E27FC236}">
                <a16:creationId xmlns:a16="http://schemas.microsoft.com/office/drawing/2014/main" id="{03D06259-C620-4356-9663-8ACD0EBE98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6" name="TextBox 5">
            <a:extLst>
              <a:ext uri="{FF2B5EF4-FFF2-40B4-BE49-F238E27FC236}">
                <a16:creationId xmlns:a16="http://schemas.microsoft.com/office/drawing/2014/main" id="{5AC89149-EB37-46B2-B3CF-D837C0DFF454}"/>
              </a:ext>
            </a:extLst>
          </p:cNvPr>
          <p:cNvSpPr txBox="1"/>
          <p:nvPr/>
        </p:nvSpPr>
        <p:spPr>
          <a:xfrm>
            <a:off x="1048399" y="1811665"/>
            <a:ext cx="4077310" cy="400110"/>
          </a:xfrm>
          <a:prstGeom prst="rect">
            <a:avLst/>
          </a:prstGeom>
          <a:noFill/>
        </p:spPr>
        <p:txBody>
          <a:bodyPr wrap="square">
            <a:spAutoFit/>
          </a:bodyPr>
          <a:lstStyle/>
          <a:p>
            <a:r>
              <a:rPr lang="en-US" sz="2000">
                <a:solidFill>
                  <a:schemeClr val="bg1"/>
                </a:solidFill>
                <a:latin typeface="Bai Jamjuree" panose="020B0604020202020204" charset="-34"/>
                <a:cs typeface="Bai Jamjuree" panose="020B0604020202020204" charset="-34"/>
              </a:rPr>
              <a:t>Atorvastatin (statin medication)</a:t>
            </a:r>
          </a:p>
        </p:txBody>
      </p:sp>
      <p:pic>
        <p:nvPicPr>
          <p:cNvPr id="1026" name="Picture 2" descr="See the source image">
            <a:extLst>
              <a:ext uri="{FF2B5EF4-FFF2-40B4-BE49-F238E27FC236}">
                <a16:creationId xmlns:a16="http://schemas.microsoft.com/office/drawing/2014/main" id="{3402D60C-060B-4DE9-AD56-8DA6A70F4047}"/>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8400" y="2310062"/>
            <a:ext cx="4333913" cy="22378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A619597-7F4E-409B-8AD0-EAA0CC9C5DEE}"/>
              </a:ext>
            </a:extLst>
          </p:cNvPr>
          <p:cNvSpPr txBox="1"/>
          <p:nvPr/>
        </p:nvSpPr>
        <p:spPr>
          <a:xfrm>
            <a:off x="6834820" y="2538102"/>
            <a:ext cx="3934098" cy="1015663"/>
          </a:xfrm>
          <a:prstGeom prst="rect">
            <a:avLst/>
          </a:prstGeom>
          <a:noFill/>
        </p:spPr>
        <p:txBody>
          <a:bodyPr wrap="square">
            <a:spAutoFit/>
          </a:bodyPr>
          <a:lstStyle/>
          <a:p>
            <a:pPr>
              <a:spcAft>
                <a:spcPts val="600"/>
              </a:spcAft>
            </a:pPr>
            <a:r>
              <a:rPr lang="pt-BR" sz="2000" b="0" i="0">
                <a:solidFill>
                  <a:schemeClr val="bg1"/>
                </a:solidFill>
                <a:effectLst/>
                <a:latin typeface="Bai Jamjuree" panose="020B0604020202020204" charset="-34"/>
                <a:cs typeface="Bai Jamjuree" panose="020B0604020202020204" charset="-34"/>
              </a:rPr>
              <a:t>CC(C)C1=C(C(=C(N1CCC(CC(CC(=O)O)O)O)C2=CC=C(C=C2)F)C3=CC=CC=C3)C(=O)NC4=CC=CC=C4</a:t>
            </a:r>
            <a:endParaRPr lang="en-US" sz="2000">
              <a:solidFill>
                <a:schemeClr val="bg1"/>
              </a:solidFill>
              <a:latin typeface="Bai Jamjuree" panose="020B0604020202020204" charset="-34"/>
              <a:cs typeface="Bai Jamjuree" panose="020B0604020202020204" charset="-34"/>
            </a:endParaRPr>
          </a:p>
        </p:txBody>
      </p:sp>
      <p:sp>
        <p:nvSpPr>
          <p:cNvPr id="9" name="TextBox 8">
            <a:extLst>
              <a:ext uri="{FF2B5EF4-FFF2-40B4-BE49-F238E27FC236}">
                <a16:creationId xmlns:a16="http://schemas.microsoft.com/office/drawing/2014/main" id="{8BCA6675-0152-456C-AAC9-60583F92F63E}"/>
              </a:ext>
            </a:extLst>
          </p:cNvPr>
          <p:cNvSpPr txBox="1"/>
          <p:nvPr/>
        </p:nvSpPr>
        <p:spPr>
          <a:xfrm>
            <a:off x="6823295" y="1811665"/>
            <a:ext cx="4689888" cy="400110"/>
          </a:xfrm>
          <a:prstGeom prst="rect">
            <a:avLst/>
          </a:prstGeom>
          <a:noFill/>
        </p:spPr>
        <p:txBody>
          <a:bodyPr wrap="square">
            <a:spAutoFit/>
          </a:bodyPr>
          <a:lstStyle/>
          <a:p>
            <a:r>
              <a:rPr lang="en-US" sz="2000">
                <a:solidFill>
                  <a:schemeClr val="bg1"/>
                </a:solidFill>
                <a:latin typeface="Bai Jamjuree" panose="020B0604020202020204" charset="-34"/>
                <a:cs typeface="Bai Jamjuree" panose="020B0604020202020204" charset="-34"/>
              </a:rPr>
              <a:t>Text representation for atorvastatin </a:t>
            </a:r>
          </a:p>
        </p:txBody>
      </p:sp>
      <p:sp>
        <p:nvSpPr>
          <p:cNvPr id="11" name="TextBox 10">
            <a:extLst>
              <a:ext uri="{FF2B5EF4-FFF2-40B4-BE49-F238E27FC236}">
                <a16:creationId xmlns:a16="http://schemas.microsoft.com/office/drawing/2014/main" id="{DEF055B3-DB5B-4478-92A4-FE2A854A065D}"/>
              </a:ext>
            </a:extLst>
          </p:cNvPr>
          <p:cNvSpPr txBox="1"/>
          <p:nvPr/>
        </p:nvSpPr>
        <p:spPr>
          <a:xfrm>
            <a:off x="6834820" y="3732328"/>
            <a:ext cx="5008313" cy="1323439"/>
          </a:xfrm>
          <a:prstGeom prst="rect">
            <a:avLst/>
          </a:prstGeom>
          <a:noFill/>
        </p:spPr>
        <p:txBody>
          <a:bodyPr wrap="square">
            <a:spAutoFit/>
          </a:bodyPr>
          <a:lstStyle/>
          <a:p>
            <a:r>
              <a:rPr lang="en-US" sz="2000" dirty="0">
                <a:solidFill>
                  <a:schemeClr val="bg1"/>
                </a:solidFill>
                <a:latin typeface="Bai Jamjuree" panose="020B0604020202020204" charset="-34"/>
                <a:cs typeface="Bai Jamjuree" panose="020B0604020202020204" charset="-34"/>
              </a:rPr>
              <a:t>Called SMILES string (</a:t>
            </a:r>
            <a:r>
              <a:rPr lang="en-US" sz="2000" dirty="0">
                <a:solidFill>
                  <a:schemeClr val="bg1"/>
                </a:solidFill>
                <a:latin typeface="Bai Jamjuree" panose="020B0604020202020204" charset="-34"/>
                <a:cs typeface="Bai Jamjuree" panose="020B0604020202020204" charset="-34"/>
                <a:hlinkClick r:id="rId3"/>
              </a:rPr>
              <a:t>https://chemicbook.com/2021/02/13/smiles-strings-explained-for-beginners-part-1.html</a:t>
            </a:r>
            <a:r>
              <a:rPr lang="en-US" sz="2000" dirty="0">
                <a:solidFill>
                  <a:schemeClr val="bg1"/>
                </a:solidFill>
                <a:latin typeface="Bai Jamjuree" panose="020B0604020202020204" charset="-34"/>
                <a:cs typeface="Bai Jamjuree" panose="020B0604020202020204" charset="-34"/>
              </a:rPr>
              <a:t>)</a:t>
            </a:r>
          </a:p>
        </p:txBody>
      </p:sp>
      <p:pic>
        <p:nvPicPr>
          <p:cNvPr id="4" name="Picture 3">
            <a:extLst>
              <a:ext uri="{FF2B5EF4-FFF2-40B4-BE49-F238E27FC236}">
                <a16:creationId xmlns:a16="http://schemas.microsoft.com/office/drawing/2014/main" id="{8E242702-C4A3-CEA7-6EC8-6D16A939E561}"/>
              </a:ext>
            </a:extLst>
          </p:cNvPr>
          <p:cNvPicPr>
            <a:picLocks noChangeAspect="1"/>
          </p:cNvPicPr>
          <p:nvPr/>
        </p:nvPicPr>
        <p:blipFill>
          <a:blip r:embed="rId4"/>
          <a:stretch>
            <a:fillRect/>
          </a:stretch>
        </p:blipFill>
        <p:spPr>
          <a:xfrm>
            <a:off x="9820884" y="1391"/>
            <a:ext cx="2360230" cy="1770174"/>
          </a:xfrm>
          <a:prstGeom prst="rect">
            <a:avLst/>
          </a:prstGeom>
          <a:ln>
            <a:noFill/>
          </a:ln>
          <a:effectLst>
            <a:softEdge rad="112500"/>
          </a:effectLst>
        </p:spPr>
      </p:pic>
    </p:spTree>
    <p:extLst>
      <p:ext uri="{BB962C8B-B14F-4D97-AF65-F5344CB8AC3E}">
        <p14:creationId xmlns:p14="http://schemas.microsoft.com/office/powerpoint/2010/main" val="3619532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2A19-F7CB-493C-B725-6C46736F7444}"/>
              </a:ext>
            </a:extLst>
          </p:cNvPr>
          <p:cNvSpPr>
            <a:spLocks noGrp="1"/>
          </p:cNvSpPr>
          <p:nvPr>
            <p:ph type="title"/>
          </p:nvPr>
        </p:nvSpPr>
        <p:spPr>
          <a:xfrm>
            <a:off x="965200" y="514863"/>
            <a:ext cx="10753834" cy="526298"/>
          </a:xfrm>
        </p:spPr>
        <p:txBody>
          <a:bodyPr/>
          <a:lstStyle/>
          <a:p>
            <a:r>
              <a:rPr lang="en-US">
                <a:solidFill>
                  <a:srgbClr val="00B0F0"/>
                </a:solidFill>
              </a:rPr>
              <a:t>SMILES</a:t>
            </a:r>
          </a:p>
        </p:txBody>
      </p:sp>
      <p:sp>
        <p:nvSpPr>
          <p:cNvPr id="3" name="Slide Number Placeholder 2">
            <a:extLst>
              <a:ext uri="{FF2B5EF4-FFF2-40B4-BE49-F238E27FC236}">
                <a16:creationId xmlns:a16="http://schemas.microsoft.com/office/drawing/2014/main" id="{A9047FA7-BE7E-416B-A768-9D5DF9BF96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5" name="Rectangle 2">
            <a:extLst>
              <a:ext uri="{FF2B5EF4-FFF2-40B4-BE49-F238E27FC236}">
                <a16:creationId xmlns:a16="http://schemas.microsoft.com/office/drawing/2014/main" id="{B284F24C-CDF5-4E8C-A938-3F3F4106E699}"/>
              </a:ext>
            </a:extLst>
          </p:cNvPr>
          <p:cNvSpPr>
            <a:spLocks noChangeArrowheads="1"/>
          </p:cNvSpPr>
          <p:nvPr/>
        </p:nvSpPr>
        <p:spPr bwMode="auto">
          <a:xfrm>
            <a:off x="914167" y="1098394"/>
            <a:ext cx="923683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bg1"/>
                </a:solidFill>
                <a:effectLst/>
                <a:latin typeface="Bai Jamjuree" panose="020B0604020202020204" charset="-34"/>
                <a:cs typeface="Bai Jamjuree" panose="020B0604020202020204" charset="-34"/>
              </a:rPr>
              <a:t>Typically, several equally valid SMILES strings can be written for a molecule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bg1"/>
              </a:solidFill>
              <a:effectLst/>
              <a:latin typeface="Bai Jamjuree" panose="020B0604020202020204" charset="-34"/>
              <a:cs typeface="Bai Jamjuree" panose="020B0604020202020204" charset="-34"/>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bg1"/>
                </a:solidFill>
                <a:effectLst/>
                <a:latin typeface="Bai Jamjuree" panose="020B0604020202020204" charset="-34"/>
                <a:cs typeface="Bai Jamjuree" panose="020B0604020202020204" charset="-34"/>
              </a:rPr>
              <a:t>For example, C=O</a:t>
            </a:r>
            <a:r>
              <a:rPr lang="en-US" altLang="en-US" sz="2000" dirty="0">
                <a:solidFill>
                  <a:schemeClr val="bg1"/>
                </a:solidFill>
                <a:latin typeface="Bai Jamjuree" panose="020B0604020202020204" charset="-34"/>
                <a:cs typeface="Bai Jamjuree" panose="020B0604020202020204" charset="-34"/>
              </a:rPr>
              <a:t> and</a:t>
            </a:r>
            <a:r>
              <a:rPr kumimoji="0" lang="en-US" altLang="en-US" sz="2000" b="0" i="0" u="none" strike="noStrike" cap="none" normalizeH="0" baseline="0" dirty="0">
                <a:ln>
                  <a:noFill/>
                </a:ln>
                <a:solidFill>
                  <a:schemeClr val="bg1"/>
                </a:solidFill>
                <a:effectLst/>
                <a:latin typeface="Bai Jamjuree" panose="020B0604020202020204" charset="-34"/>
                <a:cs typeface="Bai Jamjuree" panose="020B0604020202020204" charset="-34"/>
              </a:rPr>
              <a:t> [CH2]=O specify the structure of formaldehyde</a:t>
            </a:r>
            <a:endParaRPr lang="en-US" altLang="en-US" sz="2000" dirty="0">
              <a:solidFill>
                <a:schemeClr val="bg1"/>
              </a:solidFill>
              <a:latin typeface="Bai Jamjuree" panose="020B0604020202020204" charset="-34"/>
              <a:cs typeface="Bai Jamjuree" panose="020B0604020202020204" charset="-34"/>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chemeClr val="bg1"/>
                </a:solidFill>
                <a:latin typeface="Bai Jamjuree" panose="020B0604020202020204" charset="-34"/>
                <a:cs typeface="Bai Jamjuree" panose="020B0604020202020204" charset="-34"/>
              </a:rPr>
              <a:t>Carbon dioxide: O=C=O or </a:t>
            </a:r>
            <a:r>
              <a:rPr lang="pt-BR" altLang="en-US" sz="2000" dirty="0">
                <a:solidFill>
                  <a:schemeClr val="bg1"/>
                </a:solidFill>
                <a:latin typeface="Bai Jamjuree" panose="020B0604020202020204" charset="-34"/>
                <a:cs typeface="Bai Jamjuree" panose="020B0604020202020204" charset="-34"/>
              </a:rPr>
              <a:t> C(=O)=O</a:t>
            </a:r>
            <a:endParaRPr kumimoji="0" lang="en-US" altLang="en-US" sz="2000" b="0" i="0" u="none" strike="noStrike" cap="none" normalizeH="0" baseline="0" dirty="0">
              <a:ln>
                <a:noFill/>
              </a:ln>
              <a:solidFill>
                <a:schemeClr val="bg1"/>
              </a:solidFill>
              <a:effectLst/>
              <a:latin typeface="Bai Jamjuree" panose="020B0604020202020204" charset="-34"/>
              <a:cs typeface="Bai Jamjuree" panose="020B0604020202020204" charset="-34"/>
            </a:endParaRPr>
          </a:p>
        </p:txBody>
      </p:sp>
      <p:sp>
        <p:nvSpPr>
          <p:cNvPr id="7" name="Rectangle 2">
            <a:extLst>
              <a:ext uri="{FF2B5EF4-FFF2-40B4-BE49-F238E27FC236}">
                <a16:creationId xmlns:a16="http://schemas.microsoft.com/office/drawing/2014/main" id="{6B958899-61A4-4A8B-B7C2-85E50DAAA888}"/>
              </a:ext>
            </a:extLst>
          </p:cNvPr>
          <p:cNvSpPr>
            <a:spLocks noChangeArrowheads="1"/>
          </p:cNvSpPr>
          <p:nvPr/>
        </p:nvSpPr>
        <p:spPr bwMode="auto">
          <a:xfrm>
            <a:off x="965200" y="3093860"/>
            <a:ext cx="9840332"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lang="en-US" sz="2000" b="1" dirty="0">
                <a:solidFill>
                  <a:schemeClr val="bg1"/>
                </a:solidFill>
                <a:latin typeface="Bai Jamjuree"/>
                <a:cs typeface="Bai Jamjuree"/>
              </a:rPr>
              <a:t>Drawbacks:</a:t>
            </a:r>
          </a:p>
          <a:p>
            <a:pPr marL="342900" indent="-342900" eaLnBrk="0" fontAlgn="base" hangingPunct="0">
              <a:spcBef>
                <a:spcPct val="0"/>
              </a:spcBef>
              <a:spcAft>
                <a:spcPct val="0"/>
              </a:spcAft>
              <a:buClrTx/>
              <a:buChar char="•"/>
            </a:pPr>
            <a:r>
              <a:rPr lang="en-US" sz="2000" dirty="0">
                <a:solidFill>
                  <a:schemeClr val="bg1"/>
                </a:solidFill>
                <a:latin typeface="Bai Jamjuree"/>
                <a:cs typeface="Bai Jamjuree"/>
              </a:rPr>
              <a:t>Missing 3d information</a:t>
            </a:r>
          </a:p>
          <a:p>
            <a:pPr marL="342900" marR="0" lvl="0" indent="-342900" algn="l" defTabSz="914400" rtl="0" eaLnBrk="0" fontAlgn="base" latinLnBrk="0" hangingPunct="0">
              <a:lnSpc>
                <a:spcPct val="100000"/>
              </a:lnSpc>
              <a:spcBef>
                <a:spcPct val="0"/>
              </a:spcBef>
              <a:spcAft>
                <a:spcPct val="0"/>
              </a:spcAft>
              <a:buClrTx/>
              <a:buSzTx/>
              <a:buChar char="•"/>
              <a:tabLst/>
            </a:pPr>
            <a:endParaRPr lang="en-US" altLang="en-US" sz="2000" b="0" i="0" u="none" strike="noStrike" cap="none" normalizeH="0" baseline="0" dirty="0">
              <a:ln>
                <a:noFill/>
              </a:ln>
              <a:solidFill>
                <a:schemeClr val="bg1"/>
              </a:solidFill>
              <a:effectLst/>
              <a:latin typeface="Bai Jamjuree" panose="020B0604020202020204" charset="-34"/>
              <a:cs typeface="Bai Jamjuree" panose="020B0604020202020204" charset="-34"/>
            </a:endParaRPr>
          </a:p>
          <a:p>
            <a:pPr marL="342900" indent="-342900" eaLnBrk="0" fontAlgn="base" hangingPunct="0">
              <a:spcBef>
                <a:spcPct val="0"/>
              </a:spcBef>
              <a:spcAft>
                <a:spcPct val="0"/>
              </a:spcAft>
              <a:buClrTx/>
              <a:buChar char="•"/>
            </a:pPr>
            <a:r>
              <a:rPr lang="en-US" sz="2000" dirty="0">
                <a:solidFill>
                  <a:schemeClr val="bg1"/>
                </a:solidFill>
                <a:latin typeface="Bai Jamjuree"/>
                <a:cs typeface="Bai Jamjuree"/>
              </a:rPr>
              <a:t>Flattening the graph into a list of atoms artificially creates variable- and long-range dependencies between bonded atoms</a:t>
            </a:r>
          </a:p>
          <a:p>
            <a:pPr marL="342900" indent="-342900" eaLnBrk="0" fontAlgn="base" hangingPunct="0">
              <a:spcBef>
                <a:spcPct val="0"/>
              </a:spcBef>
              <a:spcAft>
                <a:spcPct val="0"/>
              </a:spcAft>
              <a:buClrTx/>
              <a:buChar char="•"/>
            </a:pPr>
            <a:endParaRPr lang="en-US" sz="2000" dirty="0">
              <a:solidFill>
                <a:schemeClr val="bg1"/>
              </a:solidFill>
              <a:latin typeface="Bai Jamjuree" panose="020B0604020202020204" charset="-34"/>
              <a:cs typeface="Bai Jamjuree" panose="020B0604020202020204" charset="-34"/>
            </a:endParaRPr>
          </a:p>
          <a:p>
            <a:pPr marL="342900" indent="-342900" eaLnBrk="0" fontAlgn="base" hangingPunct="0">
              <a:spcBef>
                <a:spcPct val="0"/>
              </a:spcBef>
              <a:spcAft>
                <a:spcPct val="0"/>
              </a:spcAft>
              <a:buClrTx/>
              <a:buChar char="•"/>
            </a:pPr>
            <a:r>
              <a:rPr lang="en-US" sz="2000" dirty="0">
                <a:solidFill>
                  <a:schemeClr val="bg1"/>
                </a:solidFill>
                <a:latin typeface="Bai Jamjuree"/>
                <a:cs typeface="Bai Jamjuree"/>
              </a:rPr>
              <a:t>A small change in a molecule can lead to a large change in the SMILES string</a:t>
            </a:r>
          </a:p>
          <a:p>
            <a:pPr marL="342900" indent="-342900" eaLnBrk="0" fontAlgn="base" hangingPunct="0">
              <a:spcBef>
                <a:spcPct val="0"/>
              </a:spcBef>
              <a:spcAft>
                <a:spcPct val="0"/>
              </a:spcAft>
              <a:buClrTx/>
              <a:buChar char="•"/>
            </a:pPr>
            <a:endParaRPr lang="en-US" sz="2000" dirty="0">
              <a:solidFill>
                <a:schemeClr val="bg1"/>
              </a:solidFill>
              <a:latin typeface="Bai Jamjuree" panose="020B0604020202020204" charset="-34"/>
              <a:cs typeface="Bai Jamjuree" panose="020B0604020202020204" charset="-34"/>
            </a:endParaRPr>
          </a:p>
          <a:p>
            <a:pPr marL="342900" indent="-342900" eaLnBrk="0" fontAlgn="base" hangingPunct="0">
              <a:spcBef>
                <a:spcPct val="0"/>
              </a:spcBef>
              <a:spcAft>
                <a:spcPct val="0"/>
              </a:spcAft>
              <a:buClrTx/>
              <a:buChar char="•"/>
            </a:pPr>
            <a:r>
              <a:rPr lang="en-US" sz="2000" dirty="0">
                <a:solidFill>
                  <a:schemeClr val="bg1"/>
                </a:solidFill>
                <a:latin typeface="Bai Jamjuree"/>
                <a:cs typeface="Bai Jamjuree"/>
              </a:rPr>
              <a:t>Models that are trained to generate/predict SMILES often generate implausible molecules (e.g., bonds somewhere that are not physically possible)</a:t>
            </a:r>
          </a:p>
          <a:p>
            <a:pPr marL="285750" indent="-285750" eaLnBrk="0" fontAlgn="base" hangingPunct="0">
              <a:spcBef>
                <a:spcPct val="0"/>
              </a:spcBef>
              <a:spcAft>
                <a:spcPct val="0"/>
              </a:spcAft>
              <a:buClrTx/>
              <a:buFont typeface="Arial" panose="020B0604020202020204" pitchFamily="34" charset="0"/>
              <a:buChar char="•"/>
            </a:pPr>
            <a:endParaRPr lang="en-US" sz="2000" dirty="0">
              <a:solidFill>
                <a:schemeClr val="bg1"/>
              </a:solidFill>
              <a:latin typeface="Bai Jamjuree" panose="020B0604020202020204" charset="-34"/>
              <a:cs typeface="Bai Jamjuree" panose="020B0604020202020204" charset="-34"/>
            </a:endParaRPr>
          </a:p>
        </p:txBody>
      </p:sp>
      <p:pic>
        <p:nvPicPr>
          <p:cNvPr id="4" name="Picture 3">
            <a:extLst>
              <a:ext uri="{FF2B5EF4-FFF2-40B4-BE49-F238E27FC236}">
                <a16:creationId xmlns:a16="http://schemas.microsoft.com/office/drawing/2014/main" id="{6CBD6DE4-61F6-D899-D54F-8AEC94C7107B}"/>
              </a:ext>
            </a:extLst>
          </p:cNvPr>
          <p:cNvPicPr>
            <a:picLocks noChangeAspect="1"/>
          </p:cNvPicPr>
          <p:nvPr/>
        </p:nvPicPr>
        <p:blipFill>
          <a:blip r:embed="rId3"/>
          <a:stretch>
            <a:fillRect/>
          </a:stretch>
        </p:blipFill>
        <p:spPr>
          <a:xfrm>
            <a:off x="9820884" y="1391"/>
            <a:ext cx="2360230" cy="1770174"/>
          </a:xfrm>
          <a:prstGeom prst="rect">
            <a:avLst/>
          </a:prstGeom>
          <a:ln>
            <a:noFill/>
          </a:ln>
          <a:effectLst>
            <a:softEdge rad="112500"/>
          </a:effectLst>
        </p:spPr>
      </p:pic>
      <p:pic>
        <p:nvPicPr>
          <p:cNvPr id="9" name="Picture 8">
            <a:extLst>
              <a:ext uri="{FF2B5EF4-FFF2-40B4-BE49-F238E27FC236}">
                <a16:creationId xmlns:a16="http://schemas.microsoft.com/office/drawing/2014/main" id="{68813EA3-C218-A51F-DAEF-7F02D2AC24CD}"/>
              </a:ext>
            </a:extLst>
          </p:cNvPr>
          <p:cNvPicPr>
            <a:picLocks noChangeAspect="1"/>
          </p:cNvPicPr>
          <p:nvPr/>
        </p:nvPicPr>
        <p:blipFill>
          <a:blip r:embed="rId4"/>
          <a:stretch>
            <a:fillRect/>
          </a:stretch>
        </p:blipFill>
        <p:spPr>
          <a:xfrm>
            <a:off x="10076236" y="2285037"/>
            <a:ext cx="1458592" cy="1293185"/>
          </a:xfrm>
          <a:prstGeom prst="rect">
            <a:avLst/>
          </a:prstGeom>
        </p:spPr>
      </p:pic>
      <p:sp>
        <p:nvSpPr>
          <p:cNvPr id="11" name="TextBox 10">
            <a:extLst>
              <a:ext uri="{FF2B5EF4-FFF2-40B4-BE49-F238E27FC236}">
                <a16:creationId xmlns:a16="http://schemas.microsoft.com/office/drawing/2014/main" id="{34773BFF-3FBA-2816-F48C-A4B567D6504C}"/>
              </a:ext>
            </a:extLst>
          </p:cNvPr>
          <p:cNvSpPr txBox="1"/>
          <p:nvPr/>
        </p:nvSpPr>
        <p:spPr>
          <a:xfrm>
            <a:off x="9875065" y="1884927"/>
            <a:ext cx="2010457" cy="400110"/>
          </a:xfrm>
          <a:prstGeom prst="rect">
            <a:avLst/>
          </a:prstGeom>
          <a:noFill/>
        </p:spPr>
        <p:txBody>
          <a:bodyPr wrap="square">
            <a:spAutoFit/>
          </a:bodyPr>
          <a:lstStyle/>
          <a:p>
            <a:r>
              <a:rPr lang="en-US" altLang="en-US" sz="2000" dirty="0">
                <a:solidFill>
                  <a:schemeClr val="bg1"/>
                </a:solidFill>
                <a:latin typeface="Bai Jamjuree" panose="020B0604020202020204" charset="-34"/>
                <a:cs typeface="Bai Jamjuree" panose="020B0604020202020204" charset="-34"/>
              </a:rPr>
              <a:t>F</a:t>
            </a:r>
            <a:r>
              <a:rPr kumimoji="0" lang="en-US" altLang="en-US" sz="2000" i="0" u="none" strike="noStrike" cap="none" normalizeH="0" baseline="0" dirty="0">
                <a:ln>
                  <a:noFill/>
                </a:ln>
                <a:solidFill>
                  <a:schemeClr val="bg1"/>
                </a:solidFill>
                <a:effectLst/>
                <a:latin typeface="Bai Jamjuree" panose="020B0604020202020204" charset="-34"/>
                <a:cs typeface="Bai Jamjuree" panose="020B0604020202020204" charset="-34"/>
              </a:rPr>
              <a:t>ormaldehyde</a:t>
            </a:r>
            <a:endParaRPr lang="en-US" sz="2000" dirty="0"/>
          </a:p>
        </p:txBody>
      </p:sp>
    </p:spTree>
    <p:extLst>
      <p:ext uri="{BB962C8B-B14F-4D97-AF65-F5344CB8AC3E}">
        <p14:creationId xmlns:p14="http://schemas.microsoft.com/office/powerpoint/2010/main" val="1462423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F1E4-C810-B7D2-7190-0B3E5342D3BF}"/>
              </a:ext>
            </a:extLst>
          </p:cNvPr>
          <p:cNvSpPr>
            <a:spLocks noGrp="1"/>
          </p:cNvSpPr>
          <p:nvPr>
            <p:ph type="title"/>
          </p:nvPr>
        </p:nvSpPr>
        <p:spPr>
          <a:xfrm>
            <a:off x="4405297" y="2815338"/>
            <a:ext cx="2852708" cy="526298"/>
          </a:xfrm>
        </p:spPr>
        <p:txBody>
          <a:bodyPr/>
          <a:lstStyle/>
          <a:p>
            <a:r>
              <a:rPr lang="en-US">
                <a:solidFill>
                  <a:srgbClr val="00B0F0"/>
                </a:solidFill>
              </a:rPr>
              <a:t>Motivation</a:t>
            </a:r>
          </a:p>
        </p:txBody>
      </p:sp>
      <p:sp>
        <p:nvSpPr>
          <p:cNvPr id="3" name="Slide Number Placeholder 2">
            <a:extLst>
              <a:ext uri="{FF2B5EF4-FFF2-40B4-BE49-F238E27FC236}">
                <a16:creationId xmlns:a16="http://schemas.microsoft.com/office/drawing/2014/main" id="{FC3AA7F2-0FAE-7C24-6CD0-12CA68F004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a:t>
            </a:fld>
            <a:endParaRPr lang="en-US"/>
          </a:p>
        </p:txBody>
      </p:sp>
      <p:sp>
        <p:nvSpPr>
          <p:cNvPr id="4" name="TextBox 3">
            <a:extLst>
              <a:ext uri="{FF2B5EF4-FFF2-40B4-BE49-F238E27FC236}">
                <a16:creationId xmlns:a16="http://schemas.microsoft.com/office/drawing/2014/main" id="{8CEDEBBC-9772-0CA8-36D8-52A089FEDE3A}"/>
              </a:ext>
            </a:extLst>
          </p:cNvPr>
          <p:cNvSpPr txBox="1"/>
          <p:nvPr/>
        </p:nvSpPr>
        <p:spPr>
          <a:xfrm>
            <a:off x="1987118" y="3340963"/>
            <a:ext cx="86542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FFFF"/>
                </a:solidFill>
                <a:latin typeface="Bai Jamjuree"/>
              </a:rPr>
              <a:t>Why use Machine Learning to help with drug discovery?</a:t>
            </a:r>
            <a:r>
              <a:rPr lang="en-US" sz="2400">
                <a:solidFill>
                  <a:srgbClr val="FFFFFF"/>
                </a:solidFill>
                <a:latin typeface="Bai Jamjuree"/>
                <a:cs typeface="Bai Jamjuree"/>
              </a:rPr>
              <a:t>​</a:t>
            </a:r>
            <a:endParaRPr lang="en-US" sz="1000">
              <a:latin typeface="Bai Jamjuree"/>
            </a:endParaRPr>
          </a:p>
        </p:txBody>
      </p:sp>
    </p:spTree>
    <p:extLst>
      <p:ext uri="{BB962C8B-B14F-4D97-AF65-F5344CB8AC3E}">
        <p14:creationId xmlns:p14="http://schemas.microsoft.com/office/powerpoint/2010/main" val="1923662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D470C-83B7-4E29-B6F1-E1D550D5F13B}"/>
              </a:ext>
            </a:extLst>
          </p:cNvPr>
          <p:cNvSpPr>
            <a:spLocks noGrp="1"/>
          </p:cNvSpPr>
          <p:nvPr>
            <p:ph type="title"/>
          </p:nvPr>
        </p:nvSpPr>
        <p:spPr/>
        <p:txBody>
          <a:bodyPr/>
          <a:lstStyle/>
          <a:p>
            <a:r>
              <a:rPr lang="en-US">
                <a:solidFill>
                  <a:srgbClr val="00B0F0"/>
                </a:solidFill>
              </a:rPr>
              <a:t>IUPAC </a:t>
            </a:r>
            <a:r>
              <a:rPr lang="en-US">
                <a:solidFill>
                  <a:schemeClr val="bg1"/>
                </a:solidFill>
              </a:rPr>
              <a:t>– alternative molecule representation</a:t>
            </a:r>
          </a:p>
        </p:txBody>
      </p:sp>
      <p:sp>
        <p:nvSpPr>
          <p:cNvPr id="3" name="Slide Number Placeholder 2">
            <a:extLst>
              <a:ext uri="{FF2B5EF4-FFF2-40B4-BE49-F238E27FC236}">
                <a16:creationId xmlns:a16="http://schemas.microsoft.com/office/drawing/2014/main" id="{551E5210-10E6-4FD2-A3D1-60EEF25A98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pic>
        <p:nvPicPr>
          <p:cNvPr id="5" name="Picture 4">
            <a:extLst>
              <a:ext uri="{FF2B5EF4-FFF2-40B4-BE49-F238E27FC236}">
                <a16:creationId xmlns:a16="http://schemas.microsoft.com/office/drawing/2014/main" id="{2AD66A67-78E1-414E-8786-89907B42B952}"/>
              </a:ext>
            </a:extLst>
          </p:cNvPr>
          <p:cNvPicPr>
            <a:picLocks noChangeAspect="1"/>
          </p:cNvPicPr>
          <p:nvPr/>
        </p:nvPicPr>
        <p:blipFill>
          <a:blip r:embed="rId3"/>
          <a:stretch>
            <a:fillRect/>
          </a:stretch>
        </p:blipFill>
        <p:spPr>
          <a:xfrm>
            <a:off x="6579236" y="1502359"/>
            <a:ext cx="4727945" cy="2384177"/>
          </a:xfrm>
          <a:prstGeom prst="rect">
            <a:avLst/>
          </a:prstGeom>
        </p:spPr>
      </p:pic>
      <p:sp>
        <p:nvSpPr>
          <p:cNvPr id="9" name="TextBox 8">
            <a:extLst>
              <a:ext uri="{FF2B5EF4-FFF2-40B4-BE49-F238E27FC236}">
                <a16:creationId xmlns:a16="http://schemas.microsoft.com/office/drawing/2014/main" id="{46CB95FB-D505-4B3E-A4E3-72FE37631422}"/>
              </a:ext>
            </a:extLst>
          </p:cNvPr>
          <p:cNvSpPr txBox="1"/>
          <p:nvPr/>
        </p:nvSpPr>
        <p:spPr>
          <a:xfrm>
            <a:off x="882258" y="1613182"/>
            <a:ext cx="4932537" cy="2554545"/>
          </a:xfrm>
          <a:prstGeom prst="rect">
            <a:avLst/>
          </a:prstGeom>
          <a:noFill/>
        </p:spPr>
        <p:txBody>
          <a:bodyPr wrap="square" lIns="91440" tIns="45720" rIns="91440" bIns="45720" anchor="t">
            <a:spAutoFit/>
          </a:bodyPr>
          <a:lstStyle/>
          <a:p>
            <a:pPr marL="342900" indent="-34290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Tokens in IUPAC names correspond to well-known functional groups</a:t>
            </a:r>
          </a:p>
          <a:p>
            <a:pPr marL="342900" indent="-342900">
              <a:buClr>
                <a:schemeClr val="bg1"/>
              </a:buClr>
              <a:buFont typeface="Arial" panose="020B0604020202020204" pitchFamily="34" charset="0"/>
              <a:buChar char="•"/>
            </a:pPr>
            <a:endParaRPr lang="en-US" sz="2000">
              <a:solidFill>
                <a:schemeClr val="bg1"/>
              </a:solidFill>
              <a:latin typeface="Bai Jamjuree" panose="020B0604020202020204" charset="-34"/>
              <a:cs typeface="Bai Jamjuree" panose="020B0604020202020204" charset="-34"/>
            </a:endParaRPr>
          </a:p>
          <a:p>
            <a:pPr marL="342900" indent="-342900">
              <a:buClr>
                <a:schemeClr val="bg1"/>
              </a:buClr>
              <a:buFont typeface="Arial" panose="020B0604020202020204" pitchFamily="34" charset="0"/>
              <a:buChar char="•"/>
            </a:pPr>
            <a:endParaRPr lang="en-US" sz="2000">
              <a:solidFill>
                <a:schemeClr val="bg1"/>
              </a:solidFill>
              <a:latin typeface="Bai Jamjuree"/>
              <a:cs typeface="Bai Jamjuree"/>
            </a:endParaRPr>
          </a:p>
          <a:p>
            <a:pPr marL="342900" indent="-34290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Will show later how embeddings are trained for these data</a:t>
            </a:r>
          </a:p>
          <a:p>
            <a:pPr marL="342900" indent="-342900">
              <a:buClr>
                <a:schemeClr val="bg1"/>
              </a:buClr>
              <a:buFont typeface="Arial" panose="020B0604020202020204" pitchFamily="34" charset="0"/>
              <a:buChar char="•"/>
            </a:pPr>
            <a:endParaRPr lang="en-US" sz="2000">
              <a:solidFill>
                <a:schemeClr val="bg1"/>
              </a:solidFill>
              <a:latin typeface="Bai Jamjuree" panose="020B0604020202020204" charset="-34"/>
              <a:cs typeface="Bai Jamjuree" panose="020B0604020202020204" charset="-34"/>
            </a:endParaRPr>
          </a:p>
          <a:p>
            <a:pPr marL="342900" indent="-342900">
              <a:buClr>
                <a:schemeClr val="bg1"/>
              </a:buClr>
              <a:buFont typeface="Arial" panose="020B0604020202020204" pitchFamily="34" charset="0"/>
              <a:buChar char="•"/>
            </a:pPr>
            <a:endParaRPr lang="en-US" sz="2000">
              <a:solidFill>
                <a:srgbClr val="FFFFFF"/>
              </a:solidFill>
              <a:latin typeface="Bai Jamjuree" panose="020B0604020202020204" charset="-34"/>
              <a:cs typeface="Bai Jamjuree" panose="020B0604020202020204" charset="-34"/>
            </a:endParaRPr>
          </a:p>
        </p:txBody>
      </p:sp>
      <p:pic>
        <p:nvPicPr>
          <p:cNvPr id="12" name="Picture 11">
            <a:extLst>
              <a:ext uri="{FF2B5EF4-FFF2-40B4-BE49-F238E27FC236}">
                <a16:creationId xmlns:a16="http://schemas.microsoft.com/office/drawing/2014/main" id="{A7C81949-7163-4F5B-93FB-7C141AF1910E}"/>
              </a:ext>
            </a:extLst>
          </p:cNvPr>
          <p:cNvPicPr>
            <a:picLocks noChangeAspect="1"/>
          </p:cNvPicPr>
          <p:nvPr/>
        </p:nvPicPr>
        <p:blipFill>
          <a:blip r:embed="rId4"/>
          <a:stretch>
            <a:fillRect/>
          </a:stretch>
        </p:blipFill>
        <p:spPr>
          <a:xfrm>
            <a:off x="2858418" y="4363478"/>
            <a:ext cx="6173865" cy="2084595"/>
          </a:xfrm>
          <a:prstGeom prst="rect">
            <a:avLst/>
          </a:prstGeom>
        </p:spPr>
      </p:pic>
    </p:spTree>
    <p:extLst>
      <p:ext uri="{BB962C8B-B14F-4D97-AF65-F5344CB8AC3E}">
        <p14:creationId xmlns:p14="http://schemas.microsoft.com/office/powerpoint/2010/main" val="2548715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Background pattern&#10;&#10;Description automatically generated">
            <a:extLst>
              <a:ext uri="{FF2B5EF4-FFF2-40B4-BE49-F238E27FC236}">
                <a16:creationId xmlns:a16="http://schemas.microsoft.com/office/drawing/2014/main" id="{8634C7A2-65D7-A4FF-3AA6-C7F5E2BE3921}"/>
              </a:ext>
            </a:extLst>
          </p:cNvPr>
          <p:cNvPicPr>
            <a:picLocks noChangeAspect="1"/>
          </p:cNvPicPr>
          <p:nvPr/>
        </p:nvPicPr>
        <p:blipFill>
          <a:blip r:embed="rId2"/>
          <a:stretch>
            <a:fillRect/>
          </a:stretch>
        </p:blipFill>
        <p:spPr>
          <a:xfrm flipV="1">
            <a:off x="6332764" y="0"/>
            <a:ext cx="5859236" cy="2433313"/>
          </a:xfrm>
          <a:prstGeom prst="rect">
            <a:avLst/>
          </a:prstGeom>
        </p:spPr>
      </p:pic>
      <p:sp>
        <p:nvSpPr>
          <p:cNvPr id="2" name="Title 1">
            <a:extLst>
              <a:ext uri="{FF2B5EF4-FFF2-40B4-BE49-F238E27FC236}">
                <a16:creationId xmlns:a16="http://schemas.microsoft.com/office/drawing/2014/main" id="{9D996A0A-1B7D-4353-A3D7-11AB1CE6C5E5}"/>
              </a:ext>
            </a:extLst>
          </p:cNvPr>
          <p:cNvSpPr>
            <a:spLocks noGrp="1"/>
          </p:cNvSpPr>
          <p:nvPr>
            <p:ph type="title"/>
          </p:nvPr>
        </p:nvSpPr>
        <p:spPr/>
        <p:txBody>
          <a:bodyPr/>
          <a:lstStyle/>
          <a:p>
            <a:r>
              <a:rPr lang="en-US">
                <a:solidFill>
                  <a:srgbClr val="00B0F0"/>
                </a:solidFill>
              </a:rPr>
              <a:t>Workshop structure</a:t>
            </a:r>
          </a:p>
        </p:txBody>
      </p:sp>
      <p:sp>
        <p:nvSpPr>
          <p:cNvPr id="3" name="Slide Number Placeholder 2">
            <a:extLst>
              <a:ext uri="{FF2B5EF4-FFF2-40B4-BE49-F238E27FC236}">
                <a16:creationId xmlns:a16="http://schemas.microsoft.com/office/drawing/2014/main" id="{7387657F-06FD-45D8-BD77-DD72FE18AE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6" name="Google Shape;83;p7">
            <a:extLst>
              <a:ext uri="{FF2B5EF4-FFF2-40B4-BE49-F238E27FC236}">
                <a16:creationId xmlns:a16="http://schemas.microsoft.com/office/drawing/2014/main" id="{75429319-0BDD-ECE1-691A-87FDC2811CBD}"/>
              </a:ext>
            </a:extLst>
          </p:cNvPr>
          <p:cNvSpPr txBox="1"/>
          <p:nvPr/>
        </p:nvSpPr>
        <p:spPr>
          <a:xfrm>
            <a:off x="973915" y="1805084"/>
            <a:ext cx="9776087" cy="2244204"/>
          </a:xfrm>
          <a:prstGeom prst="rect">
            <a:avLst/>
          </a:prstGeom>
          <a:noFill/>
          <a:ln>
            <a:noFill/>
          </a:ln>
        </p:spPr>
        <p:txBody>
          <a:bodyPr spcFirstLastPara="1" wrap="square" lIns="0" tIns="0" rIns="0" bIns="0" anchor="t" anchorCtr="0">
            <a:spAutoFit/>
          </a:bodyPr>
          <a:lstStyle/>
          <a:p>
            <a:pPr marL="457200" marR="0" lvl="0" indent="-457200" algn="l" rtl="0">
              <a:lnSpc>
                <a:spcPts val="3500"/>
              </a:lnSpc>
              <a:spcBef>
                <a:spcPts val="0"/>
              </a:spcBef>
              <a:spcAft>
                <a:spcPts val="0"/>
              </a:spcAft>
              <a:buClr>
                <a:schemeClr val="lt1"/>
              </a:buClr>
              <a:buSzPts val="2000"/>
              <a:buFont typeface="+mj-lt"/>
              <a:buAutoNum type="arabicPeriod"/>
            </a:pPr>
            <a:r>
              <a:rPr lang="en-US" sz="2400" i="0" u="none" strike="sngStrike" cap="none" dirty="0">
                <a:solidFill>
                  <a:schemeClr val="lt1"/>
                </a:solidFill>
                <a:latin typeface="Bai Jamjuree"/>
                <a:ea typeface="Bai Jamjuree"/>
                <a:cs typeface="Bai Jamjuree"/>
                <a:sym typeface="Bai Jamjuree"/>
              </a:rPr>
              <a:t>Introduction to drug discovery and diseases</a:t>
            </a:r>
            <a:endParaRPr lang="en-US" sz="2400" i="0" u="none" strike="sngStrike" cap="non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strike="sngStrike" dirty="0">
                <a:solidFill>
                  <a:schemeClr val="lt1"/>
                </a:solidFill>
                <a:latin typeface="Bai Jamjuree"/>
                <a:ea typeface="Bai Jamjuree"/>
                <a:cs typeface="Bai Jamjuree"/>
                <a:sym typeface="Bai Jamjuree"/>
              </a:rPr>
              <a:t>What are proteins and small molecules?</a:t>
            </a:r>
            <a:endParaRPr lang="en-US" sz="2400" strike="sngStrik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strike="sngStrike" dirty="0">
                <a:solidFill>
                  <a:schemeClr val="lt1"/>
                </a:solidFill>
                <a:latin typeface="Bai Jamjuree"/>
                <a:ea typeface="Bai Jamjuree"/>
                <a:cs typeface="Bai Jamjuree"/>
                <a:sym typeface="Bai Jamjuree"/>
              </a:rPr>
              <a:t>How to use machine learning for drug discovery?</a:t>
            </a:r>
            <a:endParaRPr lang="en-US" sz="2400" strike="sngStrik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i="0" u="none" strike="sngStrike" cap="none" dirty="0">
                <a:solidFill>
                  <a:schemeClr val="lt1"/>
                </a:solidFill>
                <a:latin typeface="Bai Jamjuree"/>
                <a:ea typeface="Bai Jamjuree"/>
                <a:cs typeface="Bai Jamjuree"/>
                <a:sym typeface="Bai Jamjuree"/>
              </a:rPr>
              <a:t>Data sources and </a:t>
            </a:r>
            <a:r>
              <a:rPr lang="en-US" sz="2400" strike="sngStrike" dirty="0">
                <a:solidFill>
                  <a:schemeClr val="lt1"/>
                </a:solidFill>
                <a:latin typeface="Bai Jamjuree"/>
                <a:ea typeface="Bai Jamjuree"/>
                <a:cs typeface="Bai Jamjuree"/>
                <a:sym typeface="Bai Jamjuree"/>
              </a:rPr>
              <a:t>feature representations</a:t>
            </a:r>
            <a:endParaRPr lang="en-US" sz="2400" strike="sngStrik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i="0" u="none" cap="none" dirty="0">
                <a:solidFill>
                  <a:schemeClr val="lt1"/>
                </a:solidFill>
                <a:latin typeface="Bai Jamjuree"/>
                <a:ea typeface="Bai Jamjuree"/>
                <a:cs typeface="Bai Jamjuree"/>
                <a:sym typeface="Bai Jamjuree"/>
              </a:rPr>
              <a:t>Introduction to NLP on language as we know it</a:t>
            </a:r>
            <a:endParaRPr lang="en-US" sz="2400" i="0" u="none" cap="none" dirty="0">
              <a:solidFill>
                <a:schemeClr val="lt1"/>
              </a:solidFill>
              <a:latin typeface="Bai Jamjuree"/>
              <a:ea typeface="Bai Jamjuree"/>
              <a:cs typeface="Bai Jamjuree"/>
            </a:endParaRPr>
          </a:p>
        </p:txBody>
      </p:sp>
    </p:spTree>
    <p:extLst>
      <p:ext uri="{BB962C8B-B14F-4D97-AF65-F5344CB8AC3E}">
        <p14:creationId xmlns:p14="http://schemas.microsoft.com/office/powerpoint/2010/main" val="2204127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A591-6892-8DB3-6678-CA29001B7A59}"/>
              </a:ext>
            </a:extLst>
          </p:cNvPr>
          <p:cNvSpPr>
            <a:spLocks noGrp="1"/>
          </p:cNvSpPr>
          <p:nvPr>
            <p:ph type="title"/>
          </p:nvPr>
        </p:nvSpPr>
        <p:spPr>
          <a:xfrm>
            <a:off x="1849820" y="2809895"/>
            <a:ext cx="9010869" cy="526298"/>
          </a:xfrm>
        </p:spPr>
        <p:txBody>
          <a:bodyPr/>
          <a:lstStyle/>
          <a:p>
            <a:r>
              <a:rPr lang="en-US">
                <a:solidFill>
                  <a:srgbClr val="00B0F0"/>
                </a:solidFill>
              </a:rPr>
              <a:t>Natural Language Processing (NLP)</a:t>
            </a:r>
          </a:p>
        </p:txBody>
      </p:sp>
      <p:sp>
        <p:nvSpPr>
          <p:cNvPr id="3" name="Slide Number Placeholder 2">
            <a:extLst>
              <a:ext uri="{FF2B5EF4-FFF2-40B4-BE49-F238E27FC236}">
                <a16:creationId xmlns:a16="http://schemas.microsoft.com/office/drawing/2014/main" id="{22BC067A-5067-893A-763C-1885AE76AB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32</a:t>
            </a:fld>
            <a:endParaRPr lang="en-US"/>
          </a:p>
        </p:txBody>
      </p:sp>
    </p:spTree>
    <p:extLst>
      <p:ext uri="{BB962C8B-B14F-4D97-AF65-F5344CB8AC3E}">
        <p14:creationId xmlns:p14="http://schemas.microsoft.com/office/powerpoint/2010/main" val="396347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8B939-5989-4D6D-A2E4-8A3CF4D970CE}"/>
              </a:ext>
            </a:extLst>
          </p:cNvPr>
          <p:cNvSpPr>
            <a:spLocks noGrp="1"/>
          </p:cNvSpPr>
          <p:nvPr>
            <p:ph type="title"/>
          </p:nvPr>
        </p:nvSpPr>
        <p:spPr/>
        <p:txBody>
          <a:bodyPr/>
          <a:lstStyle/>
          <a:p>
            <a:r>
              <a:rPr lang="en-US">
                <a:solidFill>
                  <a:srgbClr val="00B0F0"/>
                </a:solidFill>
              </a:rPr>
              <a:t>NLP</a:t>
            </a:r>
          </a:p>
        </p:txBody>
      </p:sp>
      <p:sp>
        <p:nvSpPr>
          <p:cNvPr id="3" name="Slide Number Placeholder 2">
            <a:extLst>
              <a:ext uri="{FF2B5EF4-FFF2-40B4-BE49-F238E27FC236}">
                <a16:creationId xmlns:a16="http://schemas.microsoft.com/office/drawing/2014/main" id="{1E14843F-6E79-44FF-BF3E-F016579764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4" name="TextBox 3">
            <a:extLst>
              <a:ext uri="{FF2B5EF4-FFF2-40B4-BE49-F238E27FC236}">
                <a16:creationId xmlns:a16="http://schemas.microsoft.com/office/drawing/2014/main" id="{DB518B19-E219-48F8-B14D-6D635FBFE36B}"/>
              </a:ext>
            </a:extLst>
          </p:cNvPr>
          <p:cNvSpPr txBox="1"/>
          <p:nvPr/>
        </p:nvSpPr>
        <p:spPr>
          <a:xfrm>
            <a:off x="965200" y="1211620"/>
            <a:ext cx="8897168" cy="4401205"/>
          </a:xfrm>
          <a:prstGeom prst="rect">
            <a:avLst/>
          </a:prstGeom>
          <a:noFill/>
        </p:spPr>
        <p:txBody>
          <a:bodyPr wrap="square" lIns="91440" tIns="45720" rIns="91440" bIns="45720" anchor="t">
            <a:spAutoFit/>
          </a:bodyPr>
          <a:lstStyle/>
          <a:p>
            <a:pPr marL="342900" indent="-342900">
              <a:buClr>
                <a:schemeClr val="bg1"/>
              </a:buClr>
              <a:buFont typeface="Arial" panose="020B0604020202020204" pitchFamily="34" charset="0"/>
              <a:buChar char="•"/>
            </a:pPr>
            <a:r>
              <a:rPr lang="en-US" sz="2000" dirty="0">
                <a:solidFill>
                  <a:schemeClr val="bg1"/>
                </a:solidFill>
                <a:latin typeface="Bai Jamjuree"/>
                <a:cs typeface="Bai Jamjuree"/>
              </a:rPr>
              <a:t>To use machine learning/computer models on text, we need to convert that text to numbers</a:t>
            </a:r>
          </a:p>
          <a:p>
            <a:pPr marL="342900" indent="-342900">
              <a:buClr>
                <a:schemeClr val="bg1"/>
              </a:buClr>
              <a:buFont typeface="Arial" panose="020B0604020202020204" pitchFamily="34" charset="0"/>
              <a:buChar char="•"/>
            </a:pPr>
            <a:endParaRPr lang="en-US" sz="2000" dirty="0">
              <a:solidFill>
                <a:schemeClr val="bg1"/>
              </a:solidFill>
              <a:latin typeface="Bai Jamjuree"/>
              <a:cs typeface="Bai Jamjuree"/>
            </a:endParaRPr>
          </a:p>
          <a:p>
            <a:pPr marL="342900" indent="-342900">
              <a:buClr>
                <a:schemeClr val="bg1"/>
              </a:buClr>
              <a:buFont typeface="Arial" panose="020B0604020202020204" pitchFamily="34" charset="0"/>
              <a:buChar char="•"/>
            </a:pPr>
            <a:r>
              <a:rPr lang="en-US" sz="2000" dirty="0">
                <a:solidFill>
                  <a:schemeClr val="bg1"/>
                </a:solidFill>
                <a:latin typeface="Bai Jamjuree"/>
                <a:cs typeface="Bai Jamjuree"/>
              </a:rPr>
              <a:t>Word2Vec</a:t>
            </a:r>
            <a:r>
              <a:rPr lang="en-US" sz="2000" baseline="30000" dirty="0">
                <a:solidFill>
                  <a:schemeClr val="bg1"/>
                </a:solidFill>
                <a:latin typeface="Bai Jamjuree"/>
                <a:cs typeface="Bai Jamjuree"/>
              </a:rPr>
              <a:t>3</a:t>
            </a:r>
            <a:r>
              <a:rPr lang="en-US" sz="2000" dirty="0">
                <a:solidFill>
                  <a:schemeClr val="bg1"/>
                </a:solidFill>
                <a:latin typeface="Bai Jamjuree"/>
                <a:cs typeface="Bai Jamjuree"/>
              </a:rPr>
              <a:t> is one of the most famous methods that converts words to a vector representation (developed by Tomáš </a:t>
            </a:r>
            <a:r>
              <a:rPr lang="en-US" sz="2000" dirty="0" err="1">
                <a:solidFill>
                  <a:schemeClr val="bg1"/>
                </a:solidFill>
                <a:latin typeface="Bai Jamjuree"/>
                <a:cs typeface="Bai Jamjuree"/>
              </a:rPr>
              <a:t>Mikolov</a:t>
            </a:r>
            <a:r>
              <a:rPr lang="en-US" sz="2000" dirty="0">
                <a:solidFill>
                  <a:schemeClr val="bg1"/>
                </a:solidFill>
                <a:latin typeface="Bai Jamjuree"/>
                <a:cs typeface="Bai Jamjuree"/>
              </a:rPr>
              <a:t>)</a:t>
            </a:r>
            <a:endParaRPr lang="en-US" dirty="0">
              <a:solidFill>
                <a:schemeClr val="bg1"/>
              </a:solidFill>
            </a:endParaRPr>
          </a:p>
          <a:p>
            <a:pPr marL="342900" indent="-342900">
              <a:buClr>
                <a:schemeClr val="bg1"/>
              </a:buClr>
              <a:buFont typeface="Arial" panose="020B0604020202020204" pitchFamily="34" charset="0"/>
              <a:buChar char="•"/>
            </a:pPr>
            <a:endParaRPr lang="en-US" sz="2000" dirty="0">
              <a:solidFill>
                <a:schemeClr val="bg1"/>
              </a:solidFill>
              <a:latin typeface="Bai Jamjuree"/>
              <a:cs typeface="Bai Jamjuree"/>
            </a:endParaRPr>
          </a:p>
          <a:p>
            <a:pPr>
              <a:buClr>
                <a:schemeClr val="bg1"/>
              </a:buClr>
            </a:pPr>
            <a:r>
              <a:rPr lang="en-US" sz="2000" b="1" dirty="0">
                <a:solidFill>
                  <a:schemeClr val="bg1"/>
                </a:solidFill>
                <a:latin typeface="Bai Jamjuree"/>
                <a:cs typeface="Bai Jamjuree"/>
              </a:rPr>
              <a:t>Word2Vec:</a:t>
            </a:r>
            <a:endParaRPr lang="en-US" b="1" dirty="0">
              <a:solidFill>
                <a:schemeClr val="bg1"/>
              </a:solidFill>
            </a:endParaRPr>
          </a:p>
          <a:p>
            <a:pPr marL="342900" indent="-342900">
              <a:buClr>
                <a:schemeClr val="bg1"/>
              </a:buClr>
              <a:buFont typeface="Arial" panose="020B0604020202020204" pitchFamily="34" charset="0"/>
              <a:buChar char="•"/>
            </a:pPr>
            <a:r>
              <a:rPr lang="en-US" sz="2000" dirty="0">
                <a:solidFill>
                  <a:schemeClr val="bg1"/>
                </a:solidFill>
                <a:latin typeface="Bai Jamjuree"/>
                <a:cs typeface="Bai Jamjuree"/>
              </a:rPr>
              <a:t>Give the algorithm millions of sentences</a:t>
            </a:r>
            <a:endParaRPr lang="en-US" dirty="0">
              <a:solidFill>
                <a:schemeClr val="bg1"/>
              </a:solidFill>
            </a:endParaRPr>
          </a:p>
          <a:p>
            <a:pPr marL="342900" indent="-342900">
              <a:buClr>
                <a:schemeClr val="bg1"/>
              </a:buClr>
              <a:buFont typeface="Arial" panose="020B0604020202020204" pitchFamily="34" charset="0"/>
              <a:buChar char="•"/>
            </a:pPr>
            <a:r>
              <a:rPr lang="en-US" sz="2000" dirty="0">
                <a:solidFill>
                  <a:schemeClr val="bg1"/>
                </a:solidFill>
                <a:latin typeface="Bai Jamjuree"/>
                <a:cs typeface="Bai Jamjuree"/>
              </a:rPr>
              <a:t>It learns a vector for each word </a:t>
            </a:r>
            <a:endParaRPr lang="en-US" dirty="0">
              <a:solidFill>
                <a:schemeClr val="bg1"/>
              </a:solidFill>
            </a:endParaRPr>
          </a:p>
          <a:p>
            <a:pPr marL="342900" indent="-342900">
              <a:buClr>
                <a:schemeClr val="bg1"/>
              </a:buClr>
              <a:buFont typeface="Arial" panose="020B0604020202020204" pitchFamily="34" charset="0"/>
              <a:buChar char="•"/>
            </a:pPr>
            <a:r>
              <a:rPr lang="en-US" sz="2000" dirty="0">
                <a:solidFill>
                  <a:schemeClr val="bg1"/>
                </a:solidFill>
                <a:latin typeface="Bai Jamjuree"/>
                <a:cs typeface="Bai Jamjuree"/>
              </a:rPr>
              <a:t>Words with similar meaning will have vectors closer together in space </a:t>
            </a:r>
            <a:endParaRPr lang="en-US" dirty="0">
              <a:solidFill>
                <a:schemeClr val="bg1"/>
              </a:solidFill>
            </a:endParaRPr>
          </a:p>
          <a:p>
            <a:pPr marL="342900" indent="-342900">
              <a:buClr>
                <a:schemeClr val="bg1"/>
              </a:buClr>
              <a:buFont typeface="Arial" panose="020B0604020202020204" pitchFamily="34" charset="0"/>
              <a:buChar char="•"/>
            </a:pPr>
            <a:r>
              <a:rPr lang="en-US" sz="2000" dirty="0">
                <a:solidFill>
                  <a:schemeClr val="bg1"/>
                </a:solidFill>
                <a:latin typeface="Bai Jamjuree"/>
                <a:cs typeface="Bai Jamjuree"/>
              </a:rPr>
              <a:t>Words with different meanings will have vectors that are further apart</a:t>
            </a:r>
            <a:endParaRPr lang="en-US" dirty="0">
              <a:solidFill>
                <a:schemeClr val="bg1"/>
              </a:solidFill>
            </a:endParaRPr>
          </a:p>
          <a:p>
            <a:pPr>
              <a:buClr>
                <a:schemeClr val="bg1"/>
              </a:buClr>
            </a:pPr>
            <a:endParaRPr lang="en-US" sz="2000" b="1" dirty="0">
              <a:solidFill>
                <a:schemeClr val="bg1"/>
              </a:solidFill>
              <a:latin typeface="Bai Jamjuree"/>
              <a:cs typeface="Bai Jamjuree"/>
            </a:endParaRPr>
          </a:p>
          <a:p>
            <a:r>
              <a:rPr lang="en-US" sz="2000" b="1" dirty="0">
                <a:solidFill>
                  <a:schemeClr val="bg1"/>
                </a:solidFill>
                <a:latin typeface="Bai Jamjuree"/>
                <a:cs typeface="Bai Jamjuree"/>
              </a:rPr>
              <a:t>Training task:</a:t>
            </a:r>
          </a:p>
          <a:p>
            <a:pPr marL="342900" indent="-342900">
              <a:buClr>
                <a:schemeClr val="bg1"/>
              </a:buClr>
              <a:buFont typeface="Arial" panose="020B0604020202020204" pitchFamily="34" charset="0"/>
              <a:buChar char="•"/>
            </a:pPr>
            <a:r>
              <a:rPr lang="en-US" sz="2000" dirty="0">
                <a:solidFill>
                  <a:schemeClr val="bg1"/>
                </a:solidFill>
                <a:latin typeface="Bai Jamjuree"/>
                <a:cs typeface="Bai Jamjuree"/>
              </a:rPr>
              <a:t>Predicts current word given surrounding context (or opposite)</a:t>
            </a:r>
          </a:p>
        </p:txBody>
      </p:sp>
      <p:sp>
        <p:nvSpPr>
          <p:cNvPr id="5" name="TextBox 4">
            <a:extLst>
              <a:ext uri="{FF2B5EF4-FFF2-40B4-BE49-F238E27FC236}">
                <a16:creationId xmlns:a16="http://schemas.microsoft.com/office/drawing/2014/main" id="{1749ECC1-789B-4C6A-B9F8-6B396EEBA643}"/>
              </a:ext>
            </a:extLst>
          </p:cNvPr>
          <p:cNvSpPr txBox="1"/>
          <p:nvPr/>
        </p:nvSpPr>
        <p:spPr>
          <a:xfrm>
            <a:off x="966952" y="6309710"/>
            <a:ext cx="95048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aseline="30000" dirty="0">
                <a:solidFill>
                  <a:schemeClr val="bg1"/>
                </a:solidFill>
              </a:rPr>
              <a:t>3</a:t>
            </a:r>
            <a:r>
              <a:rPr lang="en-US" sz="1200" dirty="0">
                <a:solidFill>
                  <a:schemeClr val="bg1"/>
                </a:solidFill>
              </a:rPr>
              <a:t>Mikolov, T., Chen, K., </a:t>
            </a:r>
            <a:r>
              <a:rPr lang="en-US" sz="1200" dirty="0" err="1">
                <a:solidFill>
                  <a:schemeClr val="bg1"/>
                </a:solidFill>
              </a:rPr>
              <a:t>Corrado</a:t>
            </a:r>
            <a:r>
              <a:rPr lang="en-US" sz="1200" dirty="0">
                <a:solidFill>
                  <a:schemeClr val="bg1"/>
                </a:solidFill>
              </a:rPr>
              <a:t>, G., &amp; Dean, J. (2013). Efficient estimation of word representations in vector space. </a:t>
            </a:r>
            <a:r>
              <a:rPr lang="en-US" sz="1200" i="1" dirty="0" err="1">
                <a:solidFill>
                  <a:schemeClr val="bg1"/>
                </a:solidFill>
              </a:rPr>
              <a:t>arXiv</a:t>
            </a:r>
            <a:r>
              <a:rPr lang="en-US" sz="1200" i="1" dirty="0">
                <a:solidFill>
                  <a:schemeClr val="bg1"/>
                </a:solidFill>
              </a:rPr>
              <a:t> preprint arXiv:1301.3781</a:t>
            </a:r>
            <a:r>
              <a:rPr lang="en-US" sz="1200" dirty="0">
                <a:solidFill>
                  <a:schemeClr val="bg1"/>
                </a:solidFill>
              </a:rPr>
              <a:t>.</a:t>
            </a:r>
          </a:p>
        </p:txBody>
      </p:sp>
      <p:pic>
        <p:nvPicPr>
          <p:cNvPr id="7" name="Picture 6" descr="A picture containing text, screenshot, graphics, majorelle blue&#10;&#10;Description automatically generated">
            <a:extLst>
              <a:ext uri="{FF2B5EF4-FFF2-40B4-BE49-F238E27FC236}">
                <a16:creationId xmlns:a16="http://schemas.microsoft.com/office/drawing/2014/main" id="{8E877EEE-AE01-E9C3-B60A-222CE74EF6F7}"/>
              </a:ext>
            </a:extLst>
          </p:cNvPr>
          <p:cNvPicPr>
            <a:picLocks noChangeAspect="1"/>
          </p:cNvPicPr>
          <p:nvPr/>
        </p:nvPicPr>
        <p:blipFill rotWithShape="1">
          <a:blip r:embed="rId2"/>
          <a:srcRect l="-1" r="43499"/>
          <a:stretch/>
        </p:blipFill>
        <p:spPr>
          <a:xfrm>
            <a:off x="9862368" y="-25038"/>
            <a:ext cx="2329632" cy="3088343"/>
          </a:xfrm>
          <a:prstGeom prst="rect">
            <a:avLst/>
          </a:prstGeom>
          <a:ln>
            <a:noFill/>
          </a:ln>
          <a:effectLst>
            <a:softEdge rad="112500"/>
          </a:effectLst>
        </p:spPr>
      </p:pic>
    </p:spTree>
    <p:extLst>
      <p:ext uri="{BB962C8B-B14F-4D97-AF65-F5344CB8AC3E}">
        <p14:creationId xmlns:p14="http://schemas.microsoft.com/office/powerpoint/2010/main" val="1399010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50CB-6B42-63DD-EDFD-8C9C937893B5}"/>
              </a:ext>
            </a:extLst>
          </p:cNvPr>
          <p:cNvSpPr>
            <a:spLocks noGrp="1"/>
          </p:cNvSpPr>
          <p:nvPr>
            <p:ph type="title"/>
          </p:nvPr>
        </p:nvSpPr>
        <p:spPr/>
        <p:txBody>
          <a:bodyPr/>
          <a:lstStyle/>
          <a:p>
            <a:r>
              <a:rPr lang="en-US">
                <a:solidFill>
                  <a:srgbClr val="00B0F0"/>
                </a:solidFill>
              </a:rPr>
              <a:t>Word embeddings</a:t>
            </a:r>
          </a:p>
        </p:txBody>
      </p:sp>
      <p:sp>
        <p:nvSpPr>
          <p:cNvPr id="3" name="Slide Number Placeholder 2">
            <a:extLst>
              <a:ext uri="{FF2B5EF4-FFF2-40B4-BE49-F238E27FC236}">
                <a16:creationId xmlns:a16="http://schemas.microsoft.com/office/drawing/2014/main" id="{6F1BD18E-7AA2-762E-24E1-C7AC08DEF3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34</a:t>
            </a:fld>
            <a:endParaRPr lang="en-US"/>
          </a:p>
        </p:txBody>
      </p:sp>
      <p:sp>
        <p:nvSpPr>
          <p:cNvPr id="5" name="TextBox 4">
            <a:extLst>
              <a:ext uri="{FF2B5EF4-FFF2-40B4-BE49-F238E27FC236}">
                <a16:creationId xmlns:a16="http://schemas.microsoft.com/office/drawing/2014/main" id="{2CCD4AA7-7B5B-5B97-2DE8-6087E2DEBE82}"/>
              </a:ext>
            </a:extLst>
          </p:cNvPr>
          <p:cNvSpPr txBox="1"/>
          <p:nvPr/>
        </p:nvSpPr>
        <p:spPr>
          <a:xfrm>
            <a:off x="966952" y="1361090"/>
            <a:ext cx="433726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lt1"/>
                </a:solidFill>
                <a:latin typeface="Bai Jamjuree"/>
                <a:cs typeface="Bai Jamjuree"/>
              </a:rPr>
              <a:t>Example of word vectors</a:t>
            </a:r>
          </a:p>
        </p:txBody>
      </p:sp>
      <p:graphicFrame>
        <p:nvGraphicFramePr>
          <p:cNvPr id="7" name="Table 6">
            <a:extLst>
              <a:ext uri="{FF2B5EF4-FFF2-40B4-BE49-F238E27FC236}">
                <a16:creationId xmlns:a16="http://schemas.microsoft.com/office/drawing/2014/main" id="{CBF8F007-D8E3-E1FB-394A-A190DB6C2267}"/>
              </a:ext>
            </a:extLst>
          </p:cNvPr>
          <p:cNvGraphicFramePr>
            <a:graphicFrameLocks noGrp="1"/>
          </p:cNvGraphicFramePr>
          <p:nvPr>
            <p:extLst>
              <p:ext uri="{D42A27DB-BD31-4B8C-83A1-F6EECF244321}">
                <p14:modId xmlns:p14="http://schemas.microsoft.com/office/powerpoint/2010/main" val="840187278"/>
              </p:ext>
            </p:extLst>
          </p:nvPr>
        </p:nvGraphicFramePr>
        <p:xfrm>
          <a:off x="1063297" y="1872768"/>
          <a:ext cx="7315200" cy="1483360"/>
        </p:xfrm>
        <a:graphic>
          <a:graphicData uri="http://schemas.openxmlformats.org/drawingml/2006/table">
            <a:tbl>
              <a:tblPr firstRow="1" bandRow="1">
                <a:tableStyleId>{1FECB4D8-DB02-4DC6-A0A2-4F2EBAE1DC90}</a:tableStyleId>
              </a:tblPr>
              <a:tblGrid>
                <a:gridCol w="812800">
                  <a:extLst>
                    <a:ext uri="{9D8B030D-6E8A-4147-A177-3AD203B41FA5}">
                      <a16:colId xmlns:a16="http://schemas.microsoft.com/office/drawing/2014/main" val="3358368202"/>
                    </a:ext>
                  </a:extLst>
                </a:gridCol>
                <a:gridCol w="812800">
                  <a:extLst>
                    <a:ext uri="{9D8B030D-6E8A-4147-A177-3AD203B41FA5}">
                      <a16:colId xmlns:a16="http://schemas.microsoft.com/office/drawing/2014/main" val="4160922925"/>
                    </a:ext>
                  </a:extLst>
                </a:gridCol>
                <a:gridCol w="812800">
                  <a:extLst>
                    <a:ext uri="{9D8B030D-6E8A-4147-A177-3AD203B41FA5}">
                      <a16:colId xmlns:a16="http://schemas.microsoft.com/office/drawing/2014/main" val="2944460538"/>
                    </a:ext>
                  </a:extLst>
                </a:gridCol>
                <a:gridCol w="812800">
                  <a:extLst>
                    <a:ext uri="{9D8B030D-6E8A-4147-A177-3AD203B41FA5}">
                      <a16:colId xmlns:a16="http://schemas.microsoft.com/office/drawing/2014/main" val="2839494753"/>
                    </a:ext>
                  </a:extLst>
                </a:gridCol>
                <a:gridCol w="812800">
                  <a:extLst>
                    <a:ext uri="{9D8B030D-6E8A-4147-A177-3AD203B41FA5}">
                      <a16:colId xmlns:a16="http://schemas.microsoft.com/office/drawing/2014/main" val="680728156"/>
                    </a:ext>
                  </a:extLst>
                </a:gridCol>
                <a:gridCol w="812800">
                  <a:extLst>
                    <a:ext uri="{9D8B030D-6E8A-4147-A177-3AD203B41FA5}">
                      <a16:colId xmlns:a16="http://schemas.microsoft.com/office/drawing/2014/main" val="530624102"/>
                    </a:ext>
                  </a:extLst>
                </a:gridCol>
                <a:gridCol w="812800">
                  <a:extLst>
                    <a:ext uri="{9D8B030D-6E8A-4147-A177-3AD203B41FA5}">
                      <a16:colId xmlns:a16="http://schemas.microsoft.com/office/drawing/2014/main" val="311914224"/>
                    </a:ext>
                  </a:extLst>
                </a:gridCol>
                <a:gridCol w="812800">
                  <a:extLst>
                    <a:ext uri="{9D8B030D-6E8A-4147-A177-3AD203B41FA5}">
                      <a16:colId xmlns:a16="http://schemas.microsoft.com/office/drawing/2014/main" val="2799935899"/>
                    </a:ext>
                  </a:extLst>
                </a:gridCol>
                <a:gridCol w="812800">
                  <a:extLst>
                    <a:ext uri="{9D8B030D-6E8A-4147-A177-3AD203B41FA5}">
                      <a16:colId xmlns:a16="http://schemas.microsoft.com/office/drawing/2014/main" val="4043951430"/>
                    </a:ext>
                  </a:extLst>
                </a:gridCol>
              </a:tblGrid>
              <a:tr h="370840">
                <a:tc>
                  <a:txBody>
                    <a:bodyPr/>
                    <a:lstStyle/>
                    <a:p>
                      <a:pPr marR="0" algn="l" rtl="0">
                        <a:spcBef>
                          <a:spcPts val="0"/>
                        </a:spcBef>
                        <a:spcAft>
                          <a:spcPts val="0"/>
                        </a:spcAft>
                      </a:pPr>
                      <a:r>
                        <a:rPr lang="en-US" sz="1400">
                          <a:effectLst/>
                        </a:rPr>
                        <a:t>d0</a:t>
                      </a:r>
                      <a:endParaRPr lang="en-US">
                        <a:effectLst/>
                      </a:endParaRPr>
                    </a:p>
                  </a:txBody>
                  <a:tcPr marL="0" marR="0" marT="0" marB="0" anchor="ctr"/>
                </a:tc>
                <a:tc>
                  <a:txBody>
                    <a:bodyPr/>
                    <a:lstStyle/>
                    <a:p>
                      <a:pPr marR="0" algn="l" rtl="0">
                        <a:spcBef>
                          <a:spcPts val="0"/>
                        </a:spcBef>
                        <a:spcAft>
                          <a:spcPts val="0"/>
                        </a:spcAft>
                      </a:pPr>
                      <a:r>
                        <a:rPr lang="en-US" sz="1400">
                          <a:effectLst/>
                        </a:rPr>
                        <a:t>d1</a:t>
                      </a:r>
                      <a:endParaRPr lang="en-US">
                        <a:effectLst/>
                      </a:endParaRPr>
                    </a:p>
                  </a:txBody>
                  <a:tcPr marL="0" marR="0" marT="0" marB="0" anchor="ctr"/>
                </a:tc>
                <a:tc>
                  <a:txBody>
                    <a:bodyPr/>
                    <a:lstStyle/>
                    <a:p>
                      <a:pPr marR="0" algn="l" rtl="0">
                        <a:spcBef>
                          <a:spcPts val="0"/>
                        </a:spcBef>
                        <a:spcAft>
                          <a:spcPts val="0"/>
                        </a:spcAft>
                      </a:pPr>
                      <a:r>
                        <a:rPr lang="en-US" sz="1400">
                          <a:effectLst/>
                        </a:rPr>
                        <a:t>d2</a:t>
                      </a:r>
                      <a:endParaRPr lang="en-US">
                        <a:effectLst/>
                      </a:endParaRPr>
                    </a:p>
                  </a:txBody>
                  <a:tcPr marL="0" marR="0" marT="0" marB="0" anchor="ctr"/>
                </a:tc>
                <a:tc>
                  <a:txBody>
                    <a:bodyPr/>
                    <a:lstStyle/>
                    <a:p>
                      <a:pPr marR="0" algn="l" rtl="0">
                        <a:spcBef>
                          <a:spcPts val="0"/>
                        </a:spcBef>
                        <a:spcAft>
                          <a:spcPts val="0"/>
                        </a:spcAft>
                      </a:pPr>
                      <a:r>
                        <a:rPr lang="en-US" sz="1400">
                          <a:effectLst/>
                        </a:rPr>
                        <a:t>d3</a:t>
                      </a:r>
                      <a:endParaRPr lang="en-US">
                        <a:effectLst/>
                      </a:endParaRPr>
                    </a:p>
                  </a:txBody>
                  <a:tcPr marL="0" marR="0" marT="0" marB="0" anchor="ctr"/>
                </a:tc>
                <a:tc>
                  <a:txBody>
                    <a:bodyPr/>
                    <a:lstStyle/>
                    <a:p>
                      <a:pPr marR="0" algn="l" rtl="0">
                        <a:spcBef>
                          <a:spcPts val="0"/>
                        </a:spcBef>
                        <a:spcAft>
                          <a:spcPts val="0"/>
                        </a:spcAft>
                      </a:pPr>
                      <a:r>
                        <a:rPr lang="en-US" sz="1400">
                          <a:effectLst/>
                        </a:rPr>
                        <a:t>   …</a:t>
                      </a:r>
                      <a:endParaRPr lang="en-US">
                        <a:effectLst/>
                      </a:endParaRPr>
                    </a:p>
                  </a:txBody>
                  <a:tcPr marL="0" marR="0" marT="0" marB="0" anchor="ctr"/>
                </a:tc>
                <a:tc>
                  <a:txBody>
                    <a:bodyPr/>
                    <a:lstStyle/>
                    <a:p>
                      <a:pPr marR="0" algn="l" rtl="0">
                        <a:spcBef>
                          <a:spcPts val="0"/>
                        </a:spcBef>
                        <a:spcAft>
                          <a:spcPts val="0"/>
                        </a:spcAft>
                      </a:pPr>
                      <a:r>
                        <a:rPr lang="en-US" sz="1400">
                          <a:effectLst/>
                        </a:rPr>
                        <a:t>d253</a:t>
                      </a:r>
                      <a:endParaRPr lang="en-US">
                        <a:effectLst/>
                      </a:endParaRPr>
                    </a:p>
                  </a:txBody>
                  <a:tcPr marL="0" marR="0" marT="0" marB="0" anchor="ctr"/>
                </a:tc>
                <a:tc>
                  <a:txBody>
                    <a:bodyPr/>
                    <a:lstStyle/>
                    <a:p>
                      <a:pPr marR="0" algn="l" rtl="0">
                        <a:spcBef>
                          <a:spcPts val="0"/>
                        </a:spcBef>
                        <a:spcAft>
                          <a:spcPts val="0"/>
                        </a:spcAft>
                      </a:pPr>
                      <a:r>
                        <a:rPr lang="en-US" sz="1400">
                          <a:effectLst/>
                        </a:rPr>
                        <a:t>d254</a:t>
                      </a:r>
                      <a:endParaRPr lang="en-US">
                        <a:effectLst/>
                      </a:endParaRPr>
                    </a:p>
                  </a:txBody>
                  <a:tcPr marL="0" marR="0" marT="0" marB="0" anchor="ctr"/>
                </a:tc>
                <a:tc>
                  <a:txBody>
                    <a:bodyPr/>
                    <a:lstStyle/>
                    <a:p>
                      <a:pPr marR="0" algn="l" rtl="0">
                        <a:spcBef>
                          <a:spcPts val="0"/>
                        </a:spcBef>
                        <a:spcAft>
                          <a:spcPts val="0"/>
                        </a:spcAft>
                      </a:pPr>
                      <a:r>
                        <a:rPr lang="en-US" sz="1400">
                          <a:effectLst/>
                        </a:rPr>
                        <a:t>d255</a:t>
                      </a:r>
                      <a:endParaRPr lang="en-US">
                        <a:effectLst/>
                      </a:endParaRPr>
                    </a:p>
                  </a:txBody>
                  <a:tcPr marL="0" marR="0" marT="0" marB="0" anchor="ctr"/>
                </a:tc>
                <a:tc>
                  <a:txBody>
                    <a:bodyPr/>
                    <a:lstStyle/>
                    <a:p>
                      <a:pPr marR="0" algn="l" rtl="0">
                        <a:spcBef>
                          <a:spcPts val="0"/>
                        </a:spcBef>
                        <a:spcAft>
                          <a:spcPts val="0"/>
                        </a:spcAft>
                      </a:pPr>
                      <a:r>
                        <a:rPr lang="en-US" sz="1400">
                          <a:effectLst/>
                        </a:rPr>
                        <a:t>word</a:t>
                      </a:r>
                      <a:endParaRPr lang="en-US">
                        <a:effectLst/>
                      </a:endParaRPr>
                    </a:p>
                  </a:txBody>
                  <a:tcPr marL="0" marR="0" marT="0" marB="0" anchor="ctr"/>
                </a:tc>
                <a:extLst>
                  <a:ext uri="{0D108BD9-81ED-4DB2-BD59-A6C34878D82A}">
                    <a16:rowId xmlns:a16="http://schemas.microsoft.com/office/drawing/2014/main" val="1330474390"/>
                  </a:ext>
                </a:extLst>
              </a:tr>
              <a:tr h="370840">
                <a:tc>
                  <a:txBody>
                    <a:bodyPr/>
                    <a:lstStyle/>
                    <a:p>
                      <a:pPr marR="0" algn="l" rtl="0">
                        <a:spcBef>
                          <a:spcPts val="0"/>
                        </a:spcBef>
                        <a:spcAft>
                          <a:spcPts val="0"/>
                        </a:spcAft>
                      </a:pPr>
                      <a:r>
                        <a:rPr lang="en-US" sz="1400">
                          <a:effectLst/>
                        </a:rPr>
                        <a:t>0.34</a:t>
                      </a:r>
                      <a:endParaRPr lang="en-US">
                        <a:effectLst/>
                      </a:endParaRPr>
                    </a:p>
                  </a:txBody>
                  <a:tcPr marL="0" marR="0" marT="0" marB="0" anchor="ctr"/>
                </a:tc>
                <a:tc>
                  <a:txBody>
                    <a:bodyPr/>
                    <a:lstStyle/>
                    <a:p>
                      <a:pPr marR="0" algn="l" rtl="0">
                        <a:spcBef>
                          <a:spcPts val="0"/>
                        </a:spcBef>
                        <a:spcAft>
                          <a:spcPts val="0"/>
                        </a:spcAft>
                      </a:pPr>
                      <a:r>
                        <a:rPr lang="en-US" sz="1400">
                          <a:effectLst/>
                        </a:rPr>
                        <a:t>0.26</a:t>
                      </a:r>
                      <a:endParaRPr lang="en-US">
                        <a:effectLst/>
                      </a:endParaRPr>
                    </a:p>
                  </a:txBody>
                  <a:tcPr marL="0" marR="0" marT="0" marB="0" anchor="ctr"/>
                </a:tc>
                <a:tc>
                  <a:txBody>
                    <a:bodyPr/>
                    <a:lstStyle/>
                    <a:p>
                      <a:pPr marR="0" algn="l" rtl="0">
                        <a:spcBef>
                          <a:spcPts val="0"/>
                        </a:spcBef>
                        <a:spcAft>
                          <a:spcPts val="0"/>
                        </a:spcAft>
                      </a:pPr>
                      <a:r>
                        <a:rPr lang="en-US" sz="1400">
                          <a:effectLst/>
                        </a:rPr>
                        <a:t>0.02</a:t>
                      </a:r>
                      <a:endParaRPr lang="en-US">
                        <a:effectLst/>
                      </a:endParaRPr>
                    </a:p>
                  </a:txBody>
                  <a:tcPr marL="0" marR="0" marT="0" marB="0" anchor="ctr"/>
                </a:tc>
                <a:tc>
                  <a:txBody>
                    <a:bodyPr/>
                    <a:lstStyle/>
                    <a:p>
                      <a:pPr marR="0" algn="l" rtl="0">
                        <a:spcBef>
                          <a:spcPts val="0"/>
                        </a:spcBef>
                        <a:spcAft>
                          <a:spcPts val="0"/>
                        </a:spcAft>
                      </a:pPr>
                      <a:r>
                        <a:rPr lang="en-US" sz="1400">
                          <a:effectLst/>
                        </a:rPr>
                        <a:t>0.1</a:t>
                      </a:r>
                      <a:endParaRPr lang="en-US">
                        <a:effectLst/>
                      </a:endParaRPr>
                    </a:p>
                  </a:txBody>
                  <a:tcPr marL="0" marR="0" marT="0" marB="0" anchor="ctr"/>
                </a:tc>
                <a:tc>
                  <a:txBody>
                    <a:bodyPr/>
                    <a:lstStyle/>
                    <a:p>
                      <a:pPr marR="0" algn="l" rtl="0">
                        <a:spcBef>
                          <a:spcPts val="0"/>
                        </a:spcBef>
                        <a:spcAft>
                          <a:spcPts val="0"/>
                        </a:spcAft>
                      </a:pPr>
                      <a:r>
                        <a:rPr lang="en-US" sz="1400">
                          <a:effectLst/>
                        </a:rPr>
                        <a:t>   …</a:t>
                      </a:r>
                      <a:endParaRPr lang="en-US">
                        <a:effectLst/>
                      </a:endParaRPr>
                    </a:p>
                  </a:txBody>
                  <a:tcPr marL="0" marR="0" marT="0" marB="0" anchor="ctr"/>
                </a:tc>
                <a:tc>
                  <a:txBody>
                    <a:bodyPr/>
                    <a:lstStyle/>
                    <a:p>
                      <a:pPr marR="0" algn="l" rtl="0">
                        <a:spcBef>
                          <a:spcPts val="0"/>
                        </a:spcBef>
                        <a:spcAft>
                          <a:spcPts val="0"/>
                        </a:spcAft>
                      </a:pPr>
                      <a:r>
                        <a:rPr lang="en-US" sz="1400">
                          <a:effectLst/>
                        </a:rPr>
                        <a:t>0.76</a:t>
                      </a:r>
                      <a:endParaRPr lang="en-US">
                        <a:effectLst/>
                      </a:endParaRPr>
                    </a:p>
                  </a:txBody>
                  <a:tcPr marL="0" marR="0" marT="0" marB="0" anchor="ctr"/>
                </a:tc>
                <a:tc>
                  <a:txBody>
                    <a:bodyPr/>
                    <a:lstStyle/>
                    <a:p>
                      <a:pPr marR="0" algn="l" rtl="0">
                        <a:spcBef>
                          <a:spcPts val="0"/>
                        </a:spcBef>
                        <a:spcAft>
                          <a:spcPts val="0"/>
                        </a:spcAft>
                      </a:pPr>
                      <a:r>
                        <a:rPr lang="en-US" sz="1400">
                          <a:effectLst/>
                        </a:rPr>
                        <a:t>0.82</a:t>
                      </a:r>
                      <a:endParaRPr lang="en-US">
                        <a:effectLst/>
                      </a:endParaRPr>
                    </a:p>
                  </a:txBody>
                  <a:tcPr marL="0" marR="0" marT="0" marB="0" anchor="ctr"/>
                </a:tc>
                <a:tc>
                  <a:txBody>
                    <a:bodyPr/>
                    <a:lstStyle/>
                    <a:p>
                      <a:pPr marR="0" algn="l" rtl="0">
                        <a:spcBef>
                          <a:spcPts val="0"/>
                        </a:spcBef>
                        <a:spcAft>
                          <a:spcPts val="0"/>
                        </a:spcAft>
                      </a:pPr>
                      <a:r>
                        <a:rPr lang="en-US" sz="1400">
                          <a:effectLst/>
                        </a:rPr>
                        <a:t>0.78</a:t>
                      </a:r>
                      <a:endParaRPr lang="en-US">
                        <a:effectLst/>
                      </a:endParaRPr>
                    </a:p>
                  </a:txBody>
                  <a:tcPr marL="0" marR="0" marT="0" marB="0" anchor="ctr"/>
                </a:tc>
                <a:tc>
                  <a:txBody>
                    <a:bodyPr/>
                    <a:lstStyle/>
                    <a:p>
                      <a:pPr marR="0" algn="l" rtl="0">
                        <a:spcBef>
                          <a:spcPts val="0"/>
                        </a:spcBef>
                        <a:spcAft>
                          <a:spcPts val="0"/>
                        </a:spcAft>
                      </a:pPr>
                      <a:r>
                        <a:rPr lang="en-US" sz="1400">
                          <a:effectLst/>
                        </a:rPr>
                        <a:t>cat</a:t>
                      </a:r>
                      <a:endParaRPr lang="en-US">
                        <a:effectLst/>
                      </a:endParaRPr>
                    </a:p>
                  </a:txBody>
                  <a:tcPr marL="0" marR="0" marT="0" marB="0" anchor="ctr"/>
                </a:tc>
                <a:extLst>
                  <a:ext uri="{0D108BD9-81ED-4DB2-BD59-A6C34878D82A}">
                    <a16:rowId xmlns:a16="http://schemas.microsoft.com/office/drawing/2014/main" val="1791846075"/>
                  </a:ext>
                </a:extLst>
              </a:tr>
              <a:tr h="370840">
                <a:tc>
                  <a:txBody>
                    <a:bodyPr/>
                    <a:lstStyle/>
                    <a:p>
                      <a:pPr marR="0" algn="l" rtl="0">
                        <a:spcBef>
                          <a:spcPts val="0"/>
                        </a:spcBef>
                        <a:spcAft>
                          <a:spcPts val="0"/>
                        </a:spcAft>
                      </a:pPr>
                      <a:r>
                        <a:rPr lang="en-US" sz="1400">
                          <a:effectLst/>
                        </a:rPr>
                        <a:t>0.45</a:t>
                      </a:r>
                      <a:endParaRPr lang="en-US">
                        <a:effectLst/>
                      </a:endParaRPr>
                    </a:p>
                  </a:txBody>
                  <a:tcPr marL="0" marR="0" marT="0" marB="0" anchor="ctr"/>
                </a:tc>
                <a:tc>
                  <a:txBody>
                    <a:bodyPr/>
                    <a:lstStyle/>
                    <a:p>
                      <a:pPr marR="0" algn="l" rtl="0">
                        <a:spcBef>
                          <a:spcPts val="0"/>
                        </a:spcBef>
                        <a:spcAft>
                          <a:spcPts val="0"/>
                        </a:spcAft>
                      </a:pPr>
                      <a:r>
                        <a:rPr lang="en-US" sz="1400">
                          <a:effectLst/>
                        </a:rPr>
                        <a:t>0.16</a:t>
                      </a:r>
                      <a:endParaRPr lang="en-US">
                        <a:effectLst/>
                      </a:endParaRPr>
                    </a:p>
                  </a:txBody>
                  <a:tcPr marL="0" marR="0" marT="0" marB="0" anchor="ctr"/>
                </a:tc>
                <a:tc>
                  <a:txBody>
                    <a:bodyPr/>
                    <a:lstStyle/>
                    <a:p>
                      <a:pPr marR="0" algn="l" rtl="0">
                        <a:spcBef>
                          <a:spcPts val="0"/>
                        </a:spcBef>
                        <a:spcAft>
                          <a:spcPts val="0"/>
                        </a:spcAft>
                      </a:pPr>
                      <a:r>
                        <a:rPr lang="en-US" sz="1400">
                          <a:effectLst/>
                        </a:rPr>
                        <a:t>0.05</a:t>
                      </a:r>
                      <a:endParaRPr lang="en-US">
                        <a:effectLst/>
                      </a:endParaRPr>
                    </a:p>
                  </a:txBody>
                  <a:tcPr marL="0" marR="0" marT="0" marB="0" anchor="ctr"/>
                </a:tc>
                <a:tc>
                  <a:txBody>
                    <a:bodyPr/>
                    <a:lstStyle/>
                    <a:p>
                      <a:pPr marR="0" algn="l" rtl="0">
                        <a:spcBef>
                          <a:spcPts val="0"/>
                        </a:spcBef>
                        <a:spcAft>
                          <a:spcPts val="0"/>
                        </a:spcAft>
                      </a:pPr>
                      <a:r>
                        <a:rPr lang="en-US" sz="1400">
                          <a:effectLst/>
                        </a:rPr>
                        <a:t>0.2</a:t>
                      </a:r>
                      <a:endParaRPr lang="en-US">
                        <a:effectLst/>
                      </a:endParaRPr>
                    </a:p>
                  </a:txBody>
                  <a:tcPr marL="0" marR="0" marT="0" marB="0" anchor="ctr"/>
                </a:tc>
                <a:tc>
                  <a:txBody>
                    <a:bodyPr/>
                    <a:lstStyle/>
                    <a:p>
                      <a:pPr marR="0" algn="l" rtl="0">
                        <a:spcBef>
                          <a:spcPts val="0"/>
                        </a:spcBef>
                        <a:spcAft>
                          <a:spcPts val="0"/>
                        </a:spcAft>
                      </a:pPr>
                      <a:r>
                        <a:rPr lang="en-US" sz="1400">
                          <a:effectLst/>
                        </a:rPr>
                        <a:t>   …</a:t>
                      </a:r>
                      <a:endParaRPr lang="en-US">
                        <a:effectLst/>
                      </a:endParaRPr>
                    </a:p>
                  </a:txBody>
                  <a:tcPr marL="0" marR="0" marT="0" marB="0" anchor="ctr"/>
                </a:tc>
                <a:tc>
                  <a:txBody>
                    <a:bodyPr/>
                    <a:lstStyle/>
                    <a:p>
                      <a:pPr marR="0" algn="l" rtl="0">
                        <a:spcBef>
                          <a:spcPts val="0"/>
                        </a:spcBef>
                        <a:spcAft>
                          <a:spcPts val="0"/>
                        </a:spcAft>
                      </a:pPr>
                      <a:r>
                        <a:rPr lang="en-US" sz="1400">
                          <a:effectLst/>
                        </a:rPr>
                        <a:t>0.65</a:t>
                      </a:r>
                      <a:endParaRPr lang="en-US">
                        <a:effectLst/>
                      </a:endParaRPr>
                    </a:p>
                  </a:txBody>
                  <a:tcPr marL="0" marR="0" marT="0" marB="0" anchor="ctr"/>
                </a:tc>
                <a:tc>
                  <a:txBody>
                    <a:bodyPr/>
                    <a:lstStyle/>
                    <a:p>
                      <a:pPr marR="0" algn="l" rtl="0">
                        <a:spcBef>
                          <a:spcPts val="0"/>
                        </a:spcBef>
                        <a:spcAft>
                          <a:spcPts val="0"/>
                        </a:spcAft>
                      </a:pPr>
                      <a:r>
                        <a:rPr lang="en-US" sz="1400">
                          <a:effectLst/>
                        </a:rPr>
                        <a:t>0.92</a:t>
                      </a:r>
                      <a:endParaRPr lang="en-US">
                        <a:effectLst/>
                      </a:endParaRPr>
                    </a:p>
                  </a:txBody>
                  <a:tcPr marL="0" marR="0" marT="0" marB="0" anchor="ctr"/>
                </a:tc>
                <a:tc>
                  <a:txBody>
                    <a:bodyPr/>
                    <a:lstStyle/>
                    <a:p>
                      <a:pPr marR="0" algn="l" rtl="0">
                        <a:spcBef>
                          <a:spcPts val="0"/>
                        </a:spcBef>
                        <a:spcAft>
                          <a:spcPts val="0"/>
                        </a:spcAft>
                      </a:pPr>
                      <a:r>
                        <a:rPr lang="en-US" sz="1400">
                          <a:effectLst/>
                        </a:rPr>
                        <a:t>0.8</a:t>
                      </a:r>
                      <a:endParaRPr lang="en-US">
                        <a:effectLst/>
                      </a:endParaRPr>
                    </a:p>
                  </a:txBody>
                  <a:tcPr marL="0" marR="0" marT="0" marB="0" anchor="ctr"/>
                </a:tc>
                <a:tc>
                  <a:txBody>
                    <a:bodyPr/>
                    <a:lstStyle/>
                    <a:p>
                      <a:pPr marR="0" algn="l" rtl="0">
                        <a:spcBef>
                          <a:spcPts val="0"/>
                        </a:spcBef>
                        <a:spcAft>
                          <a:spcPts val="0"/>
                        </a:spcAft>
                      </a:pPr>
                      <a:r>
                        <a:rPr lang="en-US" sz="1400">
                          <a:effectLst/>
                        </a:rPr>
                        <a:t>kitten</a:t>
                      </a:r>
                      <a:endParaRPr lang="en-US">
                        <a:effectLst/>
                      </a:endParaRPr>
                    </a:p>
                  </a:txBody>
                  <a:tcPr marL="0" marR="0" marT="0" marB="0" anchor="ctr"/>
                </a:tc>
                <a:extLst>
                  <a:ext uri="{0D108BD9-81ED-4DB2-BD59-A6C34878D82A}">
                    <a16:rowId xmlns:a16="http://schemas.microsoft.com/office/drawing/2014/main" val="1111660015"/>
                  </a:ext>
                </a:extLst>
              </a:tr>
              <a:tr h="370840">
                <a:tc>
                  <a:txBody>
                    <a:bodyPr/>
                    <a:lstStyle/>
                    <a:p>
                      <a:pPr marR="0" algn="l" rtl="0">
                        <a:spcBef>
                          <a:spcPts val="0"/>
                        </a:spcBef>
                        <a:spcAft>
                          <a:spcPts val="0"/>
                        </a:spcAft>
                      </a:pPr>
                      <a:r>
                        <a:rPr lang="en-US" sz="1400">
                          <a:effectLst/>
                        </a:rPr>
                        <a:t>0.2</a:t>
                      </a:r>
                      <a:endParaRPr lang="en-US">
                        <a:effectLst/>
                      </a:endParaRPr>
                    </a:p>
                  </a:txBody>
                  <a:tcPr marL="0" marR="0" marT="0" marB="0" anchor="ctr"/>
                </a:tc>
                <a:tc>
                  <a:txBody>
                    <a:bodyPr/>
                    <a:lstStyle/>
                    <a:p>
                      <a:pPr marR="0" algn="l" rtl="0">
                        <a:spcBef>
                          <a:spcPts val="0"/>
                        </a:spcBef>
                        <a:spcAft>
                          <a:spcPts val="0"/>
                        </a:spcAft>
                      </a:pPr>
                      <a:r>
                        <a:rPr lang="en-US" sz="1400">
                          <a:effectLst/>
                        </a:rPr>
                        <a:t>0.68</a:t>
                      </a:r>
                      <a:endParaRPr lang="en-US">
                        <a:effectLst/>
                      </a:endParaRPr>
                    </a:p>
                  </a:txBody>
                  <a:tcPr marL="0" marR="0" marT="0" marB="0" anchor="ctr"/>
                </a:tc>
                <a:tc>
                  <a:txBody>
                    <a:bodyPr/>
                    <a:lstStyle/>
                    <a:p>
                      <a:pPr marR="0" algn="l" rtl="0">
                        <a:spcBef>
                          <a:spcPts val="0"/>
                        </a:spcBef>
                        <a:spcAft>
                          <a:spcPts val="0"/>
                        </a:spcAft>
                      </a:pPr>
                      <a:r>
                        <a:rPr lang="en-US" sz="1400">
                          <a:effectLst/>
                        </a:rPr>
                        <a:t>0.8</a:t>
                      </a:r>
                      <a:endParaRPr lang="en-US">
                        <a:effectLst/>
                      </a:endParaRPr>
                    </a:p>
                  </a:txBody>
                  <a:tcPr marL="0" marR="0" marT="0" marB="0" anchor="ctr"/>
                </a:tc>
                <a:tc>
                  <a:txBody>
                    <a:bodyPr/>
                    <a:lstStyle/>
                    <a:p>
                      <a:pPr marR="0" algn="l" rtl="0">
                        <a:spcBef>
                          <a:spcPts val="0"/>
                        </a:spcBef>
                        <a:spcAft>
                          <a:spcPts val="0"/>
                        </a:spcAft>
                      </a:pPr>
                      <a:r>
                        <a:rPr lang="en-US" sz="1400">
                          <a:effectLst/>
                        </a:rPr>
                        <a:t>0.78</a:t>
                      </a:r>
                      <a:endParaRPr lang="en-US">
                        <a:effectLst/>
                      </a:endParaRPr>
                    </a:p>
                  </a:txBody>
                  <a:tcPr marL="0" marR="0" marT="0" marB="0" anchor="ctr"/>
                </a:tc>
                <a:tc>
                  <a:txBody>
                    <a:bodyPr/>
                    <a:lstStyle/>
                    <a:p>
                      <a:pPr marR="0" algn="l" rtl="0">
                        <a:spcBef>
                          <a:spcPts val="0"/>
                        </a:spcBef>
                        <a:spcAft>
                          <a:spcPts val="0"/>
                        </a:spcAft>
                      </a:pPr>
                      <a:r>
                        <a:rPr lang="en-US" sz="1400">
                          <a:effectLst/>
                        </a:rPr>
                        <a:t>   …</a:t>
                      </a:r>
                      <a:endParaRPr lang="en-US">
                        <a:effectLst/>
                      </a:endParaRPr>
                    </a:p>
                  </a:txBody>
                  <a:tcPr marL="0" marR="0" marT="0" marB="0" anchor="ctr"/>
                </a:tc>
                <a:tc>
                  <a:txBody>
                    <a:bodyPr/>
                    <a:lstStyle/>
                    <a:p>
                      <a:pPr marR="0" algn="l" rtl="0">
                        <a:spcBef>
                          <a:spcPts val="0"/>
                        </a:spcBef>
                        <a:spcAft>
                          <a:spcPts val="0"/>
                        </a:spcAft>
                      </a:pPr>
                      <a:r>
                        <a:rPr lang="en-US" sz="1400">
                          <a:effectLst/>
                        </a:rPr>
                        <a:t>0.12</a:t>
                      </a:r>
                      <a:endParaRPr lang="en-US">
                        <a:effectLst/>
                      </a:endParaRPr>
                    </a:p>
                  </a:txBody>
                  <a:tcPr marL="0" marR="0" marT="0" marB="0" anchor="ctr"/>
                </a:tc>
                <a:tc>
                  <a:txBody>
                    <a:bodyPr/>
                    <a:lstStyle/>
                    <a:p>
                      <a:pPr marR="0" algn="l" rtl="0">
                        <a:spcBef>
                          <a:spcPts val="0"/>
                        </a:spcBef>
                        <a:spcAft>
                          <a:spcPts val="0"/>
                        </a:spcAft>
                      </a:pPr>
                      <a:r>
                        <a:rPr lang="en-US" sz="1400">
                          <a:effectLst/>
                        </a:rPr>
                        <a:t>0.05</a:t>
                      </a:r>
                      <a:endParaRPr lang="en-US">
                        <a:effectLst/>
                      </a:endParaRPr>
                    </a:p>
                  </a:txBody>
                  <a:tcPr marL="0" marR="0" marT="0" marB="0" anchor="ctr"/>
                </a:tc>
                <a:tc>
                  <a:txBody>
                    <a:bodyPr/>
                    <a:lstStyle/>
                    <a:p>
                      <a:pPr marR="0" algn="l" rtl="0">
                        <a:spcBef>
                          <a:spcPts val="0"/>
                        </a:spcBef>
                        <a:spcAft>
                          <a:spcPts val="0"/>
                        </a:spcAft>
                      </a:pPr>
                      <a:r>
                        <a:rPr lang="en-US" sz="1400">
                          <a:effectLst/>
                        </a:rPr>
                        <a:t>0.1</a:t>
                      </a:r>
                      <a:endParaRPr lang="en-US">
                        <a:effectLst/>
                      </a:endParaRPr>
                    </a:p>
                  </a:txBody>
                  <a:tcPr marL="0" marR="0" marT="0" marB="0" anchor="ctr"/>
                </a:tc>
                <a:tc>
                  <a:txBody>
                    <a:bodyPr/>
                    <a:lstStyle/>
                    <a:p>
                      <a:pPr marR="0" algn="l" rtl="0">
                        <a:spcBef>
                          <a:spcPts val="0"/>
                        </a:spcBef>
                        <a:spcAft>
                          <a:spcPts val="0"/>
                        </a:spcAft>
                      </a:pPr>
                      <a:r>
                        <a:rPr lang="en-US" sz="1400">
                          <a:effectLst/>
                        </a:rPr>
                        <a:t>house</a:t>
                      </a:r>
                      <a:endParaRPr lang="en-US">
                        <a:effectLst/>
                      </a:endParaRPr>
                    </a:p>
                  </a:txBody>
                  <a:tcPr marL="0" marR="0" marT="0" marB="0" anchor="ctr"/>
                </a:tc>
                <a:extLst>
                  <a:ext uri="{0D108BD9-81ED-4DB2-BD59-A6C34878D82A}">
                    <a16:rowId xmlns:a16="http://schemas.microsoft.com/office/drawing/2014/main" val="2018223272"/>
                  </a:ext>
                </a:extLst>
              </a:tr>
            </a:tbl>
          </a:graphicData>
        </a:graphic>
      </p:graphicFrame>
      <p:sp>
        <p:nvSpPr>
          <p:cNvPr id="8" name="TextBox 7">
            <a:extLst>
              <a:ext uri="{FF2B5EF4-FFF2-40B4-BE49-F238E27FC236}">
                <a16:creationId xmlns:a16="http://schemas.microsoft.com/office/drawing/2014/main" id="{4CEF92F9-0753-1F22-1599-B6EF9768846C}"/>
              </a:ext>
            </a:extLst>
          </p:cNvPr>
          <p:cNvSpPr txBox="1"/>
          <p:nvPr/>
        </p:nvSpPr>
        <p:spPr>
          <a:xfrm>
            <a:off x="8762124" y="2298262"/>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lt1"/>
                </a:solidFill>
                <a:latin typeface="Bai Jamjuree"/>
                <a:cs typeface="Bai Jamjuree"/>
              </a:rPr>
              <a:t>cosine distance low</a:t>
            </a:r>
            <a:r>
              <a:rPr lang="en-US" sz="2000" b="1">
                <a:solidFill>
                  <a:schemeClr val="lt1"/>
                </a:solidFill>
                <a:latin typeface="Bai Jamjuree"/>
                <a:cs typeface="Bai Jamjuree"/>
              </a:rPr>
              <a:t> </a:t>
            </a:r>
          </a:p>
        </p:txBody>
      </p:sp>
      <p:sp>
        <p:nvSpPr>
          <p:cNvPr id="9" name="TextBox 8">
            <a:extLst>
              <a:ext uri="{FF2B5EF4-FFF2-40B4-BE49-F238E27FC236}">
                <a16:creationId xmlns:a16="http://schemas.microsoft.com/office/drawing/2014/main" id="{2A940BE6-947D-1323-125F-A79DF98A670F}"/>
              </a:ext>
            </a:extLst>
          </p:cNvPr>
          <p:cNvSpPr txBox="1"/>
          <p:nvPr/>
        </p:nvSpPr>
        <p:spPr>
          <a:xfrm>
            <a:off x="8884745" y="2762469"/>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lt1"/>
                </a:solidFill>
                <a:latin typeface="Bai Jamjuree"/>
                <a:cs typeface="Bai Jamjuree"/>
              </a:rPr>
              <a:t>cosine distance high</a:t>
            </a:r>
            <a:r>
              <a:rPr lang="en-US" sz="2000" b="1">
                <a:solidFill>
                  <a:schemeClr val="lt1"/>
                </a:solidFill>
                <a:latin typeface="Bai Jamjuree"/>
                <a:cs typeface="Bai Jamjuree"/>
              </a:rPr>
              <a:t> </a:t>
            </a:r>
          </a:p>
        </p:txBody>
      </p:sp>
      <p:pic>
        <p:nvPicPr>
          <p:cNvPr id="10" name="Picture 10">
            <a:extLst>
              <a:ext uri="{FF2B5EF4-FFF2-40B4-BE49-F238E27FC236}">
                <a16:creationId xmlns:a16="http://schemas.microsoft.com/office/drawing/2014/main" id="{0A5289F1-347F-5EAF-C77B-381A77503509}"/>
              </a:ext>
            </a:extLst>
          </p:cNvPr>
          <p:cNvPicPr>
            <a:picLocks noChangeAspect="1"/>
          </p:cNvPicPr>
          <p:nvPr/>
        </p:nvPicPr>
        <p:blipFill>
          <a:blip r:embed="rId3"/>
          <a:stretch>
            <a:fillRect/>
          </a:stretch>
        </p:blipFill>
        <p:spPr>
          <a:xfrm>
            <a:off x="8501282" y="2364663"/>
            <a:ext cx="260679" cy="394468"/>
          </a:xfrm>
          <a:prstGeom prst="rect">
            <a:avLst/>
          </a:prstGeom>
        </p:spPr>
      </p:pic>
      <p:pic>
        <p:nvPicPr>
          <p:cNvPr id="12" name="Picture 10">
            <a:extLst>
              <a:ext uri="{FF2B5EF4-FFF2-40B4-BE49-F238E27FC236}">
                <a16:creationId xmlns:a16="http://schemas.microsoft.com/office/drawing/2014/main" id="{8DD0AD22-B3BF-30E6-37C0-C0771A8E48FE}"/>
              </a:ext>
            </a:extLst>
          </p:cNvPr>
          <p:cNvPicPr>
            <a:picLocks noChangeAspect="1"/>
          </p:cNvPicPr>
          <p:nvPr/>
        </p:nvPicPr>
        <p:blipFill>
          <a:blip r:embed="rId3"/>
          <a:stretch>
            <a:fillRect/>
          </a:stretch>
        </p:blipFill>
        <p:spPr>
          <a:xfrm>
            <a:off x="8632660" y="2828869"/>
            <a:ext cx="260679" cy="394468"/>
          </a:xfrm>
          <a:prstGeom prst="rect">
            <a:avLst/>
          </a:prstGeom>
        </p:spPr>
      </p:pic>
      <p:pic>
        <p:nvPicPr>
          <p:cNvPr id="14" name="Picture 6" descr="A picture containing diagram&#10;&#10;Description automatically generated">
            <a:extLst>
              <a:ext uri="{FF2B5EF4-FFF2-40B4-BE49-F238E27FC236}">
                <a16:creationId xmlns:a16="http://schemas.microsoft.com/office/drawing/2014/main" id="{062C4D0A-87AB-8025-AE97-64134B4CB707}"/>
              </a:ext>
            </a:extLst>
          </p:cNvPr>
          <p:cNvPicPr>
            <a:picLocks noChangeAspect="1"/>
          </p:cNvPicPr>
          <p:nvPr/>
        </p:nvPicPr>
        <p:blipFill>
          <a:blip r:embed="rId4"/>
          <a:stretch>
            <a:fillRect/>
          </a:stretch>
        </p:blipFill>
        <p:spPr>
          <a:xfrm>
            <a:off x="3454400" y="3610269"/>
            <a:ext cx="4389820" cy="3097117"/>
          </a:xfrm>
          <a:prstGeom prst="rect">
            <a:avLst/>
          </a:prstGeom>
        </p:spPr>
      </p:pic>
    </p:spTree>
    <p:extLst>
      <p:ext uri="{BB962C8B-B14F-4D97-AF65-F5344CB8AC3E}">
        <p14:creationId xmlns:p14="http://schemas.microsoft.com/office/powerpoint/2010/main" val="1660017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8B939-5989-4D6D-A2E4-8A3CF4D970CE}"/>
              </a:ext>
            </a:extLst>
          </p:cNvPr>
          <p:cNvSpPr>
            <a:spLocks noGrp="1"/>
          </p:cNvSpPr>
          <p:nvPr>
            <p:ph type="title"/>
          </p:nvPr>
        </p:nvSpPr>
        <p:spPr/>
        <p:txBody>
          <a:bodyPr/>
          <a:lstStyle/>
          <a:p>
            <a:r>
              <a:rPr lang="en-US">
                <a:solidFill>
                  <a:srgbClr val="00B0F0"/>
                </a:solidFill>
              </a:rPr>
              <a:t>Drawbacks of using Word2Vec</a:t>
            </a:r>
          </a:p>
        </p:txBody>
      </p:sp>
      <p:sp>
        <p:nvSpPr>
          <p:cNvPr id="3" name="Slide Number Placeholder 2">
            <a:extLst>
              <a:ext uri="{FF2B5EF4-FFF2-40B4-BE49-F238E27FC236}">
                <a16:creationId xmlns:a16="http://schemas.microsoft.com/office/drawing/2014/main" id="{1E14843F-6E79-44FF-BF3E-F016579764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
        <p:nvSpPr>
          <p:cNvPr id="4" name="TextBox 3">
            <a:extLst>
              <a:ext uri="{FF2B5EF4-FFF2-40B4-BE49-F238E27FC236}">
                <a16:creationId xmlns:a16="http://schemas.microsoft.com/office/drawing/2014/main" id="{DB518B19-E219-48F8-B14D-6D635FBFE36B}"/>
              </a:ext>
            </a:extLst>
          </p:cNvPr>
          <p:cNvSpPr txBox="1"/>
          <p:nvPr/>
        </p:nvSpPr>
        <p:spPr>
          <a:xfrm>
            <a:off x="965200" y="1429657"/>
            <a:ext cx="8992839" cy="4093428"/>
          </a:xfrm>
          <a:prstGeom prst="rect">
            <a:avLst/>
          </a:prstGeom>
          <a:noFill/>
        </p:spPr>
        <p:txBody>
          <a:bodyPr wrap="square" lIns="91440" tIns="45720" rIns="91440" bIns="45720" anchor="t">
            <a:spAutoFit/>
          </a:bodyPr>
          <a:lstStyle/>
          <a:p>
            <a:pPr marL="342900" indent="-342900">
              <a:buClr>
                <a:schemeClr val="bg1"/>
              </a:buClr>
              <a:buFont typeface="Arial" panose="020B0604020202020204" pitchFamily="34" charset="0"/>
              <a:buChar char="•"/>
            </a:pPr>
            <a:r>
              <a:rPr lang="en-US" sz="2000" dirty="0">
                <a:solidFill>
                  <a:schemeClr val="bg1"/>
                </a:solidFill>
                <a:latin typeface="Bai Jamjuree"/>
                <a:cs typeface="Bai Jamjuree"/>
              </a:rPr>
              <a:t>“He went to the prison </a:t>
            </a:r>
            <a:r>
              <a:rPr lang="en-US" sz="2000" b="1" dirty="0">
                <a:solidFill>
                  <a:schemeClr val="bg1"/>
                </a:solidFill>
                <a:latin typeface="Bai Jamjuree"/>
                <a:cs typeface="Bai Jamjuree"/>
              </a:rPr>
              <a:t>cell </a:t>
            </a:r>
            <a:r>
              <a:rPr lang="en-US" sz="2000" dirty="0">
                <a:solidFill>
                  <a:schemeClr val="bg1"/>
                </a:solidFill>
                <a:latin typeface="Bai Jamjuree"/>
                <a:cs typeface="Bai Jamjuree"/>
              </a:rPr>
              <a:t>with his </a:t>
            </a:r>
            <a:r>
              <a:rPr lang="en-US" sz="2000" b="1" dirty="0">
                <a:solidFill>
                  <a:schemeClr val="bg1"/>
                </a:solidFill>
                <a:latin typeface="Bai Jamjuree"/>
                <a:cs typeface="Bai Jamjuree"/>
              </a:rPr>
              <a:t>cell </a:t>
            </a:r>
            <a:r>
              <a:rPr lang="en-US" sz="2000" dirty="0">
                <a:solidFill>
                  <a:schemeClr val="bg1"/>
                </a:solidFill>
                <a:latin typeface="Bai Jamjuree"/>
                <a:cs typeface="Bai Jamjuree"/>
              </a:rPr>
              <a:t>phone to extract blood </a:t>
            </a:r>
            <a:r>
              <a:rPr lang="en-US" sz="2000" b="1" dirty="0">
                <a:solidFill>
                  <a:schemeClr val="bg1"/>
                </a:solidFill>
                <a:latin typeface="Bai Jamjuree"/>
                <a:cs typeface="Bai Jamjuree"/>
              </a:rPr>
              <a:t>cell </a:t>
            </a:r>
            <a:r>
              <a:rPr lang="en-US" sz="2000" dirty="0">
                <a:solidFill>
                  <a:schemeClr val="bg1"/>
                </a:solidFill>
                <a:latin typeface="Bai Jamjuree"/>
                <a:cs typeface="Bai Jamjuree"/>
              </a:rPr>
              <a:t>samples from inmates”</a:t>
            </a:r>
            <a:endParaRPr lang="en-US" dirty="0">
              <a:solidFill>
                <a:schemeClr val="bg1"/>
              </a:solidFill>
            </a:endParaRPr>
          </a:p>
          <a:p>
            <a:pPr marL="342900" indent="-342900">
              <a:buClr>
                <a:schemeClr val="bg1"/>
              </a:buClr>
              <a:buFont typeface="Arial" panose="020B0604020202020204" pitchFamily="34" charset="0"/>
              <a:buChar char="•"/>
            </a:pPr>
            <a:endParaRPr lang="en-US" sz="2000" b="0" i="0" dirty="0">
              <a:solidFill>
                <a:schemeClr val="bg1"/>
              </a:solidFill>
              <a:effectLst/>
              <a:latin typeface="Bai Jamjuree"/>
              <a:cs typeface="Bai Jamjuree"/>
            </a:endParaRPr>
          </a:p>
          <a:p>
            <a:pPr marL="342900" indent="-342900">
              <a:buClr>
                <a:schemeClr val="bg1"/>
              </a:buClr>
              <a:buFont typeface="Arial" panose="020B0604020202020204" pitchFamily="34" charset="0"/>
              <a:buChar char="•"/>
            </a:pPr>
            <a:endParaRPr lang="en-US" sz="2000" b="0" i="0" dirty="0">
              <a:solidFill>
                <a:schemeClr val="bg1"/>
              </a:solidFill>
              <a:effectLst/>
              <a:latin typeface="Bai Jamjuree"/>
              <a:cs typeface="Bai Jamjuree"/>
            </a:endParaRPr>
          </a:p>
          <a:p>
            <a:pPr>
              <a:buClr>
                <a:schemeClr val="bg1"/>
              </a:buClr>
            </a:pPr>
            <a:r>
              <a:rPr lang="en-US" sz="2000" b="1" dirty="0">
                <a:solidFill>
                  <a:srgbClr val="00B0F0"/>
                </a:solidFill>
                <a:latin typeface="Bai Jamjuree"/>
                <a:cs typeface="Bai Jamjuree"/>
              </a:rPr>
              <a:t>Word2Vec (2013)</a:t>
            </a:r>
            <a:endParaRPr lang="en-US" sz="2000" dirty="0">
              <a:solidFill>
                <a:schemeClr val="bg1"/>
              </a:solidFill>
              <a:latin typeface="Bai Jamjuree"/>
              <a:cs typeface="Bai Jamjuree"/>
            </a:endParaRPr>
          </a:p>
          <a:p>
            <a:pPr marL="342900" indent="-342900">
              <a:buClr>
                <a:schemeClr val="bg1"/>
              </a:buClr>
              <a:buFont typeface="Arial" panose="020B0604020202020204" pitchFamily="34" charset="0"/>
              <a:buChar char="•"/>
            </a:pPr>
            <a:r>
              <a:rPr lang="en-US" sz="2000" dirty="0">
                <a:solidFill>
                  <a:schemeClr val="bg1"/>
                </a:solidFill>
                <a:latin typeface="Bai Jamjuree"/>
                <a:cs typeface="Bai Jamjuree"/>
              </a:rPr>
              <a:t>Words embeddings are averaged across contexts they appear in</a:t>
            </a:r>
            <a:endParaRPr lang="en-US" dirty="0">
              <a:solidFill>
                <a:schemeClr val="bg1"/>
              </a:solidFill>
            </a:endParaRPr>
          </a:p>
          <a:p>
            <a:pPr>
              <a:buClr>
                <a:schemeClr val="bg1"/>
              </a:buClr>
            </a:pPr>
            <a:endParaRPr lang="en-US" sz="2000" dirty="0">
              <a:solidFill>
                <a:schemeClr val="bg1"/>
              </a:solidFill>
              <a:latin typeface="Bai Jamjuree"/>
              <a:cs typeface="Bai Jamjuree"/>
            </a:endParaRPr>
          </a:p>
          <a:p>
            <a:pPr>
              <a:buClr>
                <a:schemeClr val="bg1"/>
              </a:buClr>
            </a:pPr>
            <a:endParaRPr lang="en-US" sz="2000" dirty="0">
              <a:solidFill>
                <a:schemeClr val="bg1"/>
              </a:solidFill>
              <a:latin typeface="Bai Jamjuree"/>
              <a:cs typeface="Bai Jamjuree"/>
            </a:endParaRPr>
          </a:p>
          <a:p>
            <a:pPr>
              <a:buClr>
                <a:schemeClr val="bg1"/>
              </a:buClr>
            </a:pPr>
            <a:r>
              <a:rPr lang="en-US" sz="2000" b="1" dirty="0">
                <a:solidFill>
                  <a:srgbClr val="00B0F0"/>
                </a:solidFill>
                <a:latin typeface="Bai Jamjuree"/>
                <a:cs typeface="Bai Jamjuree"/>
              </a:rPr>
              <a:t>Transformers (2017)</a:t>
            </a:r>
          </a:p>
          <a:p>
            <a:pPr marL="342900" indent="-342900">
              <a:buClr>
                <a:schemeClr val="bg1"/>
              </a:buClr>
              <a:buFont typeface="Arial" panose="020B0604020202020204" pitchFamily="34" charset="0"/>
              <a:buChar char="•"/>
            </a:pPr>
            <a:r>
              <a:rPr lang="en-US" sz="2000" dirty="0">
                <a:solidFill>
                  <a:schemeClr val="bg1"/>
                </a:solidFill>
                <a:latin typeface="Bai Jamjuree"/>
                <a:cs typeface="Bai Jamjuree"/>
              </a:rPr>
              <a:t>Word embeddings are </a:t>
            </a:r>
            <a:r>
              <a:rPr lang="en-US" sz="2000" dirty="0">
                <a:solidFill>
                  <a:srgbClr val="00B0F0"/>
                </a:solidFill>
                <a:latin typeface="Bai Jamjuree"/>
                <a:cs typeface="Bai Jamjuree"/>
              </a:rPr>
              <a:t>context dependent </a:t>
            </a:r>
            <a:endParaRPr lang="en-US" dirty="0"/>
          </a:p>
          <a:p>
            <a:pPr marL="342900" indent="-342900">
              <a:buClr>
                <a:schemeClr val="bg1"/>
              </a:buClr>
              <a:buFont typeface="Arial" panose="020B0604020202020204" pitchFamily="34" charset="0"/>
              <a:buChar char="•"/>
            </a:pPr>
            <a:r>
              <a:rPr lang="en-US" sz="2000" dirty="0">
                <a:solidFill>
                  <a:schemeClr val="bg1"/>
                </a:solidFill>
                <a:latin typeface="Bai Jamjuree"/>
                <a:cs typeface="Bai Jamjuree"/>
              </a:rPr>
              <a:t>Uses "</a:t>
            </a:r>
            <a:r>
              <a:rPr lang="en-US" sz="2000" i="1" dirty="0">
                <a:solidFill>
                  <a:srgbClr val="00B0F0"/>
                </a:solidFill>
                <a:latin typeface="Bai Jamjuree"/>
                <a:cs typeface="Bai Jamjuree"/>
              </a:rPr>
              <a:t>attention</a:t>
            </a:r>
            <a:r>
              <a:rPr lang="en-US" sz="2000" dirty="0">
                <a:solidFill>
                  <a:schemeClr val="bg1"/>
                </a:solidFill>
                <a:latin typeface="Bai Jamjuree"/>
                <a:cs typeface="Bai Jamjuree"/>
              </a:rPr>
              <a:t>" which improves quality of word embeddings (better language understanding)</a:t>
            </a:r>
          </a:p>
          <a:p>
            <a:pPr marL="342900" lvl="2" indent="-342900">
              <a:buClr>
                <a:schemeClr val="bg1"/>
              </a:buClr>
              <a:buFont typeface="Arial" panose="020B0604020202020204" pitchFamily="34" charset="0"/>
              <a:buChar char="•"/>
            </a:pPr>
            <a:r>
              <a:rPr lang="en-US" sz="2000" b="1" dirty="0">
                <a:solidFill>
                  <a:schemeClr val="bg1"/>
                </a:solidFill>
                <a:latin typeface="Bai Jamjuree"/>
                <a:cs typeface="Bai Jamjuree"/>
              </a:rPr>
              <a:t>Task</a:t>
            </a:r>
            <a:r>
              <a:rPr lang="en-US" sz="2000" dirty="0">
                <a:solidFill>
                  <a:schemeClr val="bg1"/>
                </a:solidFill>
                <a:latin typeface="Bai Jamjuree"/>
                <a:cs typeface="Bai Jamjuree"/>
              </a:rPr>
              <a:t>: predicts masked words or next sentence</a:t>
            </a:r>
            <a:endParaRPr lang="en-US" sz="2000" dirty="0">
              <a:solidFill>
                <a:schemeClr val="bg1"/>
              </a:solidFill>
            </a:endParaRPr>
          </a:p>
        </p:txBody>
      </p:sp>
      <p:pic>
        <p:nvPicPr>
          <p:cNvPr id="5" name="Picture 4">
            <a:extLst>
              <a:ext uri="{FF2B5EF4-FFF2-40B4-BE49-F238E27FC236}">
                <a16:creationId xmlns:a16="http://schemas.microsoft.com/office/drawing/2014/main" id="{1D0D92AB-A637-329C-9155-B47A974704A3}"/>
              </a:ext>
            </a:extLst>
          </p:cNvPr>
          <p:cNvPicPr>
            <a:picLocks noChangeAspect="1"/>
          </p:cNvPicPr>
          <p:nvPr/>
        </p:nvPicPr>
        <p:blipFill rotWithShape="1">
          <a:blip r:embed="rId2"/>
          <a:srcRect l="34855" r="8696" b="12842"/>
          <a:stretch/>
        </p:blipFill>
        <p:spPr>
          <a:xfrm>
            <a:off x="9893862" y="-20019"/>
            <a:ext cx="2298138" cy="2210494"/>
          </a:xfrm>
          <a:prstGeom prst="rect">
            <a:avLst/>
          </a:prstGeom>
          <a:ln>
            <a:noFill/>
          </a:ln>
          <a:effectLst>
            <a:softEdge rad="112500"/>
          </a:effectLst>
        </p:spPr>
      </p:pic>
    </p:spTree>
    <p:extLst>
      <p:ext uri="{BB962C8B-B14F-4D97-AF65-F5344CB8AC3E}">
        <p14:creationId xmlns:p14="http://schemas.microsoft.com/office/powerpoint/2010/main" val="1860237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38E1E-FBC3-75CE-728D-AF861FB727F5}"/>
              </a:ext>
            </a:extLst>
          </p:cNvPr>
          <p:cNvSpPr>
            <a:spLocks noGrp="1"/>
          </p:cNvSpPr>
          <p:nvPr>
            <p:ph type="title"/>
          </p:nvPr>
        </p:nvSpPr>
        <p:spPr/>
        <p:txBody>
          <a:bodyPr/>
          <a:lstStyle/>
          <a:p>
            <a:r>
              <a:rPr lang="en-US">
                <a:solidFill>
                  <a:srgbClr val="00B0F0"/>
                </a:solidFill>
              </a:rPr>
              <a:t>Transformers</a:t>
            </a:r>
          </a:p>
        </p:txBody>
      </p:sp>
      <p:sp>
        <p:nvSpPr>
          <p:cNvPr id="3" name="Slide Number Placeholder 2">
            <a:extLst>
              <a:ext uri="{FF2B5EF4-FFF2-40B4-BE49-F238E27FC236}">
                <a16:creationId xmlns:a16="http://schemas.microsoft.com/office/drawing/2014/main" id="{6D7AD6EB-B38B-EC61-A0E2-35F5ADFFB5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36</a:t>
            </a:fld>
            <a:endParaRPr lang="en-US"/>
          </a:p>
        </p:txBody>
      </p:sp>
      <p:sp>
        <p:nvSpPr>
          <p:cNvPr id="5" name="Google Shape;118;p11">
            <a:extLst>
              <a:ext uri="{FF2B5EF4-FFF2-40B4-BE49-F238E27FC236}">
                <a16:creationId xmlns:a16="http://schemas.microsoft.com/office/drawing/2014/main" id="{6F92D392-45AA-90D6-08C9-5F430F568501}"/>
              </a:ext>
            </a:extLst>
          </p:cNvPr>
          <p:cNvSpPr txBox="1"/>
          <p:nvPr/>
        </p:nvSpPr>
        <p:spPr>
          <a:xfrm>
            <a:off x="965200" y="1382306"/>
            <a:ext cx="8129582" cy="1938952"/>
          </a:xfrm>
          <a:prstGeom prst="rect">
            <a:avLst/>
          </a:prstGeom>
          <a:noFill/>
          <a:ln>
            <a:noFill/>
          </a:ln>
        </p:spPr>
        <p:txBody>
          <a:bodyPr spcFirstLastPara="1" wrap="square" lIns="91425" tIns="45700" rIns="91425" bIns="45700" anchor="t" anchorCtr="0">
            <a:spAutoFit/>
          </a:bodyPr>
          <a:lstStyle/>
          <a:p>
            <a:pPr marL="285750" indent="-285750">
              <a:buClr>
                <a:schemeClr val="lt1"/>
              </a:buClr>
              <a:buSzPts val="2000"/>
              <a:buFont typeface="Arial"/>
              <a:buChar char="•"/>
            </a:pPr>
            <a:r>
              <a:rPr lang="en-US" sz="2000">
                <a:solidFill>
                  <a:schemeClr val="lt1"/>
                </a:solidFill>
                <a:latin typeface="Bai Jamjuree"/>
                <a:cs typeface="Bai Jamjuree"/>
                <a:sym typeface="Bai Jamjuree"/>
              </a:rPr>
              <a:t>We will used pre-trained transformer models in this workshop</a:t>
            </a:r>
          </a:p>
          <a:p>
            <a:pPr marL="285750" indent="-285750">
              <a:buClr>
                <a:schemeClr val="lt1"/>
              </a:buClr>
              <a:buSzPts val="2000"/>
              <a:buFont typeface="Arial"/>
              <a:buChar char="•"/>
            </a:pPr>
            <a:endParaRPr lang="en-US" sz="2000">
              <a:solidFill>
                <a:schemeClr val="lt1"/>
              </a:solidFill>
              <a:latin typeface="Bai Jamjuree"/>
              <a:cs typeface="Bai Jamjuree"/>
            </a:endParaRPr>
          </a:p>
          <a:p>
            <a:pPr marL="285750" indent="-285750">
              <a:buClr>
                <a:schemeClr val="lt1"/>
              </a:buClr>
              <a:buSzPts val="2000"/>
              <a:buFont typeface="Arial"/>
              <a:buChar char="•"/>
            </a:pPr>
            <a:r>
              <a:rPr lang="en-US" sz="2000">
                <a:solidFill>
                  <a:schemeClr val="lt1"/>
                </a:solidFill>
                <a:latin typeface="Bai Jamjuree"/>
                <a:cs typeface="Bai Jamjuree"/>
              </a:rPr>
              <a:t>Transformer can be an </a:t>
            </a:r>
            <a:r>
              <a:rPr lang="en-US" sz="2000">
                <a:solidFill>
                  <a:srgbClr val="00B0F0"/>
                </a:solidFill>
                <a:latin typeface="Bai Jamjuree"/>
                <a:cs typeface="Bai Jamjuree"/>
              </a:rPr>
              <a:t>encoder </a:t>
            </a:r>
            <a:r>
              <a:rPr lang="en-US" sz="2000">
                <a:solidFill>
                  <a:schemeClr val="lt1"/>
                </a:solidFill>
                <a:latin typeface="Bai Jamjuree"/>
                <a:cs typeface="Bai Jamjuree"/>
              </a:rPr>
              <a:t>(e.g., BERT), </a:t>
            </a:r>
            <a:r>
              <a:rPr lang="en-US" sz="2000">
                <a:solidFill>
                  <a:srgbClr val="00B0F0"/>
                </a:solidFill>
                <a:latin typeface="Bai Jamjuree"/>
                <a:cs typeface="Bai Jamjuree"/>
              </a:rPr>
              <a:t>decoder </a:t>
            </a:r>
            <a:r>
              <a:rPr lang="en-US" sz="2000">
                <a:solidFill>
                  <a:schemeClr val="lt1"/>
                </a:solidFill>
                <a:latin typeface="Bai Jamjuree"/>
                <a:cs typeface="Bai Jamjuree"/>
              </a:rPr>
              <a:t>(e.g., GPT-n) or</a:t>
            </a:r>
            <a:r>
              <a:rPr lang="en-US" sz="2000">
                <a:solidFill>
                  <a:srgbClr val="00B0F0"/>
                </a:solidFill>
                <a:latin typeface="Bai Jamjuree"/>
                <a:cs typeface="Bai Jamjuree"/>
              </a:rPr>
              <a:t> encoder-decoder</a:t>
            </a:r>
            <a:r>
              <a:rPr lang="en-US" sz="2000">
                <a:solidFill>
                  <a:schemeClr val="lt1"/>
                </a:solidFill>
                <a:latin typeface="Bai Jamjuree"/>
                <a:cs typeface="Bai Jamjuree"/>
              </a:rPr>
              <a:t> (e.g., T5)</a:t>
            </a:r>
          </a:p>
          <a:p>
            <a:pPr marL="285750" indent="-285750">
              <a:buClr>
                <a:schemeClr val="lt1"/>
              </a:buClr>
              <a:buSzPts val="2000"/>
              <a:buFont typeface="Arial"/>
              <a:buChar char="•"/>
            </a:pPr>
            <a:endParaRPr lang="en-US" sz="2000">
              <a:solidFill>
                <a:schemeClr val="lt1"/>
              </a:solidFill>
              <a:latin typeface="Bai Jamjuree"/>
              <a:cs typeface="Bai Jamjuree"/>
            </a:endParaRPr>
          </a:p>
          <a:p>
            <a:pPr marL="285750" indent="-285750">
              <a:buClr>
                <a:schemeClr val="lt1"/>
              </a:buClr>
              <a:buSzPts val="2000"/>
              <a:buFont typeface="Arial"/>
              <a:buChar char="•"/>
            </a:pPr>
            <a:r>
              <a:rPr lang="en-US" sz="2000">
                <a:solidFill>
                  <a:schemeClr val="lt1"/>
                </a:solidFill>
                <a:latin typeface="Bai Jamjuree"/>
                <a:cs typeface="Bai Jamjuree"/>
              </a:rPr>
              <a:t>We will use encoder models</a:t>
            </a:r>
          </a:p>
        </p:txBody>
      </p:sp>
      <p:sp>
        <p:nvSpPr>
          <p:cNvPr id="4" name="TextBox 3">
            <a:extLst>
              <a:ext uri="{FF2B5EF4-FFF2-40B4-BE49-F238E27FC236}">
                <a16:creationId xmlns:a16="http://schemas.microsoft.com/office/drawing/2014/main" id="{CC8748E6-1F22-CCC0-0BDA-CB6DECE8CAE2}"/>
              </a:ext>
            </a:extLst>
          </p:cNvPr>
          <p:cNvSpPr txBox="1"/>
          <p:nvPr/>
        </p:nvSpPr>
        <p:spPr>
          <a:xfrm>
            <a:off x="971910" y="4321834"/>
            <a:ext cx="921301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FFFFFF"/>
                </a:solidFill>
                <a:latin typeface="Bai Jamjuree"/>
              </a:rPr>
              <a:t>​</a:t>
            </a:r>
          </a:p>
          <a:p>
            <a:r>
              <a:rPr lang="en-US" sz="2000" b="1" dirty="0">
                <a:solidFill>
                  <a:schemeClr val="bg1"/>
                </a:solidFill>
                <a:latin typeface="Bai Jamjuree"/>
              </a:rPr>
              <a:t>Learn more about transformers:​</a:t>
            </a:r>
          </a:p>
          <a:p>
            <a:pPr marL="342900" indent="-342900">
              <a:buClr>
                <a:schemeClr val="bg1"/>
              </a:buClr>
              <a:buFont typeface="Arial" panose="020B0604020202020204" pitchFamily="34" charset="0"/>
              <a:buChar char="•"/>
            </a:pPr>
            <a:r>
              <a:rPr lang="en-US" sz="2000" dirty="0">
                <a:solidFill>
                  <a:srgbClr val="FFFFFF"/>
                </a:solidFill>
                <a:latin typeface="Bai Jamjuree"/>
              </a:rPr>
              <a:t> 🤗 course: </a:t>
            </a:r>
            <a:r>
              <a:rPr lang="en-US" sz="2000" dirty="0">
                <a:solidFill>
                  <a:srgbClr val="FFFFFF"/>
                </a:solidFill>
                <a:latin typeface="Bai Jamjuree"/>
                <a:hlinkClick r:id="rId3"/>
              </a:rPr>
              <a:t>https://huggingface.co/course</a:t>
            </a:r>
            <a:r>
              <a:rPr lang="en-US" sz="2000" dirty="0">
                <a:solidFill>
                  <a:srgbClr val="15153A"/>
                </a:solidFill>
              </a:rPr>
              <a:t>​</a:t>
            </a:r>
          </a:p>
          <a:p>
            <a:pPr marL="342900" indent="-342900">
              <a:buClr>
                <a:schemeClr val="bg1"/>
              </a:buClr>
              <a:buFont typeface="Arial" panose="020B0604020202020204" pitchFamily="34" charset="0"/>
              <a:buChar char="•"/>
            </a:pPr>
            <a:r>
              <a:rPr lang="en-US" sz="2000" dirty="0">
                <a:solidFill>
                  <a:srgbClr val="FFFFFF"/>
                </a:solidFill>
                <a:latin typeface="Bai Jamjuree"/>
              </a:rPr>
              <a:t> 4-6 part series explaining transformers:   </a:t>
            </a:r>
            <a:r>
              <a:rPr lang="en-US" sz="2000" dirty="0">
                <a:solidFill>
                  <a:srgbClr val="FFFFFF"/>
                </a:solidFill>
                <a:latin typeface="Bai Jamjuree"/>
                <a:hlinkClick r:id="rId4"/>
              </a:rPr>
              <a:t>https://towardsdatascience.com/transformers-explained-visually-part-1-overview-of-functionality-95a6dd460452</a:t>
            </a:r>
            <a:r>
              <a:rPr lang="en-US" sz="2000" dirty="0">
                <a:solidFill>
                  <a:srgbClr val="FFFFFF"/>
                </a:solidFill>
              </a:rPr>
              <a:t>​</a:t>
            </a:r>
          </a:p>
        </p:txBody>
      </p:sp>
      <p:pic>
        <p:nvPicPr>
          <p:cNvPr id="7" name="Picture 6" descr="A picture containing sketch, symbol, emblem&#10;&#10;Description automatically generated">
            <a:extLst>
              <a:ext uri="{FF2B5EF4-FFF2-40B4-BE49-F238E27FC236}">
                <a16:creationId xmlns:a16="http://schemas.microsoft.com/office/drawing/2014/main" id="{74330F1F-4E4A-E1DA-B322-64161F795D5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9497371" y="0"/>
            <a:ext cx="2694629" cy="2018371"/>
          </a:xfrm>
          <a:prstGeom prst="rect">
            <a:avLst/>
          </a:prstGeom>
        </p:spPr>
      </p:pic>
    </p:spTree>
    <p:extLst>
      <p:ext uri="{BB962C8B-B14F-4D97-AF65-F5344CB8AC3E}">
        <p14:creationId xmlns:p14="http://schemas.microsoft.com/office/powerpoint/2010/main" val="1081128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15C0D-AA2D-04DD-4433-29A2AE6AB5D0}"/>
              </a:ext>
            </a:extLst>
          </p:cNvPr>
          <p:cNvSpPr>
            <a:spLocks noGrp="1"/>
          </p:cNvSpPr>
          <p:nvPr>
            <p:ph type="title"/>
          </p:nvPr>
        </p:nvSpPr>
        <p:spPr/>
        <p:txBody>
          <a:bodyPr/>
          <a:lstStyle/>
          <a:p>
            <a:r>
              <a:rPr lang="en-US">
                <a:solidFill>
                  <a:srgbClr val="00B0F0"/>
                </a:solidFill>
              </a:rPr>
              <a:t>Transformers encoder: </a:t>
            </a:r>
            <a:r>
              <a:rPr lang="en-US">
                <a:solidFill>
                  <a:schemeClr val="bg1"/>
                </a:solidFill>
              </a:rPr>
              <a:t>Architecture</a:t>
            </a:r>
          </a:p>
        </p:txBody>
      </p:sp>
      <p:sp>
        <p:nvSpPr>
          <p:cNvPr id="3" name="Slide Number Placeholder 2">
            <a:extLst>
              <a:ext uri="{FF2B5EF4-FFF2-40B4-BE49-F238E27FC236}">
                <a16:creationId xmlns:a16="http://schemas.microsoft.com/office/drawing/2014/main" id="{B974C8FE-9E08-E110-5017-5EE5BEA098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dirty="0"/>
              <a:t>37</a:t>
            </a:fld>
            <a:endParaRPr lang="en-US"/>
          </a:p>
        </p:txBody>
      </p:sp>
      <p:sp>
        <p:nvSpPr>
          <p:cNvPr id="4" name="TextBox 3">
            <a:extLst>
              <a:ext uri="{FF2B5EF4-FFF2-40B4-BE49-F238E27FC236}">
                <a16:creationId xmlns:a16="http://schemas.microsoft.com/office/drawing/2014/main" id="{45745ADB-7423-8884-7DE0-5C43437AEB8E}"/>
              </a:ext>
            </a:extLst>
          </p:cNvPr>
          <p:cNvSpPr txBox="1"/>
          <p:nvPr/>
        </p:nvSpPr>
        <p:spPr>
          <a:xfrm>
            <a:off x="966952" y="1474951"/>
            <a:ext cx="5291959"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lr>
                <a:schemeClr val="bg1"/>
              </a:buClr>
              <a:buFont typeface="Arial" panose="020B0604020202020204" pitchFamily="34" charset="0"/>
              <a:buChar char="•"/>
            </a:pPr>
            <a:r>
              <a:rPr lang="en-US" sz="2000">
                <a:solidFill>
                  <a:schemeClr val="bg1"/>
                </a:solidFill>
                <a:latin typeface="Bai Jamjuree"/>
              </a:rPr>
              <a:t>Fixed input and output size</a:t>
            </a:r>
          </a:p>
          <a:p>
            <a:pPr marL="342900" indent="-342900">
              <a:buClr>
                <a:schemeClr val="bg1"/>
              </a:buClr>
              <a:buFont typeface="Arial" panose="020B0604020202020204" pitchFamily="34" charset="0"/>
              <a:buChar char="•"/>
            </a:pPr>
            <a:r>
              <a:rPr lang="en-US" sz="2000">
                <a:solidFill>
                  <a:schemeClr val="bg1"/>
                </a:solidFill>
                <a:latin typeface="Bai Jamjuree"/>
              </a:rPr>
              <a:t>Bidirectional (sees entire input sequence at once)</a:t>
            </a:r>
          </a:p>
          <a:p>
            <a:pPr marL="342900" indent="-342900">
              <a:buClr>
                <a:schemeClr val="bg1"/>
              </a:buClr>
              <a:buFont typeface="Arial" panose="020B0604020202020204" pitchFamily="34" charset="0"/>
              <a:buChar char="•"/>
            </a:pPr>
            <a:r>
              <a:rPr lang="en-US" sz="2000">
                <a:solidFill>
                  <a:schemeClr val="bg1"/>
                </a:solidFill>
              </a:rPr>
              <a:t>Trained by masking words at random</a:t>
            </a:r>
            <a:endParaRPr lang="en-US">
              <a:solidFill>
                <a:schemeClr val="bg1"/>
              </a:solidFill>
            </a:endParaRPr>
          </a:p>
          <a:p>
            <a:pPr marL="342900" indent="-342900">
              <a:buClr>
                <a:schemeClr val="bg1"/>
              </a:buClr>
              <a:buFont typeface="Arial" panose="020B0604020202020204" pitchFamily="34" charset="0"/>
              <a:buChar char="•"/>
            </a:pPr>
            <a:r>
              <a:rPr lang="en-US" sz="2000">
                <a:solidFill>
                  <a:schemeClr val="bg1"/>
                </a:solidFill>
                <a:latin typeface="Bai Jamjuree"/>
              </a:rPr>
              <a:t>Predicts output all at once</a:t>
            </a:r>
          </a:p>
          <a:p>
            <a:pPr marL="342900" indent="-342900">
              <a:buClr>
                <a:schemeClr val="bg1"/>
              </a:buClr>
              <a:buFont typeface="Arial" panose="020B0604020202020204" pitchFamily="34" charset="0"/>
              <a:buChar char="•"/>
            </a:pPr>
            <a:r>
              <a:rPr lang="en-US" sz="2000">
                <a:solidFill>
                  <a:schemeClr val="bg1"/>
                </a:solidFill>
                <a:latin typeface="Bai Jamjuree"/>
              </a:rPr>
              <a:t>Good language understanding</a:t>
            </a:r>
          </a:p>
          <a:p>
            <a:pPr marL="342900" indent="-342900">
              <a:buClr>
                <a:schemeClr val="bg1"/>
              </a:buClr>
              <a:buFont typeface="Arial" panose="020B0604020202020204" pitchFamily="34" charset="0"/>
              <a:buChar char="•"/>
            </a:pPr>
            <a:r>
              <a:rPr lang="en-US" sz="2000">
                <a:solidFill>
                  <a:schemeClr val="bg1"/>
                </a:solidFill>
                <a:latin typeface="Bai Jamjuree"/>
              </a:rPr>
              <a:t>Typically, 12 layers (More layers = More parameters = More data = More $$)</a:t>
            </a:r>
          </a:p>
          <a:p>
            <a:endParaRPr lang="en-US" sz="2000">
              <a:solidFill>
                <a:schemeClr val="bg1"/>
              </a:solidFill>
              <a:latin typeface="Bai Jamjuree"/>
            </a:endParaRPr>
          </a:p>
          <a:p>
            <a:endParaRPr lang="en-US" sz="2000">
              <a:solidFill>
                <a:schemeClr val="bg1"/>
              </a:solidFill>
              <a:latin typeface="Bai Jamjuree"/>
            </a:endParaRPr>
          </a:p>
          <a:p>
            <a:pPr marL="342900" indent="-342900">
              <a:buClr>
                <a:schemeClr val="bg1"/>
              </a:buClr>
              <a:buFont typeface="Arial" panose="020B0604020202020204" pitchFamily="34" charset="0"/>
              <a:buChar char="•"/>
            </a:pPr>
            <a:r>
              <a:rPr lang="en-US" sz="2000">
                <a:solidFill>
                  <a:schemeClr val="bg1"/>
                </a:solidFill>
                <a:latin typeface="Bai Jamjuree"/>
                <a:cs typeface="Bai Jamjuree"/>
              </a:rPr>
              <a:t>12-layer encoder, 110 million parameters</a:t>
            </a:r>
            <a:endParaRPr lang="en-US" sz="1600">
              <a:solidFill>
                <a:schemeClr val="bg1"/>
              </a:solidFill>
            </a:endParaRPr>
          </a:p>
          <a:p>
            <a:pPr marL="342900" indent="-342900">
              <a:buClr>
                <a:schemeClr val="bg1"/>
              </a:buClr>
              <a:buFont typeface="Arial" panose="020B0604020202020204" pitchFamily="34" charset="0"/>
              <a:buChar char="•"/>
            </a:pPr>
            <a:r>
              <a:rPr lang="en-US" sz="2000">
                <a:solidFill>
                  <a:schemeClr val="bg1"/>
                </a:solidFill>
                <a:latin typeface="Bai Jamjuree"/>
                <a:cs typeface="Bai Jamjuree"/>
              </a:rPr>
              <a:t>Recommended 2 billion tokens needed to prevent under-training</a:t>
            </a:r>
            <a:endParaRPr lang="en-US" sz="1600">
              <a:solidFill>
                <a:schemeClr val="bg1"/>
              </a:solidFill>
            </a:endParaRPr>
          </a:p>
          <a:p>
            <a:pPr marL="342900" indent="-342900">
              <a:buClr>
                <a:schemeClr val="bg1"/>
              </a:buClr>
              <a:buFont typeface="Arial" panose="020B0604020202020204" pitchFamily="34" charset="0"/>
              <a:buChar char="•"/>
            </a:pPr>
            <a:r>
              <a:rPr lang="en-US" sz="2000">
                <a:solidFill>
                  <a:schemeClr val="bg1"/>
                </a:solidFill>
                <a:latin typeface="Bai Jamjuree"/>
                <a:cs typeface="Bai Jamjuree"/>
              </a:rPr>
              <a:t>Wikipedia (</a:t>
            </a:r>
            <a:r>
              <a:rPr lang="en-US" sz="2000" err="1">
                <a:solidFill>
                  <a:schemeClr val="bg1"/>
                </a:solidFill>
                <a:latin typeface="Bai Jamjuree"/>
                <a:cs typeface="Bai Jamjuree"/>
              </a:rPr>
              <a:t>english</a:t>
            </a:r>
            <a:r>
              <a:rPr lang="en-US" sz="2000">
                <a:solidFill>
                  <a:schemeClr val="bg1"/>
                </a:solidFill>
                <a:latin typeface="Bai Jamjuree"/>
                <a:cs typeface="Bai Jamjuree"/>
              </a:rPr>
              <a:t>, 2.5 billion words ) </a:t>
            </a:r>
            <a:endParaRPr lang="en-US" sz="1600">
              <a:solidFill>
                <a:schemeClr val="bg1"/>
              </a:solidFill>
            </a:endParaRPr>
          </a:p>
          <a:p>
            <a:pPr marL="342900" indent="-342900">
              <a:buClr>
                <a:schemeClr val="bg1"/>
              </a:buClr>
              <a:buFont typeface="Arial" panose="020B0604020202020204" pitchFamily="34" charset="0"/>
              <a:buChar char="•"/>
            </a:pPr>
            <a:r>
              <a:rPr lang="en-US" sz="2000">
                <a:solidFill>
                  <a:schemeClr val="bg1"/>
                </a:solidFill>
                <a:latin typeface="Bai Jamjuree"/>
                <a:cs typeface="Bai Jamjuree"/>
              </a:rPr>
              <a:t>Training from scratch can cost $1.5-2k </a:t>
            </a:r>
            <a:endParaRPr lang="en-US" sz="1600">
              <a:solidFill>
                <a:schemeClr val="bg1"/>
              </a:solidFill>
            </a:endParaRPr>
          </a:p>
        </p:txBody>
      </p:sp>
      <p:pic>
        <p:nvPicPr>
          <p:cNvPr id="5" name="Picture 5" descr="A picture containing graphical user interface&#10;&#10;Description automatically generated">
            <a:extLst>
              <a:ext uri="{FF2B5EF4-FFF2-40B4-BE49-F238E27FC236}">
                <a16:creationId xmlns:a16="http://schemas.microsoft.com/office/drawing/2014/main" id="{DEA60D4F-644A-28FD-53FF-FC04E721DE1A}"/>
              </a:ext>
            </a:extLst>
          </p:cNvPr>
          <p:cNvPicPr>
            <a:picLocks noChangeAspect="1"/>
          </p:cNvPicPr>
          <p:nvPr/>
        </p:nvPicPr>
        <p:blipFill>
          <a:blip r:embed="rId2"/>
          <a:stretch>
            <a:fillRect/>
          </a:stretch>
        </p:blipFill>
        <p:spPr>
          <a:xfrm>
            <a:off x="6849460" y="2331203"/>
            <a:ext cx="4661338" cy="2355218"/>
          </a:xfrm>
          <a:prstGeom prst="rect">
            <a:avLst/>
          </a:prstGeom>
        </p:spPr>
      </p:pic>
    </p:spTree>
    <p:extLst>
      <p:ext uri="{BB962C8B-B14F-4D97-AF65-F5344CB8AC3E}">
        <p14:creationId xmlns:p14="http://schemas.microsoft.com/office/powerpoint/2010/main" val="2050637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38245-6F97-2FDB-16CD-A3B8DDEDA51A}"/>
              </a:ext>
            </a:extLst>
          </p:cNvPr>
          <p:cNvSpPr>
            <a:spLocks noGrp="1"/>
          </p:cNvSpPr>
          <p:nvPr>
            <p:ph type="title"/>
          </p:nvPr>
        </p:nvSpPr>
        <p:spPr>
          <a:xfrm>
            <a:off x="965200" y="558930"/>
            <a:ext cx="10753834" cy="1052596"/>
          </a:xfrm>
        </p:spPr>
        <p:txBody>
          <a:bodyPr/>
          <a:lstStyle/>
          <a:p>
            <a:r>
              <a:rPr lang="en-US">
                <a:solidFill>
                  <a:srgbClr val="00B0F0"/>
                </a:solidFill>
              </a:rPr>
              <a:t>Transformers encoder: </a:t>
            </a:r>
            <a:r>
              <a:rPr lang="en-US">
                <a:solidFill>
                  <a:schemeClr val="bg1"/>
                </a:solidFill>
              </a:rPr>
              <a:t>Attention</a:t>
            </a:r>
            <a:endParaRPr lang="en-US" b="0"/>
          </a:p>
          <a:p>
            <a:endParaRPr lang="en-US"/>
          </a:p>
        </p:txBody>
      </p:sp>
      <p:sp>
        <p:nvSpPr>
          <p:cNvPr id="3" name="Slide Number Placeholder 2">
            <a:extLst>
              <a:ext uri="{FF2B5EF4-FFF2-40B4-BE49-F238E27FC236}">
                <a16:creationId xmlns:a16="http://schemas.microsoft.com/office/drawing/2014/main" id="{2490F031-16ED-FB86-402F-72CB6883A3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38</a:t>
            </a:fld>
            <a:endParaRPr lang="en-US"/>
          </a:p>
        </p:txBody>
      </p:sp>
      <p:sp>
        <p:nvSpPr>
          <p:cNvPr id="4" name="TextBox 3">
            <a:extLst>
              <a:ext uri="{FF2B5EF4-FFF2-40B4-BE49-F238E27FC236}">
                <a16:creationId xmlns:a16="http://schemas.microsoft.com/office/drawing/2014/main" id="{725F004F-1C6C-9DB2-8ECF-0FBED5A99DE7}"/>
              </a:ext>
            </a:extLst>
          </p:cNvPr>
          <p:cNvSpPr txBox="1"/>
          <p:nvPr/>
        </p:nvSpPr>
        <p:spPr>
          <a:xfrm>
            <a:off x="896883" y="1413641"/>
            <a:ext cx="771371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lr>
                <a:schemeClr val="bg1"/>
              </a:buClr>
              <a:buFont typeface="Arial" panose="020B0604020202020204" pitchFamily="34" charset="0"/>
              <a:buChar char="•"/>
            </a:pPr>
            <a:r>
              <a:rPr lang="en-US" sz="2000">
                <a:solidFill>
                  <a:srgbClr val="FFFFFF"/>
                </a:solidFill>
                <a:latin typeface="Bai Jamjuree"/>
              </a:rPr>
              <a:t>For each word in the input sequence, a score is applied to all other words in that input to reflect how the other words are related to the current word (high score = word is related)</a:t>
            </a:r>
          </a:p>
          <a:p>
            <a:pPr marL="342900" indent="-342900">
              <a:buClr>
                <a:schemeClr val="bg1"/>
              </a:buClr>
              <a:buFont typeface="Arial" panose="020B0604020202020204" pitchFamily="34" charset="0"/>
              <a:buChar char="•"/>
            </a:pPr>
            <a:br>
              <a:rPr lang="en-US" sz="2000">
                <a:latin typeface="Bai Jamjuree"/>
              </a:rPr>
            </a:br>
            <a:r>
              <a:rPr lang="en-US" sz="2000">
                <a:solidFill>
                  <a:srgbClr val="FFFFFF"/>
                </a:solidFill>
                <a:latin typeface="Bai Jamjuree"/>
              </a:rPr>
              <a:t>Helps the model learn a better encoding for the current word by looking at the other words in the sentence (self-attention)</a:t>
            </a:r>
          </a:p>
          <a:p>
            <a:endParaRPr lang="en-US" sz="2000">
              <a:solidFill>
                <a:srgbClr val="FFFFFF"/>
              </a:solidFill>
              <a:latin typeface="Bai Jamjuree"/>
            </a:endParaRPr>
          </a:p>
        </p:txBody>
      </p:sp>
      <p:pic>
        <p:nvPicPr>
          <p:cNvPr id="5" name="Picture 5" descr="Chart&#10;&#10;Description automatically generated">
            <a:extLst>
              <a:ext uri="{FF2B5EF4-FFF2-40B4-BE49-F238E27FC236}">
                <a16:creationId xmlns:a16="http://schemas.microsoft.com/office/drawing/2014/main" id="{643C1AF3-4EA4-5760-6B28-B370B5BAAC7D}"/>
              </a:ext>
            </a:extLst>
          </p:cNvPr>
          <p:cNvPicPr>
            <a:picLocks noChangeAspect="1"/>
          </p:cNvPicPr>
          <p:nvPr/>
        </p:nvPicPr>
        <p:blipFill>
          <a:blip r:embed="rId2"/>
          <a:stretch>
            <a:fillRect/>
          </a:stretch>
        </p:blipFill>
        <p:spPr>
          <a:xfrm>
            <a:off x="1312370" y="3858228"/>
            <a:ext cx="1982295" cy="2688788"/>
          </a:xfrm>
          <a:prstGeom prst="rect">
            <a:avLst/>
          </a:prstGeom>
        </p:spPr>
      </p:pic>
      <p:pic>
        <p:nvPicPr>
          <p:cNvPr id="6" name="Picture 6" descr="Chart&#10;&#10;Description automatically generated">
            <a:extLst>
              <a:ext uri="{FF2B5EF4-FFF2-40B4-BE49-F238E27FC236}">
                <a16:creationId xmlns:a16="http://schemas.microsoft.com/office/drawing/2014/main" id="{5770D33A-2ED6-7EC3-1D13-D66D54591269}"/>
              </a:ext>
            </a:extLst>
          </p:cNvPr>
          <p:cNvPicPr>
            <a:picLocks noChangeAspect="1"/>
          </p:cNvPicPr>
          <p:nvPr/>
        </p:nvPicPr>
        <p:blipFill>
          <a:blip r:embed="rId3"/>
          <a:stretch>
            <a:fillRect/>
          </a:stretch>
        </p:blipFill>
        <p:spPr>
          <a:xfrm>
            <a:off x="4208244" y="3865289"/>
            <a:ext cx="1971237" cy="2674664"/>
          </a:xfrm>
          <a:prstGeom prst="rect">
            <a:avLst/>
          </a:prstGeom>
        </p:spPr>
      </p:pic>
    </p:spTree>
    <p:extLst>
      <p:ext uri="{BB962C8B-B14F-4D97-AF65-F5344CB8AC3E}">
        <p14:creationId xmlns:p14="http://schemas.microsoft.com/office/powerpoint/2010/main" val="178956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38245-6F97-2FDB-16CD-A3B8DDEDA51A}"/>
              </a:ext>
            </a:extLst>
          </p:cNvPr>
          <p:cNvSpPr>
            <a:spLocks noGrp="1"/>
          </p:cNvSpPr>
          <p:nvPr>
            <p:ph type="title"/>
          </p:nvPr>
        </p:nvSpPr>
        <p:spPr>
          <a:xfrm>
            <a:off x="965200" y="558930"/>
            <a:ext cx="10753834" cy="1052596"/>
          </a:xfrm>
        </p:spPr>
        <p:txBody>
          <a:bodyPr/>
          <a:lstStyle/>
          <a:p>
            <a:r>
              <a:rPr lang="en-US">
                <a:solidFill>
                  <a:srgbClr val="00B0F0"/>
                </a:solidFill>
              </a:rPr>
              <a:t>Transformers encoder: </a:t>
            </a:r>
            <a:r>
              <a:rPr lang="en-US">
                <a:solidFill>
                  <a:schemeClr val="bg1"/>
                </a:solidFill>
              </a:rPr>
              <a:t>Attention</a:t>
            </a:r>
            <a:endParaRPr lang="en-US" b="0"/>
          </a:p>
          <a:p>
            <a:endParaRPr lang="en-US"/>
          </a:p>
        </p:txBody>
      </p:sp>
      <p:sp>
        <p:nvSpPr>
          <p:cNvPr id="3" name="Slide Number Placeholder 2">
            <a:extLst>
              <a:ext uri="{FF2B5EF4-FFF2-40B4-BE49-F238E27FC236}">
                <a16:creationId xmlns:a16="http://schemas.microsoft.com/office/drawing/2014/main" id="{2490F031-16ED-FB86-402F-72CB6883A3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39</a:t>
            </a:fld>
            <a:endParaRPr lang="en-US"/>
          </a:p>
        </p:txBody>
      </p:sp>
      <p:pic>
        <p:nvPicPr>
          <p:cNvPr id="5" name="Picture 5" descr="Chart&#10;&#10;Description automatically generated">
            <a:extLst>
              <a:ext uri="{FF2B5EF4-FFF2-40B4-BE49-F238E27FC236}">
                <a16:creationId xmlns:a16="http://schemas.microsoft.com/office/drawing/2014/main" id="{643C1AF3-4EA4-5760-6B28-B370B5BAAC7D}"/>
              </a:ext>
            </a:extLst>
          </p:cNvPr>
          <p:cNvPicPr>
            <a:picLocks noChangeAspect="1"/>
          </p:cNvPicPr>
          <p:nvPr/>
        </p:nvPicPr>
        <p:blipFill>
          <a:blip r:embed="rId3"/>
          <a:stretch>
            <a:fillRect/>
          </a:stretch>
        </p:blipFill>
        <p:spPr>
          <a:xfrm>
            <a:off x="1312370" y="3858228"/>
            <a:ext cx="1982295" cy="2688788"/>
          </a:xfrm>
          <a:prstGeom prst="rect">
            <a:avLst/>
          </a:prstGeom>
        </p:spPr>
      </p:pic>
      <p:pic>
        <p:nvPicPr>
          <p:cNvPr id="6" name="Picture 6" descr="Chart&#10;&#10;Description automatically generated">
            <a:extLst>
              <a:ext uri="{FF2B5EF4-FFF2-40B4-BE49-F238E27FC236}">
                <a16:creationId xmlns:a16="http://schemas.microsoft.com/office/drawing/2014/main" id="{5770D33A-2ED6-7EC3-1D13-D66D54591269}"/>
              </a:ext>
            </a:extLst>
          </p:cNvPr>
          <p:cNvPicPr>
            <a:picLocks noChangeAspect="1"/>
          </p:cNvPicPr>
          <p:nvPr/>
        </p:nvPicPr>
        <p:blipFill>
          <a:blip r:embed="rId4"/>
          <a:stretch>
            <a:fillRect/>
          </a:stretch>
        </p:blipFill>
        <p:spPr>
          <a:xfrm>
            <a:off x="4208244" y="3865289"/>
            <a:ext cx="1971237" cy="2674664"/>
          </a:xfrm>
          <a:prstGeom prst="rect">
            <a:avLst/>
          </a:prstGeom>
        </p:spPr>
      </p:pic>
      <p:pic>
        <p:nvPicPr>
          <p:cNvPr id="7" name="Picture 7" descr="Chart&#10;&#10;Description automatically generated">
            <a:extLst>
              <a:ext uri="{FF2B5EF4-FFF2-40B4-BE49-F238E27FC236}">
                <a16:creationId xmlns:a16="http://schemas.microsoft.com/office/drawing/2014/main" id="{0D15E749-97A8-84DC-362A-30AFB8F7F053}"/>
              </a:ext>
            </a:extLst>
          </p:cNvPr>
          <p:cNvPicPr>
            <a:picLocks noChangeAspect="1"/>
          </p:cNvPicPr>
          <p:nvPr/>
        </p:nvPicPr>
        <p:blipFill>
          <a:blip r:embed="rId5"/>
          <a:stretch>
            <a:fillRect/>
          </a:stretch>
        </p:blipFill>
        <p:spPr>
          <a:xfrm>
            <a:off x="9082243" y="1967186"/>
            <a:ext cx="2733585" cy="4587765"/>
          </a:xfrm>
          <a:prstGeom prst="rect">
            <a:avLst/>
          </a:prstGeom>
        </p:spPr>
      </p:pic>
      <p:sp>
        <p:nvSpPr>
          <p:cNvPr id="8" name="TextBox 7">
            <a:extLst>
              <a:ext uri="{FF2B5EF4-FFF2-40B4-BE49-F238E27FC236}">
                <a16:creationId xmlns:a16="http://schemas.microsoft.com/office/drawing/2014/main" id="{EA5B53DB-0B5B-73B6-4AED-414C98E1C6B7}"/>
              </a:ext>
            </a:extLst>
          </p:cNvPr>
          <p:cNvSpPr txBox="1"/>
          <p:nvPr/>
        </p:nvSpPr>
        <p:spPr>
          <a:xfrm>
            <a:off x="9191297" y="1203435"/>
            <a:ext cx="227899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00B0F0"/>
                </a:solidFill>
                <a:latin typeface="Bai Jamjuree"/>
              </a:rPr>
              <a:t>Bias in attention scores</a:t>
            </a:r>
          </a:p>
        </p:txBody>
      </p:sp>
      <p:sp>
        <p:nvSpPr>
          <p:cNvPr id="4" name="TextBox 3">
            <a:extLst>
              <a:ext uri="{FF2B5EF4-FFF2-40B4-BE49-F238E27FC236}">
                <a16:creationId xmlns:a16="http://schemas.microsoft.com/office/drawing/2014/main" id="{F9DC81CB-57C3-CA70-C41D-A83C31DE62DC}"/>
              </a:ext>
            </a:extLst>
          </p:cNvPr>
          <p:cNvSpPr txBox="1"/>
          <p:nvPr/>
        </p:nvSpPr>
        <p:spPr>
          <a:xfrm>
            <a:off x="896883" y="1413641"/>
            <a:ext cx="771371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lr>
                <a:schemeClr val="bg1"/>
              </a:buClr>
              <a:buFont typeface="Arial" panose="020B0604020202020204" pitchFamily="34" charset="0"/>
              <a:buChar char="•"/>
            </a:pPr>
            <a:r>
              <a:rPr lang="en-US" sz="2000">
                <a:solidFill>
                  <a:srgbClr val="FFFFFF"/>
                </a:solidFill>
                <a:latin typeface="Bai Jamjuree"/>
              </a:rPr>
              <a:t>For each word in the input sequence, a score is applied to all other words in that input to reflect how the other words are related to the current word (high score = word is related)</a:t>
            </a:r>
          </a:p>
          <a:p>
            <a:pPr marL="342900" indent="-342900">
              <a:buClr>
                <a:schemeClr val="bg1"/>
              </a:buClr>
              <a:buFont typeface="Arial" panose="020B0604020202020204" pitchFamily="34" charset="0"/>
              <a:buChar char="•"/>
            </a:pPr>
            <a:br>
              <a:rPr lang="en-US" sz="2000">
                <a:latin typeface="Bai Jamjuree"/>
              </a:rPr>
            </a:br>
            <a:r>
              <a:rPr lang="en-US" sz="2000">
                <a:solidFill>
                  <a:srgbClr val="FFFFFF"/>
                </a:solidFill>
                <a:latin typeface="Bai Jamjuree"/>
              </a:rPr>
              <a:t>Helps the model learn a better encoding for the current word by looking at the other words in the sentence (self-attention)</a:t>
            </a:r>
          </a:p>
          <a:p>
            <a:endParaRPr lang="en-US" sz="2000">
              <a:solidFill>
                <a:srgbClr val="FFFFFF"/>
              </a:solidFill>
              <a:latin typeface="Bai Jamjuree"/>
            </a:endParaRPr>
          </a:p>
        </p:txBody>
      </p:sp>
    </p:spTree>
    <p:extLst>
      <p:ext uri="{BB962C8B-B14F-4D97-AF65-F5344CB8AC3E}">
        <p14:creationId xmlns:p14="http://schemas.microsoft.com/office/powerpoint/2010/main" val="3938625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7"/>
          <p:cNvSpPr txBox="1">
            <a:spLocks noGrp="1"/>
          </p:cNvSpPr>
          <p:nvPr>
            <p:ph type="title"/>
          </p:nvPr>
        </p:nvSpPr>
        <p:spPr>
          <a:xfrm>
            <a:off x="965200" y="558930"/>
            <a:ext cx="10753834" cy="5262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41B6E6"/>
              </a:buClr>
              <a:buSzPts val="3800"/>
              <a:buFont typeface="Bai Jamjuree"/>
              <a:buNone/>
            </a:pPr>
            <a:r>
              <a:rPr lang="en-US">
                <a:solidFill>
                  <a:srgbClr val="41B6E6"/>
                </a:solidFill>
              </a:rPr>
              <a:t>Drug discovery is difficult</a:t>
            </a:r>
            <a:endParaRPr/>
          </a:p>
        </p:txBody>
      </p:sp>
      <p:sp>
        <p:nvSpPr>
          <p:cNvPr id="82" name="Google Shape;82;p7"/>
          <p:cNvSpPr txBox="1">
            <a:spLocks noGrp="1"/>
          </p:cNvSpPr>
          <p:nvPr>
            <p:ph type="sldNum" idx="12"/>
          </p:nvPr>
        </p:nvSpPr>
        <p:spPr>
          <a:xfrm>
            <a:off x="8975834" y="6446579"/>
            <a:ext cx="2743200" cy="184666"/>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83" name="Google Shape;83;p7"/>
          <p:cNvSpPr txBox="1"/>
          <p:nvPr/>
        </p:nvSpPr>
        <p:spPr>
          <a:xfrm>
            <a:off x="937763" y="1709953"/>
            <a:ext cx="4708500" cy="2462700"/>
          </a:xfrm>
          <a:prstGeom prst="rect">
            <a:avLst/>
          </a:prstGeom>
          <a:noFill/>
          <a:ln>
            <a:noFill/>
          </a:ln>
        </p:spPr>
        <p:txBody>
          <a:bodyPr spcFirstLastPara="1" wrap="square" lIns="0" tIns="0" rIns="0" bIns="0" anchor="t" anchorCtr="0">
            <a:spAutoFit/>
          </a:bodyPr>
          <a:lstStyle/>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a:solidFill>
                  <a:schemeClr val="lt1"/>
                </a:solidFill>
                <a:latin typeface="Bai Jamjuree"/>
                <a:ea typeface="Bai Jamjuree"/>
                <a:cs typeface="Bai Jamjuree"/>
                <a:sym typeface="Bai Jamjuree"/>
              </a:rPr>
              <a:t>Drug discovery is difficult, expensive and important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a:solidFill>
                  <a:schemeClr val="lt1"/>
                </a:solidFill>
                <a:latin typeface="Bai Jamjuree"/>
                <a:ea typeface="Bai Jamjuree"/>
                <a:cs typeface="Bai Jamjuree"/>
                <a:sym typeface="Bai Jamjuree"/>
              </a:rPr>
              <a:t>Average cost is $2.8 billion and takes about 10-15 years</a:t>
            </a:r>
            <a:r>
              <a:rPr lang="en-US" sz="2000" b="0" i="0" u="none" strike="noStrike" cap="none" baseline="30000">
                <a:solidFill>
                  <a:schemeClr val="lt1"/>
                </a:solidFill>
                <a:latin typeface="Bai Jamjuree"/>
                <a:ea typeface="Bai Jamjuree"/>
                <a:cs typeface="Bai Jamjuree"/>
                <a:sym typeface="Bai Jamjuree"/>
              </a:rPr>
              <a:t>1</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a:solidFill>
                  <a:schemeClr val="lt1"/>
                </a:solidFill>
                <a:latin typeface="Bai Jamjuree"/>
                <a:ea typeface="Bai Jamjuree"/>
                <a:cs typeface="Bai Jamjuree"/>
                <a:sym typeface="Bai Jamjuree"/>
              </a:rPr>
              <a:t>90% of drugs that reach human trials fail !</a:t>
            </a:r>
            <a:endParaRPr sz="2000">
              <a:solidFill>
                <a:schemeClr val="lt1"/>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chemeClr val="lt1"/>
              </a:buClr>
              <a:buSzPts val="2000"/>
              <a:buFont typeface="Bai Jamjuree"/>
              <a:buChar char="•"/>
            </a:pPr>
            <a:r>
              <a:rPr lang="en-US" sz="2000">
                <a:solidFill>
                  <a:schemeClr val="lt1"/>
                </a:solidFill>
                <a:latin typeface="Bai Jamjuree"/>
                <a:ea typeface="Bai Jamjuree"/>
                <a:cs typeface="Bai Jamjuree"/>
                <a:sym typeface="Bai Jamjuree"/>
              </a:rPr>
              <a:t>Pharma’s spending on R&amp;D is increasing, $83 billion in 2019</a:t>
            </a:r>
            <a:endParaRPr sz="2000">
              <a:solidFill>
                <a:schemeClr val="lt1"/>
              </a:solidFill>
              <a:latin typeface="Bai Jamjuree"/>
              <a:ea typeface="Bai Jamjuree"/>
              <a:cs typeface="Bai Jamjuree"/>
              <a:sym typeface="Bai Jamjuree"/>
            </a:endParaRPr>
          </a:p>
        </p:txBody>
      </p:sp>
      <p:sp>
        <p:nvSpPr>
          <p:cNvPr id="84" name="Google Shape;84;p7"/>
          <p:cNvSpPr txBox="1"/>
          <p:nvPr/>
        </p:nvSpPr>
        <p:spPr>
          <a:xfrm>
            <a:off x="965200" y="6277302"/>
            <a:ext cx="1050335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baseline="30000">
                <a:solidFill>
                  <a:schemeClr val="lt1"/>
                </a:solidFill>
                <a:latin typeface="Bai Jamjuree"/>
                <a:ea typeface="Bai Jamjuree"/>
                <a:cs typeface="Bai Jamjuree"/>
                <a:sym typeface="Bai Jamjuree"/>
              </a:rPr>
              <a:t>1</a:t>
            </a:r>
            <a:r>
              <a:rPr lang="en-US" sz="1200" b="0" i="0" u="none" strike="noStrike" cap="none">
                <a:solidFill>
                  <a:schemeClr val="lt1"/>
                </a:solidFill>
                <a:latin typeface="Bai Jamjuree"/>
                <a:ea typeface="Bai Jamjuree"/>
                <a:cs typeface="Bai Jamjuree"/>
                <a:sym typeface="Bai Jamjuree"/>
              </a:rPr>
              <a:t>https://helixr.com/insights/role-of-ai-in-early-drug-discovery/</a:t>
            </a:r>
            <a:endParaRPr/>
          </a:p>
          <a:p>
            <a:pPr marL="0" marR="0" lvl="0" indent="0" algn="l" rtl="0">
              <a:lnSpc>
                <a:spcPct val="100000"/>
              </a:lnSpc>
              <a:spcBef>
                <a:spcPts val="0"/>
              </a:spcBef>
              <a:spcAft>
                <a:spcPts val="0"/>
              </a:spcAft>
              <a:buNone/>
            </a:pPr>
            <a:r>
              <a:rPr lang="en-US" sz="1200" b="0" i="0" u="none" strike="noStrike" cap="none">
                <a:solidFill>
                  <a:schemeClr val="lt1"/>
                </a:solidFill>
                <a:latin typeface="Bai Jamjuree"/>
                <a:ea typeface="Bai Jamjuree"/>
                <a:cs typeface="Bai Jamjuree"/>
                <a:sym typeface="Bai Jamjuree"/>
              </a:rPr>
              <a:t>Hunting for New Drugs with AI. Nature. 2019 Dec; 576(7787):S49-S53.</a:t>
            </a:r>
            <a:endParaRPr sz="1400" b="0" i="0" u="sng" strike="noStrike" cap="none">
              <a:solidFill>
                <a:schemeClr val="lt1"/>
              </a:solidFill>
              <a:latin typeface="Arial"/>
              <a:ea typeface="Arial"/>
              <a:cs typeface="Arial"/>
              <a:sym typeface="Arial"/>
            </a:endParaRPr>
          </a:p>
        </p:txBody>
      </p:sp>
      <p:sp>
        <p:nvSpPr>
          <p:cNvPr id="85" name="Google Shape;85;p7"/>
          <p:cNvSpPr txBox="1"/>
          <p:nvPr/>
        </p:nvSpPr>
        <p:spPr>
          <a:xfrm>
            <a:off x="908203" y="4777722"/>
            <a:ext cx="7705075" cy="7078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a:solidFill>
                  <a:schemeClr val="lt1"/>
                </a:solidFill>
                <a:latin typeface="Bai Jamjuree"/>
                <a:ea typeface="Bai Jamjuree"/>
                <a:cs typeface="Bai Jamjuree"/>
                <a:sym typeface="Bai Jamjuree"/>
              </a:rPr>
              <a:t>Why is it so difficult?</a:t>
            </a:r>
            <a:endParaRPr sz="20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a:solidFill>
                  <a:schemeClr val="lt1"/>
                </a:solidFill>
                <a:latin typeface="Bai Jamjuree"/>
                <a:ea typeface="Bai Jamjuree"/>
                <a:cs typeface="Bai Jamjuree"/>
                <a:sym typeface="Bai Jamjuree"/>
              </a:rPr>
              <a:t>Because biology is very complex and unpredictable</a:t>
            </a:r>
            <a:endParaRPr sz="2000" b="0" i="0" u="none" strike="noStrike" cap="none">
              <a:solidFill>
                <a:srgbClr val="000000"/>
              </a:solidFill>
              <a:latin typeface="Arial"/>
              <a:ea typeface="Arial"/>
              <a:cs typeface="Arial"/>
              <a:sym typeface="Arial"/>
            </a:endParaRPr>
          </a:p>
        </p:txBody>
      </p:sp>
      <p:pic>
        <p:nvPicPr>
          <p:cNvPr id="86" name="Google Shape;86;p7"/>
          <p:cNvPicPr preferRelativeResize="0"/>
          <p:nvPr/>
        </p:nvPicPr>
        <p:blipFill>
          <a:blip r:embed="rId3">
            <a:alphaModFix/>
          </a:blip>
          <a:stretch>
            <a:fillRect/>
          </a:stretch>
        </p:blipFill>
        <p:spPr>
          <a:xfrm>
            <a:off x="6455150" y="1736233"/>
            <a:ext cx="5407102" cy="2839683"/>
          </a:xfrm>
          <a:prstGeom prst="rect">
            <a:avLst/>
          </a:prstGeom>
          <a:noFill/>
          <a:ln>
            <a:noFill/>
          </a:ln>
        </p:spPr>
      </p:pic>
      <p:sp>
        <p:nvSpPr>
          <p:cNvPr id="87" name="Google Shape;87;p7"/>
          <p:cNvSpPr txBox="1"/>
          <p:nvPr/>
        </p:nvSpPr>
        <p:spPr>
          <a:xfrm>
            <a:off x="7375600" y="4575925"/>
            <a:ext cx="3892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u="sng">
                <a:solidFill>
                  <a:schemeClr val="lt1"/>
                </a:solidFill>
                <a:latin typeface="Bai Jamjuree"/>
                <a:ea typeface="Bai Jamjuree"/>
                <a:cs typeface="Bai Jamjuree"/>
                <a:sym typeface="Bai Jamjuree"/>
                <a:hlinkClick r:id="rId4">
                  <a:extLst>
                    <a:ext uri="{A12FA001-AC4F-418D-AE19-62706E023703}">
                      <ahyp:hlinkClr xmlns:ahyp="http://schemas.microsoft.com/office/drawing/2018/hyperlinkcolor" val="tx"/>
                    </a:ext>
                  </a:extLst>
                </a:hlinkClick>
              </a:rPr>
              <a:t>PhRMA member companies R&amp;D expenditure</a:t>
            </a:r>
            <a:endParaRPr sz="1500">
              <a:solidFill>
                <a:schemeClr val="lt1"/>
              </a:solidFill>
              <a:latin typeface="Bai Jamjuree"/>
              <a:ea typeface="Bai Jamjuree"/>
              <a:cs typeface="Bai Jamjuree"/>
              <a:sym typeface="Bai Jamjure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1F42-1AEF-6005-BAC1-A28281F80154}"/>
              </a:ext>
            </a:extLst>
          </p:cNvPr>
          <p:cNvSpPr>
            <a:spLocks noGrp="1"/>
          </p:cNvSpPr>
          <p:nvPr>
            <p:ph type="title"/>
          </p:nvPr>
        </p:nvSpPr>
        <p:spPr>
          <a:xfrm>
            <a:off x="965200" y="2361960"/>
            <a:ext cx="10753834" cy="1495794"/>
          </a:xfrm>
        </p:spPr>
        <p:txBody>
          <a:bodyPr/>
          <a:lstStyle/>
          <a:p>
            <a:r>
              <a:rPr lang="en-US" dirty="0"/>
              <a:t>First notebook:</a:t>
            </a:r>
            <a:br>
              <a:rPr lang="en-US" dirty="0"/>
            </a:br>
            <a:br>
              <a:rPr lang="en-US" dirty="0"/>
            </a:br>
            <a:r>
              <a:rPr lang="en-US" sz="2800" b="0" i="1" dirty="0"/>
              <a:t>01_assignment_intro_to_transformers.ipynb</a:t>
            </a:r>
            <a:endParaRPr lang="en-US" b="0" i="1" dirty="0"/>
          </a:p>
        </p:txBody>
      </p:sp>
      <p:sp>
        <p:nvSpPr>
          <p:cNvPr id="3" name="Slide Number Placeholder 2">
            <a:extLst>
              <a:ext uri="{FF2B5EF4-FFF2-40B4-BE49-F238E27FC236}">
                <a16:creationId xmlns:a16="http://schemas.microsoft.com/office/drawing/2014/main" id="{329B5DA9-1F0D-0FB9-7770-4571CAE47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40</a:t>
            </a:fld>
            <a:endParaRPr lang="en-US"/>
          </a:p>
        </p:txBody>
      </p:sp>
    </p:spTree>
    <p:extLst>
      <p:ext uri="{BB962C8B-B14F-4D97-AF65-F5344CB8AC3E}">
        <p14:creationId xmlns:p14="http://schemas.microsoft.com/office/powerpoint/2010/main" val="1099652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Background pattern&#10;&#10;Description automatically generated">
            <a:extLst>
              <a:ext uri="{FF2B5EF4-FFF2-40B4-BE49-F238E27FC236}">
                <a16:creationId xmlns:a16="http://schemas.microsoft.com/office/drawing/2014/main" id="{42179EF8-EC68-023B-059E-687921BE29BD}"/>
              </a:ext>
            </a:extLst>
          </p:cNvPr>
          <p:cNvPicPr>
            <a:picLocks noChangeAspect="1"/>
          </p:cNvPicPr>
          <p:nvPr/>
        </p:nvPicPr>
        <p:blipFill>
          <a:blip r:embed="rId2"/>
          <a:stretch>
            <a:fillRect/>
          </a:stretch>
        </p:blipFill>
        <p:spPr>
          <a:xfrm flipV="1">
            <a:off x="6332764" y="-22302"/>
            <a:ext cx="5859236" cy="2433313"/>
          </a:xfrm>
          <a:prstGeom prst="rect">
            <a:avLst/>
          </a:prstGeom>
        </p:spPr>
      </p:pic>
      <p:sp>
        <p:nvSpPr>
          <p:cNvPr id="2" name="Title 1">
            <a:extLst>
              <a:ext uri="{FF2B5EF4-FFF2-40B4-BE49-F238E27FC236}">
                <a16:creationId xmlns:a16="http://schemas.microsoft.com/office/drawing/2014/main" id="{9D996A0A-1B7D-4353-A3D7-11AB1CE6C5E5}"/>
              </a:ext>
            </a:extLst>
          </p:cNvPr>
          <p:cNvSpPr>
            <a:spLocks noGrp="1"/>
          </p:cNvSpPr>
          <p:nvPr>
            <p:ph type="title"/>
          </p:nvPr>
        </p:nvSpPr>
        <p:spPr/>
        <p:txBody>
          <a:bodyPr/>
          <a:lstStyle/>
          <a:p>
            <a:r>
              <a:rPr lang="en-US">
                <a:solidFill>
                  <a:srgbClr val="00B0F0"/>
                </a:solidFill>
              </a:rPr>
              <a:t>Workshop structure</a:t>
            </a:r>
          </a:p>
        </p:txBody>
      </p:sp>
      <p:sp>
        <p:nvSpPr>
          <p:cNvPr id="3" name="Slide Number Placeholder 2">
            <a:extLst>
              <a:ext uri="{FF2B5EF4-FFF2-40B4-BE49-F238E27FC236}">
                <a16:creationId xmlns:a16="http://schemas.microsoft.com/office/drawing/2014/main" id="{7387657F-06FD-45D8-BD77-DD72FE18AE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
        <p:nvSpPr>
          <p:cNvPr id="6" name="Google Shape;83;p7">
            <a:extLst>
              <a:ext uri="{FF2B5EF4-FFF2-40B4-BE49-F238E27FC236}">
                <a16:creationId xmlns:a16="http://schemas.microsoft.com/office/drawing/2014/main" id="{D94504F9-0FC7-388E-E824-AFFFDABE1DA6}"/>
              </a:ext>
            </a:extLst>
          </p:cNvPr>
          <p:cNvSpPr txBox="1"/>
          <p:nvPr/>
        </p:nvSpPr>
        <p:spPr>
          <a:xfrm>
            <a:off x="973915" y="1805084"/>
            <a:ext cx="9776087" cy="2693045"/>
          </a:xfrm>
          <a:prstGeom prst="rect">
            <a:avLst/>
          </a:prstGeom>
          <a:noFill/>
          <a:ln>
            <a:noFill/>
          </a:ln>
        </p:spPr>
        <p:txBody>
          <a:bodyPr spcFirstLastPara="1" wrap="square" lIns="0" tIns="0" rIns="0" bIns="0" anchor="t" anchorCtr="0">
            <a:spAutoFit/>
          </a:bodyPr>
          <a:lstStyle/>
          <a:p>
            <a:pPr marL="457200" marR="0" lvl="0" indent="-457200" algn="l" rtl="0">
              <a:lnSpc>
                <a:spcPts val="3500"/>
              </a:lnSpc>
              <a:spcBef>
                <a:spcPts val="0"/>
              </a:spcBef>
              <a:spcAft>
                <a:spcPts val="0"/>
              </a:spcAft>
              <a:buClr>
                <a:schemeClr val="lt1"/>
              </a:buClr>
              <a:buSzPts val="2000"/>
              <a:buFont typeface="+mj-lt"/>
              <a:buAutoNum type="arabicPeriod"/>
            </a:pPr>
            <a:r>
              <a:rPr lang="en-US" sz="2400" i="0" u="none" strike="sngStrike" cap="none" dirty="0">
                <a:solidFill>
                  <a:schemeClr val="lt1"/>
                </a:solidFill>
                <a:latin typeface="Bai Jamjuree"/>
                <a:ea typeface="Bai Jamjuree"/>
                <a:cs typeface="Bai Jamjuree"/>
                <a:sym typeface="Bai Jamjuree"/>
              </a:rPr>
              <a:t>Introduction to drug discovery and diseases</a:t>
            </a:r>
            <a:endParaRPr lang="en-US" sz="2400" i="0" u="none" strike="sngStrike" cap="non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strike="sngStrike" dirty="0">
                <a:solidFill>
                  <a:schemeClr val="lt1"/>
                </a:solidFill>
                <a:latin typeface="Bai Jamjuree"/>
                <a:ea typeface="Bai Jamjuree"/>
                <a:cs typeface="Bai Jamjuree"/>
                <a:sym typeface="Bai Jamjuree"/>
              </a:rPr>
              <a:t>What are proteins and small molecules?</a:t>
            </a:r>
            <a:endParaRPr lang="en-US" sz="2400" strike="sngStrik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strike="sngStrike" dirty="0">
                <a:solidFill>
                  <a:schemeClr val="lt1"/>
                </a:solidFill>
                <a:latin typeface="Bai Jamjuree"/>
                <a:ea typeface="Bai Jamjuree"/>
                <a:cs typeface="Bai Jamjuree"/>
                <a:sym typeface="Bai Jamjuree"/>
              </a:rPr>
              <a:t>How to use machine learning for drug discovery?</a:t>
            </a:r>
            <a:endParaRPr lang="en-US" sz="2400" strike="sngStrik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i="0" u="none" strike="sngStrike" cap="none" dirty="0">
                <a:solidFill>
                  <a:schemeClr val="lt1"/>
                </a:solidFill>
                <a:latin typeface="Bai Jamjuree"/>
                <a:ea typeface="Bai Jamjuree"/>
                <a:cs typeface="Bai Jamjuree"/>
                <a:sym typeface="Bai Jamjuree"/>
              </a:rPr>
              <a:t>Data sources and </a:t>
            </a:r>
            <a:r>
              <a:rPr lang="en-US" sz="2400" strike="sngStrike" dirty="0">
                <a:solidFill>
                  <a:schemeClr val="lt1"/>
                </a:solidFill>
                <a:latin typeface="Bai Jamjuree"/>
                <a:ea typeface="Bai Jamjuree"/>
                <a:cs typeface="Bai Jamjuree"/>
                <a:sym typeface="Bai Jamjuree"/>
              </a:rPr>
              <a:t>feature representations</a:t>
            </a:r>
            <a:endParaRPr lang="en-US" sz="2400" strike="sngStrik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i="0" u="none" strike="sngStrike" cap="none" dirty="0">
                <a:solidFill>
                  <a:schemeClr val="lt1"/>
                </a:solidFill>
                <a:latin typeface="Bai Jamjuree"/>
                <a:ea typeface="Bai Jamjuree"/>
                <a:cs typeface="Bai Jamjuree"/>
                <a:sym typeface="Bai Jamjuree"/>
              </a:rPr>
              <a:t>Introduction to NLP on language as we know it</a:t>
            </a:r>
            <a:endParaRPr lang="en-US" sz="2400" i="0" u="none" strike="sngStrike" cap="none" dirty="0">
              <a:solidFill>
                <a:schemeClr val="lt1"/>
              </a:solidFill>
              <a:latin typeface="Bai Jamjuree"/>
              <a:ea typeface="Bai Jamjuree"/>
              <a:cs typeface="Bai Jamjuree"/>
            </a:endParaRPr>
          </a:p>
          <a:p>
            <a:pPr marL="457200" indent="-457200">
              <a:lnSpc>
                <a:spcPts val="3500"/>
              </a:lnSpc>
              <a:buClr>
                <a:schemeClr val="lt1"/>
              </a:buClr>
              <a:buSzPts val="2000"/>
              <a:buAutoNum type="arabicPeriod"/>
            </a:pPr>
            <a:r>
              <a:rPr lang="en-US" sz="2400" dirty="0">
                <a:solidFill>
                  <a:schemeClr val="lt1"/>
                </a:solidFill>
                <a:latin typeface="Bai Jamjuree"/>
                <a:ea typeface="Bai Jamjuree"/>
                <a:cs typeface="Bai Jamjuree"/>
              </a:rPr>
              <a:t>NLP for drug discovery</a:t>
            </a:r>
          </a:p>
        </p:txBody>
      </p:sp>
    </p:spTree>
    <p:extLst>
      <p:ext uri="{BB962C8B-B14F-4D97-AF65-F5344CB8AC3E}">
        <p14:creationId xmlns:p14="http://schemas.microsoft.com/office/powerpoint/2010/main" val="974535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A591-6892-8DB3-6678-CA29001B7A59}"/>
              </a:ext>
            </a:extLst>
          </p:cNvPr>
          <p:cNvSpPr>
            <a:spLocks noGrp="1"/>
          </p:cNvSpPr>
          <p:nvPr>
            <p:ph type="title"/>
          </p:nvPr>
        </p:nvSpPr>
        <p:spPr>
          <a:xfrm>
            <a:off x="3043140" y="3011178"/>
            <a:ext cx="6537964" cy="526298"/>
          </a:xfrm>
        </p:spPr>
        <p:txBody>
          <a:bodyPr/>
          <a:lstStyle/>
          <a:p>
            <a:r>
              <a:rPr lang="en-US">
                <a:solidFill>
                  <a:schemeClr val="bg1"/>
                </a:solidFill>
              </a:rPr>
              <a:t>NLP</a:t>
            </a:r>
            <a:r>
              <a:rPr lang="en-US">
                <a:solidFill>
                  <a:srgbClr val="00B0F0"/>
                </a:solidFill>
              </a:rPr>
              <a:t> for drug discovery</a:t>
            </a:r>
          </a:p>
        </p:txBody>
      </p:sp>
      <p:sp>
        <p:nvSpPr>
          <p:cNvPr id="3" name="Slide Number Placeholder 2">
            <a:extLst>
              <a:ext uri="{FF2B5EF4-FFF2-40B4-BE49-F238E27FC236}">
                <a16:creationId xmlns:a16="http://schemas.microsoft.com/office/drawing/2014/main" id="{22BC067A-5067-893A-763C-1885AE76AB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42</a:t>
            </a:fld>
            <a:endParaRPr lang="en-US"/>
          </a:p>
        </p:txBody>
      </p:sp>
    </p:spTree>
    <p:extLst>
      <p:ext uri="{BB962C8B-B14F-4D97-AF65-F5344CB8AC3E}">
        <p14:creationId xmlns:p14="http://schemas.microsoft.com/office/powerpoint/2010/main" val="1502073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1"/>
          <p:cNvSpPr txBox="1">
            <a:spLocks noGrp="1"/>
          </p:cNvSpPr>
          <p:nvPr>
            <p:ph type="title"/>
          </p:nvPr>
        </p:nvSpPr>
        <p:spPr>
          <a:xfrm>
            <a:off x="965200" y="514862"/>
            <a:ext cx="10753834" cy="5262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41B6E6"/>
              </a:buClr>
              <a:buSzPts val="3800"/>
              <a:buFont typeface="Bai Jamjuree"/>
              <a:buNone/>
            </a:pPr>
            <a:r>
              <a:rPr lang="en-US">
                <a:solidFill>
                  <a:srgbClr val="41B6E6"/>
                </a:solidFill>
              </a:rPr>
              <a:t>Data sources: </a:t>
            </a:r>
            <a:r>
              <a:rPr lang="en-US">
                <a:solidFill>
                  <a:schemeClr val="bg1"/>
                </a:solidFill>
              </a:rPr>
              <a:t>Text</a:t>
            </a:r>
          </a:p>
        </p:txBody>
      </p:sp>
      <p:sp>
        <p:nvSpPr>
          <p:cNvPr id="117" name="Google Shape;117;p11"/>
          <p:cNvSpPr txBox="1">
            <a:spLocks noGrp="1"/>
          </p:cNvSpPr>
          <p:nvPr>
            <p:ph type="sldNum" idx="12"/>
          </p:nvPr>
        </p:nvSpPr>
        <p:spPr>
          <a:xfrm>
            <a:off x="8975834" y="6446579"/>
            <a:ext cx="2743200" cy="184666"/>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sp>
        <p:nvSpPr>
          <p:cNvPr id="118" name="Google Shape;118;p11"/>
          <p:cNvSpPr txBox="1"/>
          <p:nvPr/>
        </p:nvSpPr>
        <p:spPr>
          <a:xfrm>
            <a:off x="965200" y="1382306"/>
            <a:ext cx="9925098" cy="317005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a:solidFill>
                  <a:schemeClr val="lt1"/>
                </a:solidFill>
                <a:latin typeface="Bai Jamjuree"/>
                <a:ea typeface="Bai Jamjuree"/>
                <a:cs typeface="Bai Jamjuree"/>
                <a:sym typeface="Bai Jamjuree"/>
              </a:rPr>
              <a:t>Published scientific articles are information rich and in large supply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a:solidFill>
                  <a:schemeClr val="lt1"/>
                </a:solidFill>
                <a:latin typeface="Bai Jamjuree"/>
                <a:ea typeface="Bai Jamjuree"/>
                <a:cs typeface="Bai Jamjuree"/>
                <a:sym typeface="Bai Jamjuree"/>
              </a:rPr>
              <a:t>PubMed 30+ million abstracts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a:solidFill>
                  <a:schemeClr val="lt1"/>
                </a:solidFill>
                <a:latin typeface="Bai Jamjuree"/>
                <a:ea typeface="Bai Jamjuree"/>
                <a:cs typeface="Bai Jamjuree"/>
                <a:sym typeface="Bai Jamjuree"/>
              </a:rPr>
              <a:t>With ~2.5 million being published each year</a:t>
            </a:r>
            <a:r>
              <a:rPr lang="en-US" sz="2000" b="0" i="0" u="none" strike="noStrike" cap="none" baseline="30000">
                <a:solidFill>
                  <a:schemeClr val="lt1"/>
                </a:solidFill>
                <a:latin typeface="Bai Jamjuree"/>
                <a:ea typeface="Bai Jamjuree"/>
                <a:cs typeface="Bai Jamjuree"/>
                <a:sym typeface="Bai Jamjuree"/>
              </a:rPr>
              <a:t>4</a:t>
            </a:r>
            <a:endParaRPr sz="1400" b="0" i="0" u="none" strike="noStrike" cap="none">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chemeClr val="dk1"/>
              </a:buClr>
              <a:buSzPts val="2000"/>
              <a:buFont typeface="Arial"/>
              <a:buNone/>
            </a:pPr>
            <a:endParaRPr sz="2000" b="0" i="0" u="none" strike="noStrike" cap="none">
              <a:solidFill>
                <a:schemeClr val="lt1"/>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a:solidFill>
                  <a:schemeClr val="lt1"/>
                </a:solidFill>
                <a:latin typeface="Bai Jamjuree"/>
                <a:ea typeface="Bai Jamjuree"/>
                <a:cs typeface="Bai Jamjuree"/>
                <a:sym typeface="Bai Jamjuree"/>
              </a:rPr>
              <a:t>But for humans, articles hard to read, hard to understand, information is not always explicit, readers are biased</a:t>
            </a:r>
            <a:endParaRPr sz="1400" b="0" i="0" u="none" strike="noStrike" cap="none">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chemeClr val="dk1"/>
              </a:buClr>
              <a:buSzPts val="2000"/>
              <a:buFont typeface="Arial"/>
              <a:buNone/>
            </a:pPr>
            <a:endParaRPr sz="2000" b="0" i="0" u="none" strike="noStrike" cap="none">
              <a:solidFill>
                <a:schemeClr val="lt1"/>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a:solidFill>
                  <a:schemeClr val="lt1"/>
                </a:solidFill>
                <a:latin typeface="Bai Jamjuree"/>
                <a:ea typeface="Bai Jamjuree"/>
                <a:cs typeface="Bai Jamjuree"/>
                <a:sym typeface="Bai Jamjuree"/>
              </a:rPr>
              <a:t>Expert scientist cannot read all articles on the topic </a:t>
            </a:r>
            <a:endParaRPr sz="1400" b="0" i="0" u="none" strike="noStrike" cap="none">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chemeClr val="dk1"/>
              </a:buClr>
              <a:buSzPts val="2000"/>
              <a:buFont typeface="Arial"/>
              <a:buNone/>
            </a:pPr>
            <a:endParaRPr sz="2000" b="0" i="0" u="none" strike="noStrike" cap="none">
              <a:solidFill>
                <a:schemeClr val="lt1"/>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a:solidFill>
                  <a:schemeClr val="lt1"/>
                </a:solidFill>
                <a:latin typeface="Bai Jamjuree"/>
                <a:ea typeface="Bai Jamjuree"/>
                <a:cs typeface="Bai Jamjuree"/>
                <a:sym typeface="Bai Jamjuree"/>
              </a:rPr>
              <a:t>Data is not fully utilized</a:t>
            </a:r>
            <a:endParaRPr sz="1400" b="0" i="0" u="none" strike="noStrike" cap="none">
              <a:solidFill>
                <a:srgbClr val="000000"/>
              </a:solidFill>
              <a:latin typeface="Arial"/>
              <a:ea typeface="Arial"/>
              <a:cs typeface="Arial"/>
              <a:sym typeface="Arial"/>
            </a:endParaRPr>
          </a:p>
        </p:txBody>
      </p:sp>
      <p:sp>
        <p:nvSpPr>
          <p:cNvPr id="119" name="Google Shape;119;p11"/>
          <p:cNvSpPr txBox="1"/>
          <p:nvPr/>
        </p:nvSpPr>
        <p:spPr>
          <a:xfrm>
            <a:off x="965200" y="6108025"/>
            <a:ext cx="10979662"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baseline="30000">
                <a:solidFill>
                  <a:schemeClr val="lt1"/>
                </a:solidFill>
                <a:latin typeface="Arial"/>
                <a:ea typeface="Arial"/>
                <a:cs typeface="Arial"/>
                <a:sym typeface="Arial"/>
              </a:rPr>
              <a:t>4</a:t>
            </a:r>
            <a:r>
              <a:rPr lang="en-US" sz="1400" b="0" i="0" u="none" strike="noStrike" cap="none">
                <a:solidFill>
                  <a:schemeClr val="lt1"/>
                </a:solidFill>
                <a:latin typeface="Arial"/>
                <a:ea typeface="Arial"/>
                <a:cs typeface="Arial"/>
                <a:sym typeface="Arial"/>
              </a:rPr>
              <a:t>Jinha, </a:t>
            </a:r>
            <a:r>
              <a:rPr lang="en-US" sz="1400" b="0" i="0" u="none" strike="noStrike" cap="none" err="1">
                <a:solidFill>
                  <a:schemeClr val="lt1"/>
                </a:solidFill>
                <a:latin typeface="Arial"/>
                <a:ea typeface="Arial"/>
                <a:cs typeface="Arial"/>
                <a:sym typeface="Arial"/>
              </a:rPr>
              <a:t>Arif</a:t>
            </a:r>
            <a:r>
              <a:rPr lang="en-US" sz="1400" b="0" i="0" u="none" strike="noStrike" cap="none">
                <a:solidFill>
                  <a:schemeClr val="lt1"/>
                </a:solidFill>
                <a:latin typeface="Arial"/>
                <a:ea typeface="Arial"/>
                <a:cs typeface="Arial"/>
                <a:sym typeface="Arial"/>
              </a:rPr>
              <a:t> E. "Article 50 million: an estimate of the number of scholarly articles in existence." </a:t>
            </a:r>
            <a:r>
              <a:rPr lang="en-US" sz="1400" b="0" i="1" u="none" strike="noStrike" cap="none">
                <a:solidFill>
                  <a:schemeClr val="lt1"/>
                </a:solidFill>
                <a:latin typeface="Arial"/>
                <a:ea typeface="Arial"/>
                <a:cs typeface="Arial"/>
                <a:sym typeface="Arial"/>
              </a:rPr>
              <a:t>Learned publishing</a:t>
            </a:r>
            <a:r>
              <a:rPr lang="en-US" sz="1400" b="0" i="0" u="none" strike="noStrike" cap="none">
                <a:solidFill>
                  <a:schemeClr val="lt1"/>
                </a:solidFill>
                <a:latin typeface="Arial"/>
                <a:ea typeface="Arial"/>
                <a:cs typeface="Arial"/>
                <a:sym typeface="Arial"/>
              </a:rPr>
              <a:t> 23.3 (2010): 258-263.</a:t>
            </a:r>
            <a:endParaRPr/>
          </a:p>
        </p:txBody>
      </p:sp>
      <p:pic>
        <p:nvPicPr>
          <p:cNvPr id="2" name="Picture 1">
            <a:extLst>
              <a:ext uri="{FF2B5EF4-FFF2-40B4-BE49-F238E27FC236}">
                <a16:creationId xmlns:a16="http://schemas.microsoft.com/office/drawing/2014/main" id="{7FD338C4-C863-4031-01E8-C5E4E31DA3C9}"/>
              </a:ext>
            </a:extLst>
          </p:cNvPr>
          <p:cNvPicPr>
            <a:picLocks noChangeAspect="1"/>
          </p:cNvPicPr>
          <p:nvPr/>
        </p:nvPicPr>
        <p:blipFill rotWithShape="1">
          <a:blip r:embed="rId3"/>
          <a:srcRect l="4841" t="22299" r="5887" b="27907"/>
          <a:stretch/>
        </p:blipFill>
        <p:spPr>
          <a:xfrm>
            <a:off x="9127581" y="247371"/>
            <a:ext cx="2704624" cy="9051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2"/>
          <p:cNvSpPr txBox="1">
            <a:spLocks noGrp="1"/>
          </p:cNvSpPr>
          <p:nvPr>
            <p:ph type="title"/>
          </p:nvPr>
        </p:nvSpPr>
        <p:spPr>
          <a:xfrm>
            <a:off x="965200" y="558930"/>
            <a:ext cx="10753834" cy="5262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41B6E6"/>
              </a:buClr>
              <a:buSzPts val="3800"/>
              <a:buFont typeface="Bai Jamjuree"/>
              <a:buNone/>
            </a:pPr>
            <a:r>
              <a:rPr lang="en-US">
                <a:solidFill>
                  <a:srgbClr val="41B6E6"/>
                </a:solidFill>
              </a:rPr>
              <a:t>Approach</a:t>
            </a:r>
            <a:endParaRPr/>
          </a:p>
        </p:txBody>
      </p:sp>
      <p:sp>
        <p:nvSpPr>
          <p:cNvPr id="125" name="Google Shape;125;p12"/>
          <p:cNvSpPr txBox="1">
            <a:spLocks noGrp="1"/>
          </p:cNvSpPr>
          <p:nvPr>
            <p:ph type="sldNum" idx="12"/>
          </p:nvPr>
        </p:nvSpPr>
        <p:spPr>
          <a:xfrm>
            <a:off x="8975834" y="6446579"/>
            <a:ext cx="2743200" cy="184666"/>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sp>
        <p:nvSpPr>
          <p:cNvPr id="126" name="Google Shape;126;p12"/>
          <p:cNvSpPr txBox="1"/>
          <p:nvPr/>
        </p:nvSpPr>
        <p:spPr>
          <a:xfrm>
            <a:off x="965200" y="1311960"/>
            <a:ext cx="9105900" cy="369291"/>
          </a:xfrm>
          <a:prstGeom prst="rect">
            <a:avLst/>
          </a:prstGeom>
          <a:noFill/>
          <a:ln>
            <a:noFill/>
          </a:ln>
        </p:spPr>
        <p:txBody>
          <a:bodyPr spcFirstLastPara="1" wrap="square" lIns="91425" tIns="45700" rIns="91425" bIns="45700" anchor="t" anchorCtr="0">
            <a:spAutoFit/>
          </a:bodyPr>
          <a:lstStyle/>
          <a:p>
            <a:pPr>
              <a:buSzPts val="1800"/>
            </a:pPr>
            <a:r>
              <a:rPr lang="en-US" sz="1800" b="0" i="0" u="none" strike="noStrike" cap="none">
                <a:solidFill>
                  <a:schemeClr val="lt1"/>
                </a:solidFill>
                <a:latin typeface="Bai Jamjuree"/>
                <a:ea typeface="Bai Jamjuree"/>
                <a:cs typeface="Bai Jamjuree"/>
                <a:sym typeface="Bai Jamjuree"/>
              </a:rPr>
              <a:t>Harness AI to process the large amount and somewhat cryptic scientific articles</a:t>
            </a:r>
            <a:r>
              <a:rPr lang="en-US" sz="1800">
                <a:solidFill>
                  <a:schemeClr val="lt1"/>
                </a:solidFill>
                <a:latin typeface="Bai Jamjuree"/>
                <a:ea typeface="Bai Jamjuree"/>
                <a:cs typeface="Bai Jamjuree"/>
                <a:sym typeface="Bai Jamjuree"/>
              </a:rPr>
              <a:t> </a:t>
            </a:r>
            <a:endParaRPr lang="en-US" sz="1400" b="0" i="0" u="none" strike="noStrike" cap="none">
              <a:solidFill>
                <a:srgbClr val="000000"/>
              </a:solidFill>
              <a:latin typeface="Bai Jamjuree"/>
              <a:ea typeface="Arial"/>
              <a:cs typeface="Arial"/>
            </a:endParaRPr>
          </a:p>
        </p:txBody>
      </p:sp>
      <p:sp>
        <p:nvSpPr>
          <p:cNvPr id="127" name="Google Shape;127;p12"/>
          <p:cNvSpPr txBox="1"/>
          <p:nvPr/>
        </p:nvSpPr>
        <p:spPr>
          <a:xfrm>
            <a:off x="1961541" y="2867804"/>
            <a:ext cx="2262843"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PubMed abstracts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a:solidFill>
                  <a:schemeClr val="lt1"/>
                </a:solidFill>
                <a:latin typeface="Bai Jamjuree"/>
                <a:ea typeface="Bai Jamjuree"/>
                <a:cs typeface="Bai Jamjuree"/>
                <a:sym typeface="Bai Jamjuree"/>
              </a:rPr>
              <a:t>(30 million)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Full-texts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1" u="none" strike="noStrike" cap="none">
                <a:solidFill>
                  <a:schemeClr val="lt1"/>
                </a:solidFill>
                <a:latin typeface="Bai Jamjuree"/>
                <a:ea typeface="Bai Jamjuree"/>
                <a:cs typeface="Bai Jamjuree"/>
                <a:sym typeface="Bai Jamjuree"/>
              </a:rPr>
              <a:t>(2 million)</a:t>
            </a:r>
            <a:endParaRPr sz="1400" b="0" i="0" u="none" strike="noStrike" cap="none">
              <a:solidFill>
                <a:srgbClr val="000000"/>
              </a:solidFill>
              <a:latin typeface="Arial"/>
              <a:ea typeface="Arial"/>
              <a:cs typeface="Arial"/>
              <a:sym typeface="Arial"/>
            </a:endParaRPr>
          </a:p>
        </p:txBody>
      </p:sp>
      <p:sp>
        <p:nvSpPr>
          <p:cNvPr id="128" name="Google Shape;128;p12"/>
          <p:cNvSpPr txBox="1"/>
          <p:nvPr/>
        </p:nvSpPr>
        <p:spPr>
          <a:xfrm>
            <a:off x="5520146" y="2454546"/>
            <a:ext cx="153820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NLP model</a:t>
            </a:r>
            <a:endParaRPr sz="1400" b="0" i="0" u="none" strike="noStrike" cap="none">
              <a:solidFill>
                <a:srgbClr val="000000"/>
              </a:solidFill>
              <a:latin typeface="Arial"/>
              <a:ea typeface="Arial"/>
              <a:cs typeface="Arial"/>
              <a:sym typeface="Arial"/>
            </a:endParaRPr>
          </a:p>
        </p:txBody>
      </p:sp>
      <p:sp>
        <p:nvSpPr>
          <p:cNvPr id="129" name="Google Shape;129;p12"/>
          <p:cNvSpPr txBox="1"/>
          <p:nvPr/>
        </p:nvSpPr>
        <p:spPr>
          <a:xfrm>
            <a:off x="8657192" y="2348479"/>
            <a:ext cx="213058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Text embeddings</a:t>
            </a:r>
            <a:endParaRPr sz="1400" b="0" i="0" u="none" strike="noStrike" cap="none">
              <a:solidFill>
                <a:srgbClr val="000000"/>
              </a:solidFill>
              <a:latin typeface="Arial"/>
              <a:ea typeface="Arial"/>
              <a:cs typeface="Arial"/>
              <a:sym typeface="Arial"/>
            </a:endParaRPr>
          </a:p>
        </p:txBody>
      </p:sp>
      <p:pic>
        <p:nvPicPr>
          <p:cNvPr id="130" name="Google Shape;130;p12"/>
          <p:cNvPicPr preferRelativeResize="0"/>
          <p:nvPr/>
        </p:nvPicPr>
        <p:blipFill rotWithShape="1">
          <a:blip r:embed="rId3">
            <a:alphaModFix/>
          </a:blip>
          <a:srcRect/>
          <a:stretch/>
        </p:blipFill>
        <p:spPr>
          <a:xfrm>
            <a:off x="965200" y="2454546"/>
            <a:ext cx="1108096" cy="1932064"/>
          </a:xfrm>
          <a:prstGeom prst="rect">
            <a:avLst/>
          </a:prstGeom>
          <a:noFill/>
          <a:ln>
            <a:noFill/>
          </a:ln>
        </p:spPr>
      </p:pic>
      <p:pic>
        <p:nvPicPr>
          <p:cNvPr id="131" name="Google Shape;131;p12"/>
          <p:cNvPicPr preferRelativeResize="0"/>
          <p:nvPr/>
        </p:nvPicPr>
        <p:blipFill rotWithShape="1">
          <a:blip r:embed="rId4">
            <a:alphaModFix/>
          </a:blip>
          <a:srcRect/>
          <a:stretch/>
        </p:blipFill>
        <p:spPr>
          <a:xfrm>
            <a:off x="4836686" y="2644809"/>
            <a:ext cx="2905125" cy="1571625"/>
          </a:xfrm>
          <a:prstGeom prst="rect">
            <a:avLst/>
          </a:prstGeom>
          <a:noFill/>
          <a:ln>
            <a:noFill/>
          </a:ln>
        </p:spPr>
      </p:pic>
      <p:cxnSp>
        <p:nvCxnSpPr>
          <p:cNvPr id="132" name="Google Shape;132;p12"/>
          <p:cNvCxnSpPr/>
          <p:nvPr/>
        </p:nvCxnSpPr>
        <p:spPr>
          <a:xfrm>
            <a:off x="4097982" y="3472954"/>
            <a:ext cx="1193800" cy="0"/>
          </a:xfrm>
          <a:prstGeom prst="straightConnector1">
            <a:avLst/>
          </a:prstGeom>
          <a:noFill/>
          <a:ln w="38100" cap="flat" cmpd="sng">
            <a:solidFill>
              <a:schemeClr val="accent1"/>
            </a:solidFill>
            <a:prstDash val="solid"/>
            <a:miter lim="800000"/>
            <a:headEnd type="none" w="sm" len="sm"/>
            <a:tailEnd type="triangle" w="med" len="med"/>
          </a:ln>
        </p:spPr>
      </p:cxnSp>
      <p:cxnSp>
        <p:nvCxnSpPr>
          <p:cNvPr id="133" name="Google Shape;133;p12"/>
          <p:cNvCxnSpPr/>
          <p:nvPr/>
        </p:nvCxnSpPr>
        <p:spPr>
          <a:xfrm>
            <a:off x="7301822" y="3472954"/>
            <a:ext cx="1193800" cy="0"/>
          </a:xfrm>
          <a:prstGeom prst="straightConnector1">
            <a:avLst/>
          </a:prstGeom>
          <a:noFill/>
          <a:ln w="38100" cap="flat" cmpd="sng">
            <a:solidFill>
              <a:schemeClr val="accent1"/>
            </a:solidFill>
            <a:prstDash val="solid"/>
            <a:miter lim="800000"/>
            <a:headEnd type="none" w="sm" len="sm"/>
            <a:tailEnd type="triangle" w="med" len="med"/>
          </a:ln>
        </p:spPr>
      </p:cxnSp>
      <p:pic>
        <p:nvPicPr>
          <p:cNvPr id="134" name="Google Shape;134;p12"/>
          <p:cNvPicPr preferRelativeResize="0"/>
          <p:nvPr/>
        </p:nvPicPr>
        <p:blipFill rotWithShape="1">
          <a:blip r:embed="rId5">
            <a:alphaModFix/>
          </a:blip>
          <a:srcRect l="28360" t="30524" r="5300" b="3294"/>
          <a:stretch/>
        </p:blipFill>
        <p:spPr>
          <a:xfrm>
            <a:off x="8738152" y="2733155"/>
            <a:ext cx="1968660" cy="139169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4"/>
          <p:cNvSpPr txBox="1">
            <a:spLocks noGrp="1"/>
          </p:cNvSpPr>
          <p:nvPr>
            <p:ph type="title"/>
          </p:nvPr>
        </p:nvSpPr>
        <p:spPr>
          <a:xfrm>
            <a:off x="965200" y="558930"/>
            <a:ext cx="10753834" cy="5262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41B6E6"/>
              </a:buClr>
              <a:buSzPts val="3800"/>
              <a:buFont typeface="Bai Jamjuree"/>
              <a:buNone/>
            </a:pPr>
            <a:r>
              <a:rPr lang="en-US">
                <a:solidFill>
                  <a:srgbClr val="41B6E6"/>
                </a:solidFill>
              </a:rPr>
              <a:t>What medical text embeddings look like</a:t>
            </a:r>
            <a:endParaRPr/>
          </a:p>
        </p:txBody>
      </p:sp>
      <p:sp>
        <p:nvSpPr>
          <p:cNvPr id="163" name="Google Shape;163;p14"/>
          <p:cNvSpPr txBox="1">
            <a:spLocks noGrp="1"/>
          </p:cNvSpPr>
          <p:nvPr>
            <p:ph type="sldNum" idx="12"/>
          </p:nvPr>
        </p:nvSpPr>
        <p:spPr>
          <a:xfrm>
            <a:off x="8975834" y="6446579"/>
            <a:ext cx="2743200" cy="184666"/>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pic>
        <p:nvPicPr>
          <p:cNvPr id="164" name="Google Shape;164;p14"/>
          <p:cNvPicPr preferRelativeResize="0"/>
          <p:nvPr/>
        </p:nvPicPr>
        <p:blipFill rotWithShape="1">
          <a:blip r:embed="rId3">
            <a:alphaModFix/>
          </a:blip>
          <a:srcRect l="11298" t="18976" r="16545" b="12539"/>
          <a:stretch/>
        </p:blipFill>
        <p:spPr>
          <a:xfrm>
            <a:off x="1893750" y="1588375"/>
            <a:ext cx="7082076" cy="4634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76FDF-98D9-46AE-A36A-335397D36DBE}"/>
              </a:ext>
            </a:extLst>
          </p:cNvPr>
          <p:cNvSpPr>
            <a:spLocks noGrp="1"/>
          </p:cNvSpPr>
          <p:nvPr>
            <p:ph type="title"/>
          </p:nvPr>
        </p:nvSpPr>
        <p:spPr/>
        <p:txBody>
          <a:bodyPr/>
          <a:lstStyle/>
          <a:p>
            <a:r>
              <a:rPr lang="en-US">
                <a:solidFill>
                  <a:srgbClr val="00B0F0"/>
                </a:solidFill>
              </a:rPr>
              <a:t>Medical NLP model</a:t>
            </a:r>
            <a:endParaRPr lang="en-US"/>
          </a:p>
        </p:txBody>
      </p:sp>
      <p:sp>
        <p:nvSpPr>
          <p:cNvPr id="3" name="Slide Number Placeholder 2">
            <a:extLst>
              <a:ext uri="{FF2B5EF4-FFF2-40B4-BE49-F238E27FC236}">
                <a16:creationId xmlns:a16="http://schemas.microsoft.com/office/drawing/2014/main" id="{CBE2A2EC-2C95-46EB-8AF9-B09F0C48A6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sp>
        <p:nvSpPr>
          <p:cNvPr id="6" name="TextBox 5">
            <a:extLst>
              <a:ext uri="{FF2B5EF4-FFF2-40B4-BE49-F238E27FC236}">
                <a16:creationId xmlns:a16="http://schemas.microsoft.com/office/drawing/2014/main" id="{3B1039DB-5378-47C9-9399-BC1C515E6578}"/>
              </a:ext>
            </a:extLst>
          </p:cNvPr>
          <p:cNvSpPr txBox="1"/>
          <p:nvPr/>
        </p:nvSpPr>
        <p:spPr>
          <a:xfrm>
            <a:off x="842104" y="1431042"/>
            <a:ext cx="8937741" cy="2246769"/>
          </a:xfrm>
          <a:prstGeom prst="rect">
            <a:avLst/>
          </a:prstGeom>
          <a:noFill/>
        </p:spPr>
        <p:txBody>
          <a:bodyPr wrap="square" lIns="91440" tIns="45720" rIns="91440" bIns="45720" anchor="t">
            <a:spAutoFit/>
          </a:bodyPr>
          <a:lstStyle/>
          <a:p>
            <a:pPr marL="285750" indent="-285750">
              <a:buClr>
                <a:schemeClr val="lt1"/>
              </a:buClr>
              <a:buSzPts val="2000"/>
              <a:buFont typeface="Arial"/>
              <a:buChar char="•"/>
            </a:pPr>
            <a:r>
              <a:rPr lang="en-US" sz="2000">
                <a:solidFill>
                  <a:schemeClr val="lt1"/>
                </a:solidFill>
                <a:latin typeface="Bai Jamjuree"/>
                <a:cs typeface="Bai Jamjuree"/>
                <a:sym typeface="Bai Jamjuree"/>
              </a:rPr>
              <a:t>NLP models are expensive to train</a:t>
            </a:r>
          </a:p>
          <a:p>
            <a:pPr marL="285750" marR="0" lvl="0" indent="-285750" algn="l" rtl="0">
              <a:lnSpc>
                <a:spcPct val="100000"/>
              </a:lnSpc>
              <a:spcBef>
                <a:spcPts val="0"/>
              </a:spcBef>
              <a:spcAft>
                <a:spcPts val="0"/>
              </a:spcAft>
              <a:buClr>
                <a:schemeClr val="lt1"/>
              </a:buClr>
              <a:buSzPts val="2000"/>
              <a:buFont typeface="Arial"/>
              <a:buChar char="•"/>
            </a:pPr>
            <a:endParaRPr lang="en-US" sz="2000" b="0" i="0" u="none" strike="noStrike" cap="none">
              <a:solidFill>
                <a:schemeClr val="lt1"/>
              </a:solidFill>
              <a:latin typeface="Bai Jamjuree" panose="020B0604020202020204" charset="-34"/>
              <a:cs typeface="Bai Jamjuree" panose="020B0604020202020204" charset="-34"/>
              <a:sym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a:solidFill>
                  <a:schemeClr val="lt1"/>
                </a:solidFill>
                <a:latin typeface="Bai Jamjuree"/>
                <a:cs typeface="Bai Jamjuree"/>
                <a:sym typeface="Bai Jamjuree"/>
              </a:rPr>
              <a:t>Many pre-trained models exist that are publicly available</a:t>
            </a:r>
            <a:endParaRPr lang="en-US" sz="2000" b="0" i="0" u="none" strike="noStrike" cap="none">
              <a:solidFill>
                <a:schemeClr val="lt1"/>
              </a:solidFill>
              <a:latin typeface="Bai Jamjuree"/>
              <a:cs typeface="Bai Jamjuree"/>
            </a:endParaRPr>
          </a:p>
          <a:p>
            <a:pPr marL="285750" marR="0" lvl="0" indent="-285750" algn="l" rtl="0">
              <a:lnSpc>
                <a:spcPct val="100000"/>
              </a:lnSpc>
              <a:spcBef>
                <a:spcPts val="0"/>
              </a:spcBef>
              <a:spcAft>
                <a:spcPts val="0"/>
              </a:spcAft>
              <a:buClr>
                <a:schemeClr val="lt1"/>
              </a:buClr>
              <a:buSzPts val="2000"/>
              <a:buFont typeface="Arial"/>
              <a:buChar char="•"/>
            </a:pPr>
            <a:endParaRPr lang="en-US" sz="2000">
              <a:solidFill>
                <a:schemeClr val="lt1"/>
              </a:solidFill>
              <a:latin typeface="Bai Jamjuree" panose="020B0604020202020204" charset="-34"/>
              <a:cs typeface="Bai Jamjuree" panose="020B0604020202020204" charset="-34"/>
              <a:sym typeface="Bai Jamjuree"/>
            </a:endParaRPr>
          </a:p>
          <a:p>
            <a:pPr marL="285750" indent="-285750">
              <a:buClr>
                <a:schemeClr val="lt1"/>
              </a:buClr>
              <a:buSzPts val="2000"/>
              <a:buFont typeface="Arial"/>
              <a:buChar char="•"/>
            </a:pPr>
            <a:r>
              <a:rPr lang="en-US" sz="2000">
                <a:solidFill>
                  <a:schemeClr val="lt1"/>
                </a:solidFill>
                <a:latin typeface="Bai Jamjuree"/>
                <a:cs typeface="Bai Jamjuree"/>
                <a:sym typeface="Bai Jamjuree"/>
              </a:rPr>
              <a:t>      contains ~</a:t>
            </a:r>
            <a:r>
              <a:rPr lang="en-US" sz="2000" b="1">
                <a:solidFill>
                  <a:schemeClr val="lt1"/>
                </a:solidFill>
                <a:latin typeface="Bai Jamjuree"/>
                <a:cs typeface="Bai Jamjuree"/>
                <a:sym typeface="Bai Jamjuree"/>
              </a:rPr>
              <a:t>200k</a:t>
            </a:r>
            <a:r>
              <a:rPr lang="en-US" sz="2000">
                <a:solidFill>
                  <a:schemeClr val="lt1"/>
                </a:solidFill>
                <a:latin typeface="Bai Jamjuree"/>
                <a:cs typeface="Bai Jamjuree"/>
                <a:sym typeface="Bai Jamjuree"/>
              </a:rPr>
              <a:t> models!</a:t>
            </a:r>
            <a:endParaRPr lang="en-US" sz="2000" b="0" i="0" u="none" strike="noStrike" cap="none">
              <a:solidFill>
                <a:schemeClr val="lt1"/>
              </a:solidFill>
              <a:latin typeface="Bai Jamjuree"/>
              <a:cs typeface="Bai Jamjuree"/>
              <a:sym typeface="Arial"/>
            </a:endParaRPr>
          </a:p>
          <a:p>
            <a:pPr marL="285750" marR="0" lvl="0" indent="-285750" algn="l" rtl="0">
              <a:lnSpc>
                <a:spcPct val="100000"/>
              </a:lnSpc>
              <a:spcBef>
                <a:spcPts val="0"/>
              </a:spcBef>
              <a:spcAft>
                <a:spcPts val="0"/>
              </a:spcAft>
              <a:buClr>
                <a:schemeClr val="lt1"/>
              </a:buClr>
              <a:buSzPts val="2000"/>
              <a:buFont typeface="Arial"/>
              <a:buChar char="•"/>
            </a:pPr>
            <a:endParaRPr lang="en-US" sz="2000" b="0" i="0" u="none" strike="noStrike" cap="none">
              <a:solidFill>
                <a:schemeClr val="lt1"/>
              </a:solidFill>
              <a:latin typeface="Bai Jamjuree" panose="020B0604020202020204" charset="-34"/>
              <a:ea typeface="Bai Jamjuree"/>
              <a:cs typeface="Bai Jamjuree" panose="020B0604020202020204" charset="-34"/>
              <a:sym typeface="Bai Jamjuree"/>
            </a:endParaRPr>
          </a:p>
          <a:p>
            <a:pPr marL="285750" indent="-285750">
              <a:buClr>
                <a:schemeClr val="lt1"/>
              </a:buClr>
              <a:buSzPts val="2000"/>
              <a:buFont typeface="Arial"/>
              <a:buChar char="•"/>
            </a:pPr>
            <a:r>
              <a:rPr lang="en-US" sz="2000">
                <a:solidFill>
                  <a:schemeClr val="lt1"/>
                </a:solidFill>
                <a:latin typeface="Bai Jamjuree"/>
                <a:ea typeface="Bai Jamjuree"/>
                <a:cs typeface="Bai Jamjuree"/>
                <a:sym typeface="Bai Jamjuree"/>
              </a:rPr>
              <a:t>We will use pre-trained models from        in this workshop</a:t>
            </a:r>
            <a:endParaRPr lang="en-US" sz="2000" b="0" i="0" u="none" strike="noStrike" cap="none">
              <a:solidFill>
                <a:schemeClr val="lt1"/>
              </a:solidFill>
              <a:latin typeface="Bai Jamjuree"/>
              <a:ea typeface="Bai Jamjuree"/>
              <a:cs typeface="Bai Jamjuree"/>
            </a:endParaRPr>
          </a:p>
        </p:txBody>
      </p:sp>
      <p:pic>
        <p:nvPicPr>
          <p:cNvPr id="1030" name="Picture 6" descr="Hugging Face - 🤗Hugging Face Newsletter Issue #3">
            <a:extLst>
              <a:ext uri="{FF2B5EF4-FFF2-40B4-BE49-F238E27FC236}">
                <a16:creationId xmlns:a16="http://schemas.microsoft.com/office/drawing/2014/main" id="{31B256BE-5131-4B7F-8AE8-EAB33556B7B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117" b="89827" l="8978" r="89956">
                        <a14:foregroundMark x1="8978" y1="73033" x2="8978" y2="73033"/>
                        <a14:foregroundMark x1="49511" y1="9117" x2="49511" y2="9117"/>
                      </a14:backgroundRemoval>
                    </a14:imgEffect>
                  </a14:imgLayer>
                </a14:imgProps>
              </a:ext>
              <a:ext uri="{28A0092B-C50C-407E-A947-70E740481C1C}">
                <a14:useLocalDpi xmlns:a14="http://schemas.microsoft.com/office/drawing/2010/main" val="0"/>
              </a:ext>
            </a:extLst>
          </a:blip>
          <a:srcRect/>
          <a:stretch>
            <a:fillRect/>
          </a:stretch>
        </p:blipFill>
        <p:spPr bwMode="auto">
          <a:xfrm>
            <a:off x="1135693" y="2632193"/>
            <a:ext cx="457743" cy="4239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ugging Face - 🤗Hugging Face Newsletter Issue #3">
            <a:extLst>
              <a:ext uri="{FF2B5EF4-FFF2-40B4-BE49-F238E27FC236}">
                <a16:creationId xmlns:a16="http://schemas.microsoft.com/office/drawing/2014/main" id="{8919F06C-769F-41EE-8649-1407A297C95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117" b="89827" l="8978" r="89956">
                        <a14:foregroundMark x1="8978" y1="73033" x2="8978" y2="73033"/>
                        <a14:foregroundMark x1="49511" y1="9117" x2="49511" y2="9117"/>
                      </a14:backgroundRemoval>
                    </a14:imgEffect>
                  </a14:imgLayer>
                </a14:imgProps>
              </a:ext>
              <a:ext uri="{28A0092B-C50C-407E-A947-70E740481C1C}">
                <a14:useLocalDpi xmlns:a14="http://schemas.microsoft.com/office/drawing/2010/main" val="0"/>
              </a:ext>
            </a:extLst>
          </a:blip>
          <a:srcRect/>
          <a:stretch>
            <a:fillRect/>
          </a:stretch>
        </p:blipFill>
        <p:spPr bwMode="auto">
          <a:xfrm>
            <a:off x="5421682" y="3217956"/>
            <a:ext cx="457743" cy="4239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hart, bar chart&#10;&#10;Description automatically generated">
            <a:extLst>
              <a:ext uri="{FF2B5EF4-FFF2-40B4-BE49-F238E27FC236}">
                <a16:creationId xmlns:a16="http://schemas.microsoft.com/office/drawing/2014/main" id="{CAB38056-293F-09E6-484A-6B01B8C839B0}"/>
              </a:ext>
            </a:extLst>
          </p:cNvPr>
          <p:cNvPicPr>
            <a:picLocks noChangeAspect="1"/>
          </p:cNvPicPr>
          <p:nvPr/>
        </p:nvPicPr>
        <p:blipFill>
          <a:blip r:embed="rId4"/>
          <a:stretch>
            <a:fillRect/>
          </a:stretch>
        </p:blipFill>
        <p:spPr>
          <a:xfrm>
            <a:off x="1393123" y="3853996"/>
            <a:ext cx="8614705" cy="2682921"/>
          </a:xfrm>
          <a:prstGeom prst="rect">
            <a:avLst/>
          </a:prstGeom>
        </p:spPr>
      </p:pic>
    </p:spTree>
    <p:extLst>
      <p:ext uri="{BB962C8B-B14F-4D97-AF65-F5344CB8AC3E}">
        <p14:creationId xmlns:p14="http://schemas.microsoft.com/office/powerpoint/2010/main" val="1798722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ECDE51-8A47-4A7A-A8ED-C6FF8E3088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sp>
        <p:nvSpPr>
          <p:cNvPr id="6" name="Title 1">
            <a:extLst>
              <a:ext uri="{FF2B5EF4-FFF2-40B4-BE49-F238E27FC236}">
                <a16:creationId xmlns:a16="http://schemas.microsoft.com/office/drawing/2014/main" id="{0C9802CF-2FFF-B3D2-1049-8F7BA0717ACA}"/>
              </a:ext>
            </a:extLst>
          </p:cNvPr>
          <p:cNvSpPr txBox="1">
            <a:spLocks/>
          </p:cNvSpPr>
          <p:nvPr/>
        </p:nvSpPr>
        <p:spPr>
          <a:xfrm>
            <a:off x="968314" y="541300"/>
            <a:ext cx="9862722" cy="52629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800"/>
              <a:buFont typeface="Bai Jamjuree"/>
              <a:buNone/>
              <a:defRPr sz="3800" b="1" i="0" u="none" strike="noStrike" cap="none">
                <a:solidFill>
                  <a:schemeClr val="lt1"/>
                </a:solidFill>
                <a:latin typeface="Bai Jamjuree"/>
                <a:ea typeface="Bai Jamjuree"/>
                <a:cs typeface="Bai Jamjuree"/>
                <a:sym typeface="Bai Jamjure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solidFill>
                  <a:srgbClr val="00B0F0"/>
                </a:solidFill>
              </a:rPr>
              <a:t>How can we use this medical NLP model?</a:t>
            </a:r>
            <a:endParaRPr lang="en-US" dirty="0"/>
          </a:p>
        </p:txBody>
      </p:sp>
      <p:sp>
        <p:nvSpPr>
          <p:cNvPr id="13" name="TextBox 12">
            <a:extLst>
              <a:ext uri="{FF2B5EF4-FFF2-40B4-BE49-F238E27FC236}">
                <a16:creationId xmlns:a16="http://schemas.microsoft.com/office/drawing/2014/main" id="{C8E6B01F-8528-349F-4C73-4A6F5DF51D3D}"/>
              </a:ext>
            </a:extLst>
          </p:cNvPr>
          <p:cNvSpPr txBox="1"/>
          <p:nvPr/>
        </p:nvSpPr>
        <p:spPr>
          <a:xfrm>
            <a:off x="903266" y="1502213"/>
            <a:ext cx="7190514"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lr>
                <a:schemeClr val="bg1"/>
              </a:buClr>
              <a:buFont typeface="Arial" panose="020B0604020202020204" pitchFamily="34" charset="0"/>
              <a:buChar char="•"/>
            </a:pPr>
            <a:r>
              <a:rPr lang="en-US" sz="2000" dirty="0">
                <a:solidFill>
                  <a:srgbClr val="FFFFFF"/>
                </a:solidFill>
                <a:latin typeface="Bai Jamjuree"/>
              </a:rPr>
              <a:t>We will show you how to use this NLP model to find which molecules can cross the blood-brain barrier</a:t>
            </a:r>
          </a:p>
          <a:p>
            <a:pPr marL="342900" indent="-342900">
              <a:buClr>
                <a:schemeClr val="bg1"/>
              </a:buClr>
              <a:buFont typeface="Arial" panose="020B0604020202020204" pitchFamily="34" charset="0"/>
              <a:buChar char="•"/>
            </a:pPr>
            <a:endParaRPr lang="en-US" sz="2000" dirty="0">
              <a:solidFill>
                <a:srgbClr val="FFFFFF"/>
              </a:solidFill>
              <a:latin typeface="Bai Jamjuree"/>
            </a:endParaRPr>
          </a:p>
          <a:p>
            <a:pPr marL="342900" indent="-342900">
              <a:buClr>
                <a:schemeClr val="bg1"/>
              </a:buClr>
              <a:buFont typeface="Arial" panose="020B0604020202020204" pitchFamily="34" charset="0"/>
              <a:buChar char="•"/>
            </a:pPr>
            <a:r>
              <a:rPr lang="en-US" sz="2000" dirty="0">
                <a:solidFill>
                  <a:srgbClr val="FFFFFF"/>
                </a:solidFill>
                <a:latin typeface="Bai Jamjuree"/>
              </a:rPr>
              <a:t>The blood-brain barrier is an incredible feature designed to protect one of our most important organs</a:t>
            </a:r>
          </a:p>
          <a:p>
            <a:pPr marL="342900" indent="-342900">
              <a:buClr>
                <a:schemeClr val="bg1"/>
              </a:buClr>
              <a:buFont typeface="Arial" panose="020B0604020202020204" pitchFamily="34" charset="0"/>
              <a:buChar char="•"/>
            </a:pPr>
            <a:endParaRPr lang="en-US" sz="2000" dirty="0">
              <a:solidFill>
                <a:srgbClr val="FFFFFF"/>
              </a:solidFill>
              <a:latin typeface="Bai Jamjuree"/>
            </a:endParaRPr>
          </a:p>
          <a:p>
            <a:pPr marL="342900" indent="-342900">
              <a:buClr>
                <a:schemeClr val="bg1"/>
              </a:buClr>
              <a:buFont typeface="Arial" panose="020B0604020202020204" pitchFamily="34" charset="0"/>
              <a:buChar char="•"/>
            </a:pPr>
            <a:r>
              <a:rPr lang="en-US" sz="2000" dirty="0">
                <a:solidFill>
                  <a:srgbClr val="FFFFFF"/>
                </a:solidFill>
                <a:latin typeface="Bai Jamjuree"/>
              </a:rPr>
              <a:t>Consists of border of cells that prevents harmful pathogens/toxins, immune cells, etc. that circulate in our blood-stream from entering our nervous system</a:t>
            </a:r>
          </a:p>
          <a:p>
            <a:pPr marL="342900" indent="-342900">
              <a:buClr>
                <a:schemeClr val="bg1"/>
              </a:buClr>
              <a:buFont typeface="Arial" panose="020B0604020202020204" pitchFamily="34" charset="0"/>
              <a:buChar char="•"/>
            </a:pPr>
            <a:endParaRPr lang="en-US" sz="2000" dirty="0">
              <a:solidFill>
                <a:srgbClr val="FFFFFF"/>
              </a:solidFill>
              <a:latin typeface="Bai Jamjuree"/>
            </a:endParaRPr>
          </a:p>
          <a:p>
            <a:pPr marL="342900" indent="-342900">
              <a:buClr>
                <a:schemeClr val="bg1"/>
              </a:buClr>
              <a:buFont typeface="Arial" panose="020B0604020202020204" pitchFamily="34" charset="0"/>
              <a:buChar char="•"/>
            </a:pPr>
            <a:r>
              <a:rPr lang="en-US" sz="2000" dirty="0">
                <a:solidFill>
                  <a:srgbClr val="FFFFFF"/>
                </a:solidFill>
                <a:latin typeface="Bai Jamjuree"/>
              </a:rPr>
              <a:t>Makes it difficult for drugs to get to the brain leading to a major challenge to treat most brain disorders</a:t>
            </a:r>
          </a:p>
          <a:p>
            <a:pPr marL="342900" indent="-342900">
              <a:buClr>
                <a:schemeClr val="bg1"/>
              </a:buClr>
              <a:buFont typeface="Arial" panose="020B0604020202020204" pitchFamily="34" charset="0"/>
              <a:buChar char="•"/>
            </a:pPr>
            <a:endParaRPr lang="en-US" sz="2000" dirty="0">
              <a:solidFill>
                <a:srgbClr val="FFFFFF"/>
              </a:solidFill>
              <a:latin typeface="Bai Jamjuree"/>
            </a:endParaRPr>
          </a:p>
          <a:p>
            <a:pPr marL="342900" indent="-342900">
              <a:buClr>
                <a:schemeClr val="bg1"/>
              </a:buClr>
              <a:buFont typeface="Arial" panose="020B0604020202020204" pitchFamily="34" charset="0"/>
              <a:buChar char="•"/>
            </a:pPr>
            <a:r>
              <a:rPr lang="en-US" sz="2000" dirty="0">
                <a:solidFill>
                  <a:srgbClr val="FFFFFF"/>
                </a:solidFill>
                <a:latin typeface="Bai Jamjuree"/>
              </a:rPr>
              <a:t>Do you know a molecule that can cross the blood-brain barrier?</a:t>
            </a:r>
            <a:endParaRPr lang="en-US" sz="2000" dirty="0">
              <a:latin typeface="Bai Jamjuree"/>
            </a:endParaRPr>
          </a:p>
        </p:txBody>
      </p:sp>
      <p:pic>
        <p:nvPicPr>
          <p:cNvPr id="5" name="Picture 4" descr="Diagram&#10;&#10;Description automatically generated">
            <a:extLst>
              <a:ext uri="{FF2B5EF4-FFF2-40B4-BE49-F238E27FC236}">
                <a16:creationId xmlns:a16="http://schemas.microsoft.com/office/drawing/2014/main" id="{630FB8DC-836C-C662-19A9-42376C7004AB}"/>
              </a:ext>
            </a:extLst>
          </p:cNvPr>
          <p:cNvPicPr>
            <a:picLocks noChangeAspect="1"/>
          </p:cNvPicPr>
          <p:nvPr/>
        </p:nvPicPr>
        <p:blipFill>
          <a:blip r:embed="rId3"/>
          <a:stretch>
            <a:fillRect/>
          </a:stretch>
        </p:blipFill>
        <p:spPr>
          <a:xfrm>
            <a:off x="8093779" y="2580505"/>
            <a:ext cx="3890701" cy="2353166"/>
          </a:xfrm>
          <a:prstGeom prst="rect">
            <a:avLst/>
          </a:prstGeom>
          <a:ln>
            <a:noFill/>
          </a:ln>
          <a:effectLst>
            <a:softEdge rad="112500"/>
          </a:effectLst>
        </p:spPr>
      </p:pic>
    </p:spTree>
    <p:extLst>
      <p:ext uri="{BB962C8B-B14F-4D97-AF65-F5344CB8AC3E}">
        <p14:creationId xmlns:p14="http://schemas.microsoft.com/office/powerpoint/2010/main" val="3518727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D1AAC-F32D-490A-A9E3-AFA12578BDEB}"/>
              </a:ext>
            </a:extLst>
          </p:cNvPr>
          <p:cNvSpPr>
            <a:spLocks noGrp="1"/>
          </p:cNvSpPr>
          <p:nvPr>
            <p:ph type="title"/>
          </p:nvPr>
        </p:nvSpPr>
        <p:spPr>
          <a:xfrm>
            <a:off x="1727593" y="1150899"/>
            <a:ext cx="7862291" cy="1495794"/>
          </a:xfrm>
        </p:spPr>
        <p:txBody>
          <a:bodyPr/>
          <a:lstStyle/>
          <a:p>
            <a:pPr algn="ctr"/>
            <a:r>
              <a:rPr lang="en-US" sz="3600">
                <a:solidFill>
                  <a:srgbClr val="FFFFFF"/>
                </a:solidFill>
              </a:rPr>
              <a:t>Case study</a:t>
            </a:r>
            <a:br>
              <a:rPr lang="en-US" sz="3600">
                <a:solidFill>
                  <a:srgbClr val="FFFFFF"/>
                </a:solidFill>
              </a:rPr>
            </a:br>
            <a:r>
              <a:rPr lang="en-US" sz="3600">
                <a:solidFill>
                  <a:srgbClr val="00B0F0"/>
                </a:solidFill>
              </a:rPr>
              <a:t>Classify if a molecule can cross the blood-brain barrier</a:t>
            </a:r>
          </a:p>
        </p:txBody>
      </p:sp>
      <p:sp>
        <p:nvSpPr>
          <p:cNvPr id="3" name="Slide Number Placeholder 2">
            <a:extLst>
              <a:ext uri="{FF2B5EF4-FFF2-40B4-BE49-F238E27FC236}">
                <a16:creationId xmlns:a16="http://schemas.microsoft.com/office/drawing/2014/main" id="{61ECDE51-8A47-4A7A-A8ED-C6FF8E3088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pic>
        <p:nvPicPr>
          <p:cNvPr id="4" name="Picture 4" descr="Diagram&#10;&#10;Description automatically generated">
            <a:extLst>
              <a:ext uri="{FF2B5EF4-FFF2-40B4-BE49-F238E27FC236}">
                <a16:creationId xmlns:a16="http://schemas.microsoft.com/office/drawing/2014/main" id="{69ADED55-504B-A794-5CF2-881172792E3F}"/>
              </a:ext>
            </a:extLst>
          </p:cNvPr>
          <p:cNvPicPr>
            <a:picLocks noChangeAspect="1"/>
          </p:cNvPicPr>
          <p:nvPr/>
        </p:nvPicPr>
        <p:blipFill>
          <a:blip r:embed="rId2"/>
          <a:stretch>
            <a:fillRect/>
          </a:stretch>
        </p:blipFill>
        <p:spPr>
          <a:xfrm>
            <a:off x="3227614" y="3074059"/>
            <a:ext cx="5110842" cy="3091129"/>
          </a:xfrm>
          <a:prstGeom prst="rect">
            <a:avLst/>
          </a:prstGeom>
          <a:ln>
            <a:noFill/>
          </a:ln>
          <a:effectLst>
            <a:softEdge rad="112500"/>
          </a:effectLst>
        </p:spPr>
      </p:pic>
    </p:spTree>
    <p:extLst>
      <p:ext uri="{BB962C8B-B14F-4D97-AF65-F5344CB8AC3E}">
        <p14:creationId xmlns:p14="http://schemas.microsoft.com/office/powerpoint/2010/main" val="590912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1F42-1AEF-6005-BAC1-A28281F80154}"/>
              </a:ext>
            </a:extLst>
          </p:cNvPr>
          <p:cNvSpPr>
            <a:spLocks noGrp="1"/>
          </p:cNvSpPr>
          <p:nvPr>
            <p:ph type="title"/>
          </p:nvPr>
        </p:nvSpPr>
        <p:spPr>
          <a:xfrm>
            <a:off x="905732" y="1505933"/>
            <a:ext cx="10753834" cy="4321183"/>
          </a:xfrm>
        </p:spPr>
        <p:txBody>
          <a:bodyPr/>
          <a:lstStyle/>
          <a:p>
            <a:r>
              <a:rPr lang="en-US" dirty="0"/>
              <a:t>Second notebook:</a:t>
            </a:r>
            <a:br>
              <a:rPr lang="en-US" dirty="0"/>
            </a:br>
            <a:br>
              <a:rPr lang="en-US" dirty="0"/>
            </a:br>
            <a:r>
              <a:rPr lang="en-US" sz="2800" b="0" i="1" dirty="0"/>
              <a:t>02_assignment_preprocess_BBB.ipynb</a:t>
            </a:r>
            <a:br>
              <a:rPr lang="en-US" sz="2800" b="0" i="1" dirty="0"/>
            </a:br>
            <a:br>
              <a:rPr lang="en-US" sz="2800" b="0" i="1" dirty="0"/>
            </a:br>
            <a:br>
              <a:rPr lang="en-US" dirty="0"/>
            </a:br>
            <a:br>
              <a:rPr lang="en-US" dirty="0"/>
            </a:br>
            <a:r>
              <a:rPr lang="en-US" dirty="0"/>
              <a:t>Third notebook:</a:t>
            </a:r>
            <a:br>
              <a:rPr lang="en-US" dirty="0"/>
            </a:br>
            <a:br>
              <a:rPr lang="en-US" dirty="0"/>
            </a:br>
            <a:r>
              <a:rPr lang="en-US" sz="2800" b="0" i="1" dirty="0"/>
              <a:t>03_assignment_BBB_PubMed_BERT.ipynb</a:t>
            </a:r>
            <a:endParaRPr lang="en-US" b="0" i="1" dirty="0"/>
          </a:p>
        </p:txBody>
      </p:sp>
      <p:sp>
        <p:nvSpPr>
          <p:cNvPr id="3" name="Slide Number Placeholder 2">
            <a:extLst>
              <a:ext uri="{FF2B5EF4-FFF2-40B4-BE49-F238E27FC236}">
                <a16:creationId xmlns:a16="http://schemas.microsoft.com/office/drawing/2014/main" id="{329B5DA9-1F0D-0FB9-7770-4571CAE47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49</a:t>
            </a:fld>
            <a:endParaRPr lang="en-US"/>
          </a:p>
        </p:txBody>
      </p:sp>
    </p:spTree>
    <p:extLst>
      <p:ext uri="{BB962C8B-B14F-4D97-AF65-F5344CB8AC3E}">
        <p14:creationId xmlns:p14="http://schemas.microsoft.com/office/powerpoint/2010/main" val="766325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8"/>
          <p:cNvSpPr txBox="1">
            <a:spLocks noGrp="1"/>
          </p:cNvSpPr>
          <p:nvPr>
            <p:ph type="title"/>
          </p:nvPr>
        </p:nvSpPr>
        <p:spPr>
          <a:xfrm>
            <a:off x="965200" y="558930"/>
            <a:ext cx="10753834" cy="5262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41B6E6"/>
              </a:buClr>
              <a:buSzPts val="3800"/>
              <a:buFont typeface="Bai Jamjuree"/>
              <a:buNone/>
            </a:pPr>
            <a:r>
              <a:rPr lang="en-US">
                <a:solidFill>
                  <a:srgbClr val="41B6E6"/>
                </a:solidFill>
              </a:rPr>
              <a:t>ML accelerates drug discovery </a:t>
            </a:r>
            <a:endParaRPr/>
          </a:p>
        </p:txBody>
      </p:sp>
      <p:sp>
        <p:nvSpPr>
          <p:cNvPr id="93" name="Google Shape;93;p8"/>
          <p:cNvSpPr txBox="1">
            <a:spLocks noGrp="1"/>
          </p:cNvSpPr>
          <p:nvPr>
            <p:ph type="sldNum" idx="12"/>
          </p:nvPr>
        </p:nvSpPr>
        <p:spPr>
          <a:xfrm>
            <a:off x="8975834" y="6446579"/>
            <a:ext cx="2743200" cy="184666"/>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94" name="Google Shape;94;p8"/>
          <p:cNvSpPr txBox="1"/>
          <p:nvPr/>
        </p:nvSpPr>
        <p:spPr>
          <a:xfrm>
            <a:off x="856125" y="1458608"/>
            <a:ext cx="6276788" cy="163117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dirty="0">
                <a:solidFill>
                  <a:schemeClr val="lt1"/>
                </a:solidFill>
                <a:latin typeface="Bai Jamjuree"/>
                <a:ea typeface="Bai Jamjuree"/>
                <a:cs typeface="Bai Jamjuree"/>
                <a:sym typeface="Bai Jamjuree"/>
              </a:rPr>
              <a:t>Drugs discovered using AI are already in clinical trials (e.g., </a:t>
            </a:r>
            <a:r>
              <a:rPr lang="en-US" sz="2000" b="0" i="0" u="none" strike="noStrike" cap="none" dirty="0" err="1">
                <a:solidFill>
                  <a:srgbClr val="0070C0"/>
                </a:solidFill>
                <a:latin typeface="Bai Jamjuree"/>
                <a:ea typeface="Bai Jamjuree"/>
                <a:cs typeface="Bai Jamjuree"/>
                <a:sym typeface="Bai Jamjuree"/>
                <a:hlinkClick r:id="rId3">
                  <a:extLst>
                    <a:ext uri="{A12FA001-AC4F-418D-AE19-62706E023703}">
                      <ahyp:hlinkClr xmlns:ahyp="http://schemas.microsoft.com/office/drawing/2018/hyperlinkcolor" val="tx"/>
                    </a:ext>
                  </a:extLst>
                </a:hlinkClick>
              </a:rPr>
              <a:t>Exscientia</a:t>
            </a:r>
            <a:r>
              <a:rPr lang="en-US" sz="2000" b="0" i="0" u="none" strike="noStrike" cap="none" dirty="0">
                <a:solidFill>
                  <a:schemeClr val="lt1"/>
                </a:solidFill>
                <a:latin typeface="Bai Jamjuree"/>
                <a:ea typeface="Bai Jamjuree"/>
                <a:cs typeface="Bai Jamjuree"/>
                <a:sym typeface="Bai Jamjuree"/>
              </a:rPr>
              <a:t>)</a:t>
            </a:r>
            <a:r>
              <a:rPr lang="en-US" sz="2000" b="0" i="0" u="none" strike="noStrike" cap="none" baseline="30000" dirty="0">
                <a:solidFill>
                  <a:schemeClr val="lt1"/>
                </a:solidFill>
                <a:latin typeface="Bai Jamjuree"/>
                <a:ea typeface="Bai Jamjuree"/>
                <a:cs typeface="Bai Jamjuree"/>
                <a:sym typeface="Bai Jamjuree"/>
              </a:rPr>
              <a:t>2</a:t>
            </a:r>
            <a:endParaRPr sz="1400" b="0" i="0" u="none" strike="noStrike" cap="none" dirty="0">
              <a:solidFill>
                <a:schemeClr val="lt1"/>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2000"/>
              <a:buFont typeface="Arial"/>
              <a:buChar char="•"/>
            </a:pPr>
            <a:r>
              <a:rPr lang="en-US" sz="2000" b="0" i="0" u="none" strike="noStrike" cap="none" dirty="0">
                <a:solidFill>
                  <a:schemeClr val="lt1"/>
                </a:solidFill>
                <a:latin typeface="Bai Jamjuree"/>
                <a:ea typeface="Bai Jamjuree"/>
                <a:cs typeface="Bai Jamjuree"/>
                <a:sym typeface="Bai Jamjuree"/>
              </a:rPr>
              <a:t>Cancer drug in 8 months </a:t>
            </a:r>
            <a:endParaRPr sz="1400" b="0" i="0" u="none" strike="noStrike" cap="none" dirty="0">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chemeClr val="lt1"/>
              </a:buClr>
              <a:buSzPts val="2000"/>
              <a:buFont typeface="Arial"/>
              <a:buChar char="•"/>
            </a:pPr>
            <a:r>
              <a:rPr lang="en-US" sz="2000" b="0" i="0" u="none" strike="noStrike" cap="none" dirty="0">
                <a:solidFill>
                  <a:schemeClr val="lt1"/>
                </a:solidFill>
                <a:latin typeface="Bai Jamjuree"/>
                <a:ea typeface="Bai Jamjuree"/>
                <a:cs typeface="Bai Jamjuree"/>
                <a:sym typeface="Bai Jamjuree"/>
              </a:rPr>
              <a:t>Usually takes 4-5 years</a:t>
            </a:r>
            <a:endParaRPr sz="1400" b="0" i="0" u="none" strike="noStrike" cap="none" dirty="0">
              <a:solidFill>
                <a:srgbClr val="000000"/>
              </a:solidFill>
              <a:latin typeface="Arial"/>
              <a:ea typeface="Arial"/>
              <a:cs typeface="Arial"/>
              <a:sym typeface="Arial"/>
            </a:endParaRPr>
          </a:p>
          <a:p>
            <a:pPr marL="742950" lvl="1" indent="-285750">
              <a:buClr>
                <a:schemeClr val="lt1"/>
              </a:buClr>
              <a:buSzPts val="2000"/>
              <a:buFont typeface="Arial"/>
              <a:buChar char="•"/>
            </a:pPr>
            <a:r>
              <a:rPr lang="en-US" sz="2000" b="0" i="0" u="none" strike="noStrike" cap="none" dirty="0">
                <a:solidFill>
                  <a:schemeClr val="lt1"/>
                </a:solidFill>
                <a:latin typeface="Bai Jamjuree"/>
                <a:ea typeface="Bai Jamjuree"/>
                <a:cs typeface="Bai Jamjuree"/>
                <a:sym typeface="Bai Jamjuree"/>
              </a:rPr>
              <a:t>Raised</a:t>
            </a:r>
            <a:r>
              <a:rPr lang="en-US" sz="2000" b="1" i="0" u="none" strike="noStrike" cap="none" dirty="0">
                <a:solidFill>
                  <a:schemeClr val="lt1"/>
                </a:solidFill>
                <a:latin typeface="Bai Jamjuree"/>
                <a:ea typeface="Bai Jamjuree"/>
                <a:cs typeface="Bai Jamjuree"/>
                <a:sym typeface="Bai Jamjuree"/>
              </a:rPr>
              <a:t> $525 million</a:t>
            </a:r>
            <a:r>
              <a:rPr lang="en-US" sz="2000" b="1" dirty="0">
                <a:solidFill>
                  <a:schemeClr val="lt1"/>
                </a:solidFill>
                <a:latin typeface="Bai Jamjuree"/>
                <a:ea typeface="Bai Jamjuree"/>
                <a:cs typeface="Bai Jamjuree"/>
                <a:sym typeface="Bai Jamjuree"/>
              </a:rPr>
              <a:t> </a:t>
            </a:r>
            <a:endParaRPr lang="en-US" b="0" i="0" u="none" strike="noStrike" cap="none" dirty="0">
              <a:ea typeface="Bai Jamjuree"/>
            </a:endParaRPr>
          </a:p>
        </p:txBody>
      </p:sp>
      <p:sp>
        <p:nvSpPr>
          <p:cNvPr id="95" name="Google Shape;95;p8"/>
          <p:cNvSpPr txBox="1"/>
          <p:nvPr/>
        </p:nvSpPr>
        <p:spPr>
          <a:xfrm>
            <a:off x="856125" y="3460440"/>
            <a:ext cx="6623763" cy="255450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a:solidFill>
                  <a:srgbClr val="0070C0"/>
                </a:solidFill>
                <a:latin typeface="Bai Jamjuree"/>
                <a:ea typeface="Bai Jamjuree"/>
                <a:cs typeface="Bai Jamjuree"/>
                <a:sym typeface="Bai Jamjuree"/>
                <a:hlinkClick r:id="rId4">
                  <a:extLst>
                    <a:ext uri="{A12FA001-AC4F-418D-AE19-62706E023703}">
                      <ahyp:hlinkClr xmlns:ahyp="http://schemas.microsoft.com/office/drawing/2018/hyperlinkcolor" val="tx"/>
                    </a:ext>
                  </a:extLst>
                </a:hlinkClick>
              </a:rPr>
              <a:t>BenevolantAI</a:t>
            </a:r>
            <a:r>
              <a:rPr lang="en-US" sz="2000" b="0" i="0" u="none" strike="noStrike" cap="none">
                <a:solidFill>
                  <a:schemeClr val="lt1"/>
                </a:solidFill>
                <a:latin typeface="Bai Jamjuree"/>
                <a:ea typeface="Bai Jamjuree"/>
                <a:cs typeface="Bai Jamjuree"/>
                <a:sym typeface="Bai Jamjuree"/>
              </a:rPr>
              <a:t> using named entity recognition to generate connections in their knowledge graph </a:t>
            </a:r>
          </a:p>
          <a:p>
            <a:pPr marL="742950" marR="0" lvl="1" indent="-285750" algn="l" rtl="0">
              <a:lnSpc>
                <a:spcPct val="100000"/>
              </a:lnSpc>
              <a:spcBef>
                <a:spcPts val="0"/>
              </a:spcBef>
              <a:spcAft>
                <a:spcPts val="0"/>
              </a:spcAft>
              <a:buClr>
                <a:schemeClr val="lt1"/>
              </a:buClr>
              <a:buSzPts val="2000"/>
              <a:buFont typeface="Arial"/>
              <a:buChar char="•"/>
            </a:pPr>
            <a:r>
              <a:rPr lang="en-US" sz="2000" b="0" i="0" u="none" strike="noStrike" cap="none">
                <a:solidFill>
                  <a:schemeClr val="lt1"/>
                </a:solidFill>
                <a:latin typeface="Bai Jamjuree"/>
                <a:ea typeface="Bai Jamjuree"/>
                <a:cs typeface="Bai Jamjuree"/>
                <a:sym typeface="Bai Jamjuree"/>
              </a:rPr>
              <a:t>Found drug for arthritis also helps treat coronavirus, FDA approved </a:t>
            </a:r>
            <a:endParaRPr lang="en-US" sz="2000" b="0" i="0" u="none" strike="noStrike" cap="none">
              <a:solidFill>
                <a:schemeClr val="lt1"/>
              </a:solidFill>
              <a:latin typeface="Bai Jamjuree"/>
              <a:ea typeface="Bai Jamjuree"/>
              <a:cs typeface="Bai Jamjuree"/>
            </a:endParaRPr>
          </a:p>
          <a:p>
            <a:pPr marL="742950" lvl="1" indent="-285750">
              <a:buClr>
                <a:schemeClr val="lt1"/>
              </a:buClr>
              <a:buSzPts val="2000"/>
              <a:buFont typeface="Arial"/>
              <a:buChar char="•"/>
            </a:pPr>
            <a:r>
              <a:rPr lang="en-US" sz="2000" b="0" i="0" u="none" strike="noStrike" cap="none">
                <a:solidFill>
                  <a:schemeClr val="lt1"/>
                </a:solidFill>
                <a:latin typeface="Bai Jamjuree"/>
                <a:ea typeface="Bai Jamjuree"/>
                <a:cs typeface="Bai Jamjuree"/>
                <a:sym typeface="Bai Jamjuree"/>
              </a:rPr>
              <a:t>200,000 scientific papers related to the virus have been published</a:t>
            </a:r>
            <a:r>
              <a:rPr lang="en-US" sz="2000">
                <a:solidFill>
                  <a:schemeClr val="lt1"/>
                </a:solidFill>
                <a:latin typeface="Bai Jamjuree"/>
                <a:ea typeface="Bai Jamjuree"/>
                <a:cs typeface="Bai Jamjuree"/>
                <a:sym typeface="Bai Jamjuree"/>
              </a:rPr>
              <a:t>!</a:t>
            </a:r>
            <a:endParaRPr lang="en-US" sz="2000">
              <a:solidFill>
                <a:schemeClr val="lt1"/>
              </a:solidFill>
              <a:latin typeface="Bai Jamjuree"/>
              <a:ea typeface="Bai Jamjuree"/>
              <a:cs typeface="Bai Jamjuree"/>
            </a:endParaRPr>
          </a:p>
          <a:p>
            <a:pPr marL="742950" marR="0" lvl="1" indent="-285750" algn="l">
              <a:lnSpc>
                <a:spcPct val="100000"/>
              </a:lnSpc>
              <a:spcBef>
                <a:spcPts val="0"/>
              </a:spcBef>
              <a:spcAft>
                <a:spcPts val="0"/>
              </a:spcAft>
              <a:buClr>
                <a:schemeClr val="lt1"/>
              </a:buClr>
              <a:buSzPts val="2000"/>
              <a:buFont typeface="Arial"/>
              <a:buChar char="•"/>
            </a:pPr>
            <a:r>
              <a:rPr lang="en-US" sz="2000" b="0" i="0" u="none" strike="noStrike" cap="none">
                <a:solidFill>
                  <a:schemeClr val="lt1"/>
                </a:solidFill>
                <a:latin typeface="Bai Jamjuree"/>
                <a:ea typeface="Bai Jamjuree"/>
                <a:cs typeface="Bai Jamjuree"/>
                <a:sym typeface="Bai Jamjuree"/>
              </a:rPr>
              <a:t>Treatment for atopic dermatitis (eczema) in phase II clinical trials</a:t>
            </a:r>
            <a:endParaRPr lang="en-US" sz="2000" b="0" i="0" u="none" strike="noStrike" cap="none">
              <a:solidFill>
                <a:schemeClr val="lt1"/>
              </a:solidFill>
              <a:latin typeface="Bai Jamjuree"/>
              <a:ea typeface="Bai Jamjuree"/>
              <a:cs typeface="Bai Jamjuree"/>
            </a:endParaRPr>
          </a:p>
        </p:txBody>
      </p:sp>
      <p:sp>
        <p:nvSpPr>
          <p:cNvPr id="97" name="Google Shape;97;p8"/>
          <p:cNvSpPr txBox="1"/>
          <p:nvPr/>
        </p:nvSpPr>
        <p:spPr>
          <a:xfrm>
            <a:off x="856124" y="6297878"/>
            <a:ext cx="767441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baseline="30000" dirty="0">
                <a:solidFill>
                  <a:schemeClr val="lt1"/>
                </a:solidFill>
                <a:latin typeface="Bai Jamjuree"/>
                <a:ea typeface="Bai Jamjuree"/>
                <a:cs typeface="Bai Jamjuree"/>
                <a:sym typeface="Bai Jamjuree"/>
              </a:rPr>
              <a:t>2</a:t>
            </a:r>
            <a:r>
              <a:rPr lang="en-US" sz="1200" b="1" i="0" u="none" strike="noStrike" cap="none" dirty="0">
                <a:solidFill>
                  <a:schemeClr val="lt1"/>
                </a:solidFill>
                <a:latin typeface="Bai Jamjuree"/>
                <a:ea typeface="Bai Jamjuree"/>
                <a:cs typeface="Bai Jamjuree"/>
                <a:sym typeface="Bai Jamjuree"/>
              </a:rPr>
              <a:t>Tapping into the drug discovery potential of AI, Nature, 2021 </a:t>
            </a:r>
            <a:endParaRPr dirty="0"/>
          </a:p>
          <a:p>
            <a:pPr marL="0" marR="0" lvl="0" indent="0" algn="l" rtl="0">
              <a:lnSpc>
                <a:spcPct val="100000"/>
              </a:lnSpc>
              <a:spcBef>
                <a:spcPts val="0"/>
              </a:spcBef>
              <a:spcAft>
                <a:spcPts val="0"/>
              </a:spcAft>
              <a:buNone/>
            </a:pPr>
            <a:r>
              <a:rPr lang="en-US" sz="1200" b="0" i="1" u="none" strike="noStrike" cap="none" dirty="0" err="1">
                <a:solidFill>
                  <a:schemeClr val="lt1"/>
                </a:solidFill>
                <a:latin typeface="Bai Jamjuree"/>
                <a:ea typeface="Bai Jamjuree"/>
                <a:cs typeface="Bai Jamjuree"/>
                <a:sym typeface="Bai Jamjuree"/>
              </a:rPr>
              <a:t>doi</a:t>
            </a:r>
            <a:r>
              <a:rPr lang="en-US" sz="1200" b="0" i="1" u="none" strike="noStrike" cap="none" dirty="0">
                <a:solidFill>
                  <a:schemeClr val="lt1"/>
                </a:solidFill>
                <a:latin typeface="Bai Jamjuree"/>
                <a:ea typeface="Bai Jamjuree"/>
                <a:cs typeface="Bai Jamjuree"/>
                <a:sym typeface="Bai Jamjuree"/>
              </a:rPr>
              <a:t>: https://doi.org/10.1038/d43747-021-00045-7</a:t>
            </a:r>
            <a:endParaRPr sz="1200" b="1" i="0" u="none" strike="noStrike" cap="none" dirty="0">
              <a:solidFill>
                <a:schemeClr val="lt1"/>
              </a:solidFill>
              <a:latin typeface="Bai Jamjuree"/>
              <a:ea typeface="Bai Jamjuree"/>
              <a:cs typeface="Bai Jamjuree"/>
              <a:sym typeface="Bai Jamjuree"/>
            </a:endParaRPr>
          </a:p>
        </p:txBody>
      </p:sp>
      <p:pic>
        <p:nvPicPr>
          <p:cNvPr id="2" name="Picture 2" descr="Chart&#10;&#10;Description automatically generated">
            <a:extLst>
              <a:ext uri="{FF2B5EF4-FFF2-40B4-BE49-F238E27FC236}">
                <a16:creationId xmlns:a16="http://schemas.microsoft.com/office/drawing/2014/main" id="{2AFA5F91-0A7D-EC2E-D6F5-2200EB417F99}"/>
              </a:ext>
            </a:extLst>
          </p:cNvPr>
          <p:cNvPicPr>
            <a:picLocks noChangeAspect="1"/>
          </p:cNvPicPr>
          <p:nvPr/>
        </p:nvPicPr>
        <p:blipFill>
          <a:blip r:embed="rId5"/>
          <a:stretch>
            <a:fillRect/>
          </a:stretch>
        </p:blipFill>
        <p:spPr>
          <a:xfrm>
            <a:off x="7336201" y="2032872"/>
            <a:ext cx="4666171" cy="3462856"/>
          </a:xfrm>
          <a:prstGeom prst="rect">
            <a:avLst/>
          </a:prstGeom>
        </p:spPr>
      </p:pic>
      <p:sp>
        <p:nvSpPr>
          <p:cNvPr id="4" name="TextBox 3">
            <a:extLst>
              <a:ext uri="{FF2B5EF4-FFF2-40B4-BE49-F238E27FC236}">
                <a16:creationId xmlns:a16="http://schemas.microsoft.com/office/drawing/2014/main" id="{2E207FBB-B42B-D852-E7DF-4CD9940B202D}"/>
              </a:ext>
            </a:extLst>
          </p:cNvPr>
          <p:cNvSpPr txBox="1"/>
          <p:nvPr/>
        </p:nvSpPr>
        <p:spPr>
          <a:xfrm>
            <a:off x="7775481" y="5573691"/>
            <a:ext cx="431033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kern="1200">
                <a:solidFill>
                  <a:schemeClr val="bg1"/>
                </a:solidFill>
                <a:latin typeface="Bai Jamjuree"/>
                <a:ea typeface="+mn-ea"/>
                <a:cs typeface="+mn-cs"/>
              </a:rPr>
              <a:t>Source: </a:t>
            </a:r>
            <a:r>
              <a:rPr lang="en-US" sz="1200" kern="1200">
                <a:solidFill>
                  <a:schemeClr val="bg1"/>
                </a:solidFill>
                <a:latin typeface="Bai Jamjuree"/>
                <a:ea typeface="+mn-ea"/>
                <a:cs typeface="+mn-cs"/>
                <a:hlinkClick r:id="rId6"/>
              </a:rPr>
              <a:t>FT: Will AI turbocharge the hunt for new drugs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Background pattern&#10;&#10;Description automatically generated">
            <a:extLst>
              <a:ext uri="{FF2B5EF4-FFF2-40B4-BE49-F238E27FC236}">
                <a16:creationId xmlns:a16="http://schemas.microsoft.com/office/drawing/2014/main" id="{E5F54A36-BFE8-BA98-2648-8933B305BA32}"/>
              </a:ext>
            </a:extLst>
          </p:cNvPr>
          <p:cNvPicPr>
            <a:picLocks noChangeAspect="1"/>
          </p:cNvPicPr>
          <p:nvPr/>
        </p:nvPicPr>
        <p:blipFill>
          <a:blip r:embed="rId2"/>
          <a:stretch>
            <a:fillRect/>
          </a:stretch>
        </p:blipFill>
        <p:spPr>
          <a:xfrm flipV="1">
            <a:off x="6332764" y="-22302"/>
            <a:ext cx="5859236" cy="2433313"/>
          </a:xfrm>
          <a:prstGeom prst="rect">
            <a:avLst/>
          </a:prstGeom>
        </p:spPr>
      </p:pic>
      <p:sp>
        <p:nvSpPr>
          <p:cNvPr id="2" name="Title 1">
            <a:extLst>
              <a:ext uri="{FF2B5EF4-FFF2-40B4-BE49-F238E27FC236}">
                <a16:creationId xmlns:a16="http://schemas.microsoft.com/office/drawing/2014/main" id="{9D996A0A-1B7D-4353-A3D7-11AB1CE6C5E5}"/>
              </a:ext>
            </a:extLst>
          </p:cNvPr>
          <p:cNvSpPr>
            <a:spLocks noGrp="1"/>
          </p:cNvSpPr>
          <p:nvPr>
            <p:ph type="title"/>
          </p:nvPr>
        </p:nvSpPr>
        <p:spPr/>
        <p:txBody>
          <a:bodyPr/>
          <a:lstStyle/>
          <a:p>
            <a:r>
              <a:rPr lang="en-US">
                <a:solidFill>
                  <a:srgbClr val="00B0F0"/>
                </a:solidFill>
              </a:rPr>
              <a:t>Workshop structure</a:t>
            </a:r>
          </a:p>
        </p:txBody>
      </p:sp>
      <p:sp>
        <p:nvSpPr>
          <p:cNvPr id="3" name="Slide Number Placeholder 2">
            <a:extLst>
              <a:ext uri="{FF2B5EF4-FFF2-40B4-BE49-F238E27FC236}">
                <a16:creationId xmlns:a16="http://schemas.microsoft.com/office/drawing/2014/main" id="{7387657F-06FD-45D8-BD77-DD72FE18AE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50</a:t>
            </a:fld>
            <a:endParaRPr lang="en-US"/>
          </a:p>
        </p:txBody>
      </p:sp>
      <p:sp>
        <p:nvSpPr>
          <p:cNvPr id="6" name="Google Shape;83;p7">
            <a:extLst>
              <a:ext uri="{FF2B5EF4-FFF2-40B4-BE49-F238E27FC236}">
                <a16:creationId xmlns:a16="http://schemas.microsoft.com/office/drawing/2014/main" id="{02ED9B08-4EA5-CA1C-4881-C70572EF0326}"/>
              </a:ext>
            </a:extLst>
          </p:cNvPr>
          <p:cNvSpPr txBox="1"/>
          <p:nvPr/>
        </p:nvSpPr>
        <p:spPr>
          <a:xfrm>
            <a:off x="973915" y="1805084"/>
            <a:ext cx="9776087" cy="3141886"/>
          </a:xfrm>
          <a:prstGeom prst="rect">
            <a:avLst/>
          </a:prstGeom>
          <a:noFill/>
          <a:ln>
            <a:noFill/>
          </a:ln>
        </p:spPr>
        <p:txBody>
          <a:bodyPr spcFirstLastPara="1" wrap="square" lIns="0" tIns="0" rIns="0" bIns="0" anchor="t" anchorCtr="0">
            <a:spAutoFit/>
          </a:bodyPr>
          <a:lstStyle/>
          <a:p>
            <a:pPr marL="457200" marR="0" lvl="0" indent="-457200" algn="l" rtl="0">
              <a:lnSpc>
                <a:spcPts val="3500"/>
              </a:lnSpc>
              <a:spcBef>
                <a:spcPts val="0"/>
              </a:spcBef>
              <a:spcAft>
                <a:spcPts val="0"/>
              </a:spcAft>
              <a:buClr>
                <a:schemeClr val="lt1"/>
              </a:buClr>
              <a:buSzPts val="2000"/>
              <a:buFont typeface="+mj-lt"/>
              <a:buAutoNum type="arabicPeriod"/>
            </a:pPr>
            <a:r>
              <a:rPr lang="en-US" sz="2400" i="0" u="none" strike="sngStrike" cap="none" dirty="0">
                <a:solidFill>
                  <a:schemeClr val="lt1"/>
                </a:solidFill>
                <a:latin typeface="Bai Jamjuree"/>
                <a:ea typeface="Bai Jamjuree"/>
                <a:cs typeface="Bai Jamjuree"/>
                <a:sym typeface="Bai Jamjuree"/>
              </a:rPr>
              <a:t>Introduction to drug discovery and diseases</a:t>
            </a:r>
            <a:endParaRPr lang="en-US" sz="2400" i="0" u="none" strike="sngStrike" cap="non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strike="sngStrike" dirty="0">
                <a:solidFill>
                  <a:schemeClr val="lt1"/>
                </a:solidFill>
                <a:latin typeface="Bai Jamjuree"/>
                <a:ea typeface="Bai Jamjuree"/>
                <a:cs typeface="Bai Jamjuree"/>
                <a:sym typeface="Bai Jamjuree"/>
              </a:rPr>
              <a:t>What are proteins and small molecules?</a:t>
            </a:r>
            <a:endParaRPr lang="en-US" sz="2400" strike="sngStrik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strike="sngStrike" dirty="0">
                <a:solidFill>
                  <a:schemeClr val="lt1"/>
                </a:solidFill>
                <a:latin typeface="Bai Jamjuree"/>
                <a:ea typeface="Bai Jamjuree"/>
                <a:cs typeface="Bai Jamjuree"/>
                <a:sym typeface="Bai Jamjuree"/>
              </a:rPr>
              <a:t>How to use machine learning for drug discovery?</a:t>
            </a:r>
            <a:endParaRPr lang="en-US" sz="2400" strike="sngStrik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i="0" u="none" strike="sngStrike" cap="none" dirty="0">
                <a:solidFill>
                  <a:schemeClr val="lt1"/>
                </a:solidFill>
                <a:latin typeface="Bai Jamjuree"/>
                <a:ea typeface="Bai Jamjuree"/>
                <a:cs typeface="Bai Jamjuree"/>
                <a:sym typeface="Bai Jamjuree"/>
              </a:rPr>
              <a:t>Data sources and </a:t>
            </a:r>
            <a:r>
              <a:rPr lang="en-US" sz="2400" strike="sngStrike" dirty="0">
                <a:solidFill>
                  <a:schemeClr val="lt1"/>
                </a:solidFill>
                <a:latin typeface="Bai Jamjuree"/>
                <a:ea typeface="Bai Jamjuree"/>
                <a:cs typeface="Bai Jamjuree"/>
                <a:sym typeface="Bai Jamjuree"/>
              </a:rPr>
              <a:t>feature representations</a:t>
            </a:r>
            <a:endParaRPr lang="en-US" sz="2400" strike="sngStrik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i="0" u="none" strike="sngStrike" cap="none" dirty="0">
                <a:solidFill>
                  <a:schemeClr val="lt1"/>
                </a:solidFill>
                <a:latin typeface="Bai Jamjuree"/>
                <a:ea typeface="Bai Jamjuree"/>
                <a:cs typeface="Bai Jamjuree"/>
                <a:sym typeface="Bai Jamjuree"/>
              </a:rPr>
              <a:t>Introduction to NLP on language as we know it</a:t>
            </a:r>
            <a:endParaRPr lang="en-US" sz="2400" i="0" u="none" strike="sngStrike" cap="none" dirty="0">
              <a:solidFill>
                <a:schemeClr val="lt1"/>
              </a:solidFill>
              <a:latin typeface="Bai Jamjuree"/>
              <a:ea typeface="Bai Jamjuree"/>
              <a:cs typeface="Bai Jamjuree"/>
            </a:endParaRPr>
          </a:p>
          <a:p>
            <a:pPr marL="457200" indent="-457200">
              <a:lnSpc>
                <a:spcPts val="3500"/>
              </a:lnSpc>
              <a:buClr>
                <a:schemeClr val="lt1"/>
              </a:buClr>
              <a:buSzPts val="2000"/>
              <a:buAutoNum type="arabicPeriod"/>
            </a:pPr>
            <a:r>
              <a:rPr lang="en-US" sz="2400" strike="sngStrike" dirty="0">
                <a:solidFill>
                  <a:schemeClr val="lt1"/>
                </a:solidFill>
                <a:latin typeface="Bai Jamjuree"/>
                <a:ea typeface="Bai Jamjuree"/>
                <a:cs typeface="Bai Jamjuree"/>
              </a:rPr>
              <a:t>NLP for drug discovery</a:t>
            </a:r>
          </a:p>
          <a:p>
            <a:pPr marL="457200" indent="-457200">
              <a:lnSpc>
                <a:spcPts val="3500"/>
              </a:lnSpc>
              <a:buClr>
                <a:schemeClr val="lt1"/>
              </a:buClr>
              <a:buSzPts val="2000"/>
              <a:buFont typeface="+mj-lt"/>
              <a:buAutoNum type="arabicPeriod"/>
            </a:pPr>
            <a:r>
              <a:rPr lang="en-US" sz="2400" dirty="0">
                <a:solidFill>
                  <a:schemeClr val="lt1"/>
                </a:solidFill>
                <a:latin typeface="Bai Jamjuree"/>
                <a:ea typeface="Bai Jamjuree"/>
                <a:cs typeface="Bai Jamjuree"/>
                <a:sym typeface="Bai Jamjuree"/>
              </a:rPr>
              <a:t>NLP for small molecules</a:t>
            </a:r>
            <a:endParaRPr lang="en-US" sz="2400" dirty="0">
              <a:solidFill>
                <a:schemeClr val="lt1"/>
              </a:solidFill>
              <a:latin typeface="Bai Jamjuree"/>
              <a:ea typeface="Bai Jamjuree"/>
              <a:cs typeface="Bai Jamjuree"/>
            </a:endParaRPr>
          </a:p>
        </p:txBody>
      </p:sp>
    </p:spTree>
    <p:extLst>
      <p:ext uri="{BB962C8B-B14F-4D97-AF65-F5344CB8AC3E}">
        <p14:creationId xmlns:p14="http://schemas.microsoft.com/office/powerpoint/2010/main" val="667937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6D8CB-D46E-DC00-0610-84DF46B74E58}"/>
              </a:ext>
            </a:extLst>
          </p:cNvPr>
          <p:cNvSpPr>
            <a:spLocks noGrp="1"/>
          </p:cNvSpPr>
          <p:nvPr>
            <p:ph type="title"/>
          </p:nvPr>
        </p:nvSpPr>
        <p:spPr>
          <a:xfrm>
            <a:off x="2287916" y="2974326"/>
            <a:ext cx="7835231" cy="1052596"/>
          </a:xfrm>
        </p:spPr>
        <p:txBody>
          <a:bodyPr/>
          <a:lstStyle/>
          <a:p>
            <a:r>
              <a:rPr lang="en-US">
                <a:solidFill>
                  <a:srgbClr val="00B0F0"/>
                </a:solidFill>
              </a:rPr>
              <a:t>Using NLP for </a:t>
            </a:r>
            <a:r>
              <a:rPr lang="en-US">
                <a:solidFill>
                  <a:schemeClr val="bg1"/>
                </a:solidFill>
              </a:rPr>
              <a:t>small molecules</a:t>
            </a:r>
          </a:p>
          <a:p>
            <a:endParaRPr lang="en-US">
              <a:solidFill>
                <a:srgbClr val="00B0F0"/>
              </a:solidFill>
            </a:endParaRPr>
          </a:p>
        </p:txBody>
      </p:sp>
      <p:sp>
        <p:nvSpPr>
          <p:cNvPr id="3" name="Slide Number Placeholder 2">
            <a:extLst>
              <a:ext uri="{FF2B5EF4-FFF2-40B4-BE49-F238E27FC236}">
                <a16:creationId xmlns:a16="http://schemas.microsoft.com/office/drawing/2014/main" id="{AA9A47E6-C85F-FB1E-7097-97EEA726A0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51</a:t>
            </a:fld>
            <a:endParaRPr lang="en-US"/>
          </a:p>
        </p:txBody>
      </p:sp>
    </p:spTree>
    <p:extLst>
      <p:ext uri="{BB962C8B-B14F-4D97-AF65-F5344CB8AC3E}">
        <p14:creationId xmlns:p14="http://schemas.microsoft.com/office/powerpoint/2010/main" val="10004860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13DAD8-27CB-D43B-6B09-D5F84E237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9939" y="-22302"/>
            <a:ext cx="3315272" cy="24688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7A22417-FDC5-46CE-8072-9FE85F251681}"/>
              </a:ext>
            </a:extLst>
          </p:cNvPr>
          <p:cNvSpPr>
            <a:spLocks noGrp="1"/>
          </p:cNvSpPr>
          <p:nvPr>
            <p:ph type="title"/>
          </p:nvPr>
        </p:nvSpPr>
        <p:spPr>
          <a:xfrm>
            <a:off x="965200" y="558930"/>
            <a:ext cx="7554332" cy="526298"/>
          </a:xfrm>
        </p:spPr>
        <p:txBody>
          <a:bodyPr/>
          <a:lstStyle/>
          <a:p>
            <a:r>
              <a:rPr lang="en-US">
                <a:solidFill>
                  <a:srgbClr val="00B0F0"/>
                </a:solidFill>
              </a:rPr>
              <a:t>Building embeddings for molecules</a:t>
            </a:r>
          </a:p>
        </p:txBody>
      </p:sp>
      <p:sp>
        <p:nvSpPr>
          <p:cNvPr id="3" name="Slide Number Placeholder 2">
            <a:extLst>
              <a:ext uri="{FF2B5EF4-FFF2-40B4-BE49-F238E27FC236}">
                <a16:creationId xmlns:a16="http://schemas.microsoft.com/office/drawing/2014/main" id="{185807DE-9EAD-4120-A1DE-BE1CA48D35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52</a:t>
            </a:fld>
            <a:endParaRPr lang="en-US"/>
          </a:p>
        </p:txBody>
      </p:sp>
      <p:sp>
        <p:nvSpPr>
          <p:cNvPr id="5" name="TextBox 4">
            <a:extLst>
              <a:ext uri="{FF2B5EF4-FFF2-40B4-BE49-F238E27FC236}">
                <a16:creationId xmlns:a16="http://schemas.microsoft.com/office/drawing/2014/main" id="{3496F408-66E0-4A68-A44A-806CEF6D6CF4}"/>
              </a:ext>
            </a:extLst>
          </p:cNvPr>
          <p:cNvSpPr txBox="1"/>
          <p:nvPr/>
        </p:nvSpPr>
        <p:spPr>
          <a:xfrm>
            <a:off x="839304" y="1897865"/>
            <a:ext cx="8466741" cy="4401205"/>
          </a:xfrm>
          <a:prstGeom prst="rect">
            <a:avLst/>
          </a:prstGeom>
          <a:noFill/>
        </p:spPr>
        <p:txBody>
          <a:bodyPr wrap="square" lIns="91440" tIns="45720" rIns="91440" bIns="45720" anchor="t">
            <a:spAutoFit/>
          </a:bodyPr>
          <a:lstStyle/>
          <a:p>
            <a:pPr marL="342900" indent="-342900">
              <a:buClr>
                <a:schemeClr val="bg1"/>
              </a:buClr>
              <a:buFont typeface="Arial" panose="020B0604020202020204" pitchFamily="34" charset="0"/>
              <a:buChar char="•"/>
            </a:pPr>
            <a:r>
              <a:rPr lang="en-US" sz="2000" b="0" i="0" dirty="0">
                <a:solidFill>
                  <a:schemeClr val="bg1"/>
                </a:solidFill>
                <a:effectLst/>
                <a:latin typeface="Bai Jamjuree"/>
                <a:cs typeface="Bai Jamjuree"/>
              </a:rPr>
              <a:t>Molecular embeddings have many advantages over text embeddings</a:t>
            </a:r>
          </a:p>
          <a:p>
            <a:pPr marL="342900" indent="-342900">
              <a:buClr>
                <a:schemeClr val="bg1"/>
              </a:buClr>
              <a:buFont typeface="Arial" panose="020B0604020202020204" pitchFamily="34" charset="0"/>
              <a:buChar char="•"/>
            </a:pPr>
            <a:endParaRPr lang="en-US" sz="2000" dirty="0">
              <a:solidFill>
                <a:schemeClr val="bg1"/>
              </a:solidFill>
              <a:latin typeface="Bai Jamjuree"/>
              <a:cs typeface="Bai Jamjuree"/>
            </a:endParaRPr>
          </a:p>
          <a:p>
            <a:pPr marL="342900" indent="-342900">
              <a:buClr>
                <a:schemeClr val="bg1"/>
              </a:buClr>
              <a:buFont typeface="Arial" panose="020B0604020202020204" pitchFamily="34" charset="0"/>
              <a:buChar char="•"/>
            </a:pPr>
            <a:r>
              <a:rPr lang="en-US" sz="2000" dirty="0">
                <a:solidFill>
                  <a:schemeClr val="bg1"/>
                </a:solidFill>
                <a:latin typeface="Bai Jamjuree"/>
                <a:cs typeface="Bai Jamjuree"/>
              </a:rPr>
              <a:t>Much larger training datasets than available from text alone </a:t>
            </a:r>
          </a:p>
          <a:p>
            <a:pPr marL="342900" indent="-342900">
              <a:buClr>
                <a:schemeClr val="bg1"/>
              </a:buClr>
              <a:buFont typeface="Arial" panose="020B0604020202020204" pitchFamily="34" charset="0"/>
              <a:buChar char="•"/>
            </a:pPr>
            <a:r>
              <a:rPr lang="en-US" sz="2000" dirty="0">
                <a:solidFill>
                  <a:schemeClr val="bg1"/>
                </a:solidFill>
                <a:latin typeface="Bai Jamjuree"/>
                <a:cs typeface="Bai Jamjuree"/>
              </a:rPr>
              <a:t>Biomedical texts only contain few tens of thousands of chemical structures, while chemical databases contain hundreds of millions of chemical structures</a:t>
            </a:r>
            <a:endParaRPr lang="en-US" sz="2000" b="0" i="0" dirty="0">
              <a:solidFill>
                <a:schemeClr val="bg1"/>
              </a:solidFill>
              <a:effectLst/>
              <a:latin typeface="Bai Jamjuree"/>
              <a:cs typeface="Bai Jamjuree"/>
            </a:endParaRPr>
          </a:p>
          <a:p>
            <a:pPr marL="342900" lvl="8" indent="-342900">
              <a:buClr>
                <a:schemeClr val="bg1"/>
              </a:buClr>
              <a:buFont typeface="Arial" panose="020B0604020202020204" pitchFamily="34" charset="0"/>
              <a:buChar char="•"/>
            </a:pPr>
            <a:endParaRPr lang="en-US" sz="2000" b="0" i="0" dirty="0">
              <a:solidFill>
                <a:schemeClr val="bg1"/>
              </a:solidFill>
              <a:effectLst/>
              <a:latin typeface="Bai Jamjuree"/>
              <a:cs typeface="Bai Jamjuree"/>
            </a:endParaRPr>
          </a:p>
          <a:p>
            <a:pPr marL="342900" lvl="8" indent="-342900">
              <a:buClr>
                <a:schemeClr val="bg1"/>
              </a:buClr>
              <a:buFont typeface="Arial" panose="020B0604020202020204" pitchFamily="34" charset="0"/>
              <a:buChar char="•"/>
            </a:pPr>
            <a:r>
              <a:rPr lang="en-US" sz="2000" b="0" i="0" dirty="0">
                <a:solidFill>
                  <a:schemeClr val="bg1"/>
                </a:solidFill>
                <a:effectLst/>
                <a:latin typeface="Bai Jamjuree"/>
                <a:cs typeface="Bai Jamjuree"/>
              </a:rPr>
              <a:t>Ability to predict novel molecules</a:t>
            </a:r>
            <a:endParaRPr lang="en-US" dirty="0"/>
          </a:p>
          <a:p>
            <a:pPr marL="342900" indent="-342900">
              <a:buClr>
                <a:schemeClr val="bg1"/>
              </a:buClr>
              <a:buFont typeface="Arial" panose="020B0604020202020204" pitchFamily="34" charset="0"/>
              <a:buChar char="•"/>
            </a:pPr>
            <a:endParaRPr lang="en-US" sz="2000" b="0" i="0" dirty="0">
              <a:solidFill>
                <a:schemeClr val="bg1"/>
              </a:solidFill>
              <a:effectLst/>
              <a:latin typeface="Bai Jamjuree" panose="020B0604020202020204" charset="-34"/>
              <a:cs typeface="Bai Jamjuree" panose="020B0604020202020204" charset="-34"/>
            </a:endParaRPr>
          </a:p>
          <a:p>
            <a:pPr marL="342900" indent="-342900">
              <a:buClr>
                <a:schemeClr val="bg1"/>
              </a:buClr>
              <a:buFont typeface="Arial" panose="020B0604020202020204" pitchFamily="34" charset="0"/>
              <a:buChar char="•"/>
            </a:pPr>
            <a:r>
              <a:rPr lang="en-US" sz="2000" b="0" i="0" dirty="0">
                <a:solidFill>
                  <a:schemeClr val="bg1"/>
                </a:solidFill>
                <a:effectLst/>
                <a:latin typeface="Bai Jamjuree"/>
                <a:cs typeface="Bai Jamjuree"/>
              </a:rPr>
              <a:t>For text embeddings, the molecule must already exist</a:t>
            </a:r>
            <a:r>
              <a:rPr lang="en-US" sz="2000" dirty="0">
                <a:solidFill>
                  <a:schemeClr val="bg1"/>
                </a:solidFill>
                <a:latin typeface="Bai Jamjuree"/>
                <a:cs typeface="Bai Jamjuree"/>
              </a:rPr>
              <a:t> (maybe a transformer could make up a new molecule name, but this would be very difficult to interpret)</a:t>
            </a:r>
            <a:endParaRPr lang="en-US" sz="2000" b="0" i="0" dirty="0">
              <a:solidFill>
                <a:schemeClr val="bg1"/>
              </a:solidFill>
              <a:effectLst/>
              <a:latin typeface="Bai Jamjuree"/>
              <a:cs typeface="Bai Jamjuree"/>
            </a:endParaRPr>
          </a:p>
          <a:p>
            <a:pPr marL="342900" indent="-342900">
              <a:buClr>
                <a:schemeClr val="bg1"/>
              </a:buClr>
              <a:buFont typeface="Arial" panose="020B0604020202020204" pitchFamily="34" charset="0"/>
              <a:buChar char="•"/>
            </a:pPr>
            <a:endParaRPr lang="en-US" sz="2000" dirty="0">
              <a:solidFill>
                <a:schemeClr val="bg1"/>
              </a:solidFill>
              <a:latin typeface="Bai Jamjuree" panose="020B0604020202020204" charset="-34"/>
              <a:cs typeface="Bai Jamjuree" panose="020B0604020202020204" charset="-34"/>
            </a:endParaRPr>
          </a:p>
        </p:txBody>
      </p:sp>
    </p:spTree>
    <p:extLst>
      <p:ext uri="{BB962C8B-B14F-4D97-AF65-F5344CB8AC3E}">
        <p14:creationId xmlns:p14="http://schemas.microsoft.com/office/powerpoint/2010/main" val="21790540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35451-81D2-4F57-AC56-AF1307BFCBB3}"/>
              </a:ext>
            </a:extLst>
          </p:cNvPr>
          <p:cNvSpPr>
            <a:spLocks noGrp="1"/>
          </p:cNvSpPr>
          <p:nvPr>
            <p:ph type="title"/>
          </p:nvPr>
        </p:nvSpPr>
        <p:spPr>
          <a:xfrm>
            <a:off x="965200" y="548656"/>
            <a:ext cx="10753834" cy="526298"/>
          </a:xfrm>
        </p:spPr>
        <p:txBody>
          <a:bodyPr/>
          <a:lstStyle/>
          <a:p>
            <a:r>
              <a:rPr lang="en-US" err="1">
                <a:solidFill>
                  <a:srgbClr val="00B0F0"/>
                </a:solidFill>
              </a:rPr>
              <a:t>ChemBERTa</a:t>
            </a:r>
            <a:r>
              <a:rPr lang="en-US">
                <a:solidFill>
                  <a:srgbClr val="00B0F0"/>
                </a:solidFill>
              </a:rPr>
              <a:t>: </a:t>
            </a:r>
            <a:r>
              <a:rPr lang="en-US">
                <a:solidFill>
                  <a:schemeClr val="bg1"/>
                </a:solidFill>
              </a:rPr>
              <a:t>what is it</a:t>
            </a:r>
          </a:p>
        </p:txBody>
      </p:sp>
      <p:sp>
        <p:nvSpPr>
          <p:cNvPr id="3" name="Slide Number Placeholder 2">
            <a:extLst>
              <a:ext uri="{FF2B5EF4-FFF2-40B4-BE49-F238E27FC236}">
                <a16:creationId xmlns:a16="http://schemas.microsoft.com/office/drawing/2014/main" id="{9B5FCE76-CCEE-43A9-9C04-1607A66C11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53</a:t>
            </a:fld>
            <a:endParaRPr lang="en-US"/>
          </a:p>
        </p:txBody>
      </p:sp>
      <p:sp>
        <p:nvSpPr>
          <p:cNvPr id="5" name="TextBox 4">
            <a:extLst>
              <a:ext uri="{FF2B5EF4-FFF2-40B4-BE49-F238E27FC236}">
                <a16:creationId xmlns:a16="http://schemas.microsoft.com/office/drawing/2014/main" id="{FE45A3BD-69ED-4633-8D7D-1A895DB1A034}"/>
              </a:ext>
            </a:extLst>
          </p:cNvPr>
          <p:cNvSpPr txBox="1"/>
          <p:nvPr/>
        </p:nvSpPr>
        <p:spPr>
          <a:xfrm>
            <a:off x="965200" y="1439704"/>
            <a:ext cx="8444614" cy="2862322"/>
          </a:xfrm>
          <a:prstGeom prst="rect">
            <a:avLst/>
          </a:prstGeom>
          <a:noFill/>
        </p:spPr>
        <p:txBody>
          <a:bodyPr wrap="square">
            <a:spAutoFit/>
          </a:bodyPr>
          <a:lstStyle/>
          <a:p>
            <a:pPr marL="342900" indent="-342900">
              <a:buClr>
                <a:schemeClr val="bg1"/>
              </a:buClr>
              <a:buFont typeface="Arial" panose="020B0604020202020204" pitchFamily="34" charset="0"/>
              <a:buChar char="•"/>
            </a:pPr>
            <a:r>
              <a:rPr lang="en-US" sz="2000" b="0" i="0" dirty="0" err="1">
                <a:solidFill>
                  <a:schemeClr val="bg1"/>
                </a:solidFill>
                <a:effectLst/>
                <a:latin typeface="Bai Jamjuree"/>
                <a:cs typeface="Bai Jamjuree"/>
              </a:rPr>
              <a:t>ChemBERTa</a:t>
            </a:r>
            <a:r>
              <a:rPr lang="en-US" sz="2000" b="0" i="0" dirty="0">
                <a:solidFill>
                  <a:schemeClr val="bg1"/>
                </a:solidFill>
                <a:effectLst/>
                <a:latin typeface="Bai Jamjuree"/>
                <a:cs typeface="Bai Jamjuree"/>
              </a:rPr>
              <a:t> 2020: Large-Scale Self-Supervised Pretraining for Molecular Property Prediction</a:t>
            </a:r>
          </a:p>
          <a:p>
            <a:pPr marL="342900" indent="-342900">
              <a:buClr>
                <a:schemeClr val="bg1"/>
              </a:buClr>
              <a:buFont typeface="Arial" panose="020B0604020202020204" pitchFamily="34" charset="0"/>
              <a:buChar char="•"/>
            </a:pPr>
            <a:endParaRPr lang="en-US" sz="2000" b="0" i="0" dirty="0">
              <a:solidFill>
                <a:schemeClr val="bg1"/>
              </a:solidFill>
              <a:effectLst/>
              <a:latin typeface="Bai Jamjuree"/>
              <a:cs typeface="Bai Jamjuree"/>
            </a:endParaRPr>
          </a:p>
          <a:p>
            <a:pPr marL="342900" indent="-342900">
              <a:buClr>
                <a:schemeClr val="bg1"/>
              </a:buClr>
              <a:buFont typeface="Arial" panose="020B0604020202020204" pitchFamily="34" charset="0"/>
              <a:buChar char="•"/>
            </a:pPr>
            <a:r>
              <a:rPr lang="en-US" sz="2000" dirty="0">
                <a:solidFill>
                  <a:schemeClr val="bg1"/>
                </a:solidFill>
                <a:latin typeface="Bai Jamjuree"/>
                <a:cs typeface="Bai Jamjuree"/>
              </a:rPr>
              <a:t>Trained </a:t>
            </a:r>
            <a:r>
              <a:rPr lang="en-US" sz="2000" dirty="0" err="1">
                <a:solidFill>
                  <a:schemeClr val="bg1"/>
                </a:solidFill>
                <a:latin typeface="Bai Jamjuree"/>
                <a:cs typeface="Bai Jamjuree"/>
              </a:rPr>
              <a:t>RoBERTa</a:t>
            </a:r>
            <a:r>
              <a:rPr lang="en-US" sz="2000" dirty="0">
                <a:solidFill>
                  <a:schemeClr val="bg1"/>
                </a:solidFill>
                <a:latin typeface="Bai Jamjuree"/>
                <a:cs typeface="Bai Jamjuree"/>
              </a:rPr>
              <a:t> using 10 million SMILES (77m available from PubChem)</a:t>
            </a:r>
          </a:p>
          <a:p>
            <a:pPr marL="342900" indent="-342900">
              <a:buClr>
                <a:schemeClr val="bg1"/>
              </a:buClr>
              <a:buFont typeface="Arial" panose="020B0604020202020204" pitchFamily="34" charset="0"/>
              <a:buChar char="•"/>
            </a:pPr>
            <a:endParaRPr lang="en-US" sz="2000" dirty="0">
              <a:solidFill>
                <a:schemeClr val="bg1"/>
              </a:solidFill>
              <a:latin typeface="Bai Jamjuree" panose="020B0604020202020204" charset="-34"/>
              <a:cs typeface="Bai Jamjuree" panose="020B0604020202020204" charset="-34"/>
            </a:endParaRPr>
          </a:p>
          <a:p>
            <a:pPr marL="342900" indent="-342900">
              <a:buClr>
                <a:schemeClr val="bg1"/>
              </a:buClr>
              <a:buFont typeface="Arial" panose="020B0604020202020204" pitchFamily="34" charset="0"/>
              <a:buChar char="•"/>
            </a:pPr>
            <a:r>
              <a:rPr lang="en-US" sz="2000" dirty="0">
                <a:solidFill>
                  <a:schemeClr val="bg1"/>
                </a:solidFill>
                <a:latin typeface="Bai Jamjuree"/>
                <a:cs typeface="Bai Jamjuree"/>
              </a:rPr>
              <a:t>How was it trained: predict missing segments of molecules</a:t>
            </a:r>
          </a:p>
          <a:p>
            <a:pPr marL="342900" indent="-342900">
              <a:buClr>
                <a:schemeClr val="bg1"/>
              </a:buClr>
              <a:buFont typeface="Arial" panose="020B0604020202020204" pitchFamily="34" charset="0"/>
              <a:buChar char="•"/>
            </a:pPr>
            <a:endParaRPr lang="en-US" sz="2000" dirty="0">
              <a:solidFill>
                <a:schemeClr val="bg1"/>
              </a:solidFill>
              <a:latin typeface="Bai Jamjuree" panose="020B0604020202020204" charset="-34"/>
              <a:cs typeface="Bai Jamjuree" panose="020B0604020202020204" charset="-34"/>
            </a:endParaRPr>
          </a:p>
          <a:p>
            <a:pPr marL="342900" indent="-342900">
              <a:buClr>
                <a:schemeClr val="bg1"/>
              </a:buClr>
              <a:buFont typeface="Arial" panose="020B0604020202020204" pitchFamily="34" charset="0"/>
              <a:buChar char="•"/>
            </a:pPr>
            <a:r>
              <a:rPr lang="en-US" sz="2000" dirty="0">
                <a:solidFill>
                  <a:schemeClr val="bg1"/>
                </a:solidFill>
                <a:latin typeface="Bai Jamjuree"/>
                <a:cs typeface="Bai Jamjuree"/>
              </a:rPr>
              <a:t>Performance: not the best but likely better with more data</a:t>
            </a:r>
          </a:p>
        </p:txBody>
      </p:sp>
      <p:pic>
        <p:nvPicPr>
          <p:cNvPr id="6" name="Picture 5" descr="A picture containing circle, graphics, clipart, design&#10;&#10;Description automatically generated">
            <a:extLst>
              <a:ext uri="{FF2B5EF4-FFF2-40B4-BE49-F238E27FC236}">
                <a16:creationId xmlns:a16="http://schemas.microsoft.com/office/drawing/2014/main" id="{272E7CBF-3BE4-B02F-D54D-DC8333E264C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8333" y1="47500" x2="38333" y2="47500"/>
                        <a14:foregroundMark x1="30556" y1="61389" x2="30556" y2="61389"/>
                        <a14:foregroundMark x1="53611" y1="51944" x2="53611" y2="51944"/>
                        <a14:foregroundMark x1="65278" y1="49722" x2="65278" y2="49722"/>
                      </a14:backgroundRemoval>
                    </a14:imgEffect>
                  </a14:imgLayer>
                </a14:imgProps>
              </a:ext>
            </a:extLst>
          </a:blip>
          <a:stretch>
            <a:fillRect/>
          </a:stretch>
        </p:blipFill>
        <p:spPr>
          <a:xfrm>
            <a:off x="10090126" y="0"/>
            <a:ext cx="1995450" cy="1995450"/>
          </a:xfrm>
          <a:prstGeom prst="rect">
            <a:avLst/>
          </a:prstGeom>
        </p:spPr>
      </p:pic>
    </p:spTree>
    <p:extLst>
      <p:ext uri="{BB962C8B-B14F-4D97-AF65-F5344CB8AC3E}">
        <p14:creationId xmlns:p14="http://schemas.microsoft.com/office/powerpoint/2010/main" val="837231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99EDA-FAAE-BAB8-7580-CFAD40A38643}"/>
              </a:ext>
            </a:extLst>
          </p:cNvPr>
          <p:cNvSpPr>
            <a:spLocks noGrp="1"/>
          </p:cNvSpPr>
          <p:nvPr>
            <p:ph type="title"/>
          </p:nvPr>
        </p:nvSpPr>
        <p:spPr>
          <a:xfrm>
            <a:off x="965200" y="558930"/>
            <a:ext cx="10753834" cy="526298"/>
          </a:xfrm>
        </p:spPr>
        <p:txBody>
          <a:bodyPr/>
          <a:lstStyle/>
          <a:p>
            <a:r>
              <a:rPr lang="en-US" err="1">
                <a:solidFill>
                  <a:srgbClr val="00B0F0"/>
                </a:solidFill>
              </a:rPr>
              <a:t>ChemBERTa</a:t>
            </a:r>
            <a:r>
              <a:rPr lang="en-US">
                <a:solidFill>
                  <a:srgbClr val="00B0F0"/>
                </a:solidFill>
              </a:rPr>
              <a:t>: </a:t>
            </a:r>
            <a:r>
              <a:rPr lang="en-US">
                <a:solidFill>
                  <a:schemeClr val="bg1"/>
                </a:solidFill>
              </a:rPr>
              <a:t>how it works</a:t>
            </a:r>
            <a:endParaRPr lang="en-US" b="0">
              <a:solidFill>
                <a:schemeClr val="bg1"/>
              </a:solidFill>
            </a:endParaRPr>
          </a:p>
        </p:txBody>
      </p:sp>
      <p:sp>
        <p:nvSpPr>
          <p:cNvPr id="3" name="Slide Number Placeholder 2">
            <a:extLst>
              <a:ext uri="{FF2B5EF4-FFF2-40B4-BE49-F238E27FC236}">
                <a16:creationId xmlns:a16="http://schemas.microsoft.com/office/drawing/2014/main" id="{792DE990-92AC-C82A-B272-B3D1483230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54</a:t>
            </a:fld>
            <a:endParaRPr lang="en-US"/>
          </a:p>
        </p:txBody>
      </p:sp>
      <p:sp>
        <p:nvSpPr>
          <p:cNvPr id="4" name="TextBox 3">
            <a:extLst>
              <a:ext uri="{FF2B5EF4-FFF2-40B4-BE49-F238E27FC236}">
                <a16:creationId xmlns:a16="http://schemas.microsoft.com/office/drawing/2014/main" id="{34F186C0-1F09-C87C-821F-7DAE5B1C7217}"/>
              </a:ext>
            </a:extLst>
          </p:cNvPr>
          <p:cNvSpPr txBox="1"/>
          <p:nvPr/>
        </p:nvSpPr>
        <p:spPr>
          <a:xfrm>
            <a:off x="965200" y="1349829"/>
            <a:ext cx="9114465"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lr>
                <a:schemeClr val="bg1"/>
              </a:buClr>
              <a:buChar char="•"/>
            </a:pPr>
            <a:r>
              <a:rPr lang="en-US" sz="2000">
                <a:solidFill>
                  <a:srgbClr val="FFFFFF"/>
                </a:solidFill>
                <a:latin typeface="Bai Jamjuree"/>
              </a:rPr>
              <a:t>The model is trained to predict masked/corrupted tokens within a SMILES sequence</a:t>
            </a:r>
          </a:p>
          <a:p>
            <a:pPr marL="342900" indent="-342900">
              <a:buClr>
                <a:schemeClr val="bg1"/>
              </a:buClr>
              <a:buChar char="•"/>
            </a:pPr>
            <a:endParaRPr lang="en-US" sz="2000">
              <a:solidFill>
                <a:srgbClr val="FFFFFF"/>
              </a:solidFill>
              <a:latin typeface="Bai Jamjuree"/>
            </a:endParaRPr>
          </a:p>
          <a:p>
            <a:pPr>
              <a:buClr>
                <a:schemeClr val="bg1"/>
              </a:buClr>
            </a:pPr>
            <a:r>
              <a:rPr lang="en-US" sz="2000">
                <a:solidFill>
                  <a:srgbClr val="0070C0"/>
                </a:solidFill>
                <a:latin typeface="Bai Jamjuree"/>
              </a:rPr>
              <a:t>How is the input SMILES sequence processed?</a:t>
            </a:r>
          </a:p>
          <a:p>
            <a:pPr marL="342900" indent="-342900">
              <a:buClr>
                <a:schemeClr val="bg1"/>
              </a:buClr>
              <a:buChar char="•"/>
            </a:pPr>
            <a:r>
              <a:rPr lang="en-US" sz="2000">
                <a:solidFill>
                  <a:srgbClr val="FFFFFF"/>
                </a:solidFill>
                <a:latin typeface="Bai Jamjuree"/>
              </a:rPr>
              <a:t>NLP typically uses words/sentences as input </a:t>
            </a:r>
          </a:p>
          <a:p>
            <a:pPr marL="342900" indent="-342900">
              <a:buClr>
                <a:schemeClr val="bg1"/>
              </a:buClr>
              <a:buChar char="•"/>
            </a:pPr>
            <a:r>
              <a:rPr lang="en-US" sz="2000">
                <a:solidFill>
                  <a:srgbClr val="FFFFFF"/>
                </a:solidFill>
                <a:latin typeface="Bai Jamjuree"/>
              </a:rPr>
              <a:t>Byte-wise encoding is a hybrid between word and character representation </a:t>
            </a:r>
          </a:p>
          <a:p>
            <a:pPr marL="342900" indent="-342900">
              <a:buClr>
                <a:schemeClr val="bg1"/>
              </a:buClr>
              <a:buChar char="•"/>
            </a:pPr>
            <a:endParaRPr lang="en-US" sz="2000">
              <a:solidFill>
                <a:srgbClr val="FFFFFF"/>
              </a:solidFill>
              <a:latin typeface="Bai Jamjuree"/>
            </a:endParaRPr>
          </a:p>
          <a:p>
            <a:pPr marL="342900" indent="-342900">
              <a:buClr>
                <a:schemeClr val="bg1"/>
              </a:buClr>
              <a:buFont typeface="Arial"/>
              <a:buChar char="•"/>
            </a:pPr>
            <a:r>
              <a:rPr lang="en-US" sz="2000">
                <a:solidFill>
                  <a:srgbClr val="FFFFFF"/>
                </a:solidFill>
                <a:latin typeface="Bai Jamjuree"/>
              </a:rPr>
              <a:t>Byte-wise encoding: frequently occurring sub-word pairs are merged in an iterative process (“</a:t>
            </a:r>
            <a:r>
              <a:rPr lang="en-US" sz="2000" err="1">
                <a:solidFill>
                  <a:srgbClr val="FFFFFF"/>
                </a:solidFill>
                <a:latin typeface="Bai Jamjuree"/>
              </a:rPr>
              <a:t>ing</a:t>
            </a:r>
            <a:r>
              <a:rPr lang="en-US" sz="2000">
                <a:solidFill>
                  <a:srgbClr val="FFFFFF"/>
                </a:solidFill>
                <a:latin typeface="Bai Jamjuree"/>
              </a:rPr>
              <a:t>”, ”ed”)</a:t>
            </a:r>
          </a:p>
          <a:p>
            <a:pPr marL="342900" indent="-342900">
              <a:buClr>
                <a:schemeClr val="bg1"/>
              </a:buClr>
              <a:buChar char="•"/>
            </a:pPr>
            <a:r>
              <a:rPr lang="en-US" sz="2000">
                <a:solidFill>
                  <a:schemeClr val="bg1"/>
                </a:solidFill>
                <a:latin typeface="Bai Jamjuree" panose="020B0604020202020204" charset="-34"/>
                <a:cs typeface="Bai Jamjuree" panose="020B0604020202020204" charset="-34"/>
              </a:rPr>
              <a:t>Repeat merging until the desired vocabulary size is achieved (which is a hyperparameter).</a:t>
            </a:r>
          </a:p>
          <a:p>
            <a:pPr marL="342900" indent="-342900">
              <a:buClr>
                <a:schemeClr val="bg1"/>
              </a:buClr>
              <a:buFont typeface="Arial"/>
              <a:buChar char="•"/>
            </a:pPr>
            <a:r>
              <a:rPr lang="en-US" sz="2000" b="1">
                <a:solidFill>
                  <a:srgbClr val="FFFFFF"/>
                </a:solidFill>
                <a:latin typeface="Bai Jamjuree"/>
              </a:rPr>
              <a:t>Advantage</a:t>
            </a:r>
            <a:r>
              <a:rPr lang="en-US" sz="2000">
                <a:solidFill>
                  <a:srgbClr val="FFFFFF"/>
                </a:solidFill>
                <a:latin typeface="Bai Jamjuree"/>
              </a:rPr>
              <a:t>: rare and unknown words can usually be composed from a set of </a:t>
            </a:r>
            <a:r>
              <a:rPr lang="en-US" sz="2000" err="1">
                <a:solidFill>
                  <a:srgbClr val="FFFFFF"/>
                </a:solidFill>
                <a:latin typeface="Bai Jamjuree"/>
              </a:rPr>
              <a:t>subwords</a:t>
            </a:r>
            <a:endParaRPr lang="en-US" sz="2000">
              <a:solidFill>
                <a:schemeClr val="bg1"/>
              </a:solidFill>
              <a:latin typeface="Bai Jamjuree" panose="020B0604020202020204" charset="-34"/>
              <a:cs typeface="Bai Jamjuree" panose="020B0604020202020204" charset="-34"/>
            </a:endParaRPr>
          </a:p>
          <a:p>
            <a:pPr marL="342900" indent="-342900">
              <a:buClr>
                <a:schemeClr val="bg1"/>
              </a:buClr>
              <a:buChar char="•"/>
            </a:pPr>
            <a:endParaRPr lang="en-US" sz="2000">
              <a:solidFill>
                <a:schemeClr val="bg1"/>
              </a:solidFill>
              <a:latin typeface="Bai Jamjuree" panose="020B0604020202020204" charset="-34"/>
              <a:cs typeface="Bai Jamjuree" panose="020B0604020202020204" charset="-34"/>
            </a:endParaRPr>
          </a:p>
          <a:p>
            <a:pPr>
              <a:buClr>
                <a:schemeClr val="bg1"/>
              </a:buClr>
            </a:pPr>
            <a:endParaRPr lang="en-US" sz="2000">
              <a:solidFill>
                <a:schemeClr val="bg1"/>
              </a:solidFill>
              <a:latin typeface="Bai Jamjuree" panose="020B0604020202020204" charset="-34"/>
              <a:cs typeface="Bai Jamjuree" panose="020B0604020202020204" charset="-34"/>
            </a:endParaRPr>
          </a:p>
          <a:p>
            <a:pPr marL="342900" indent="-342900">
              <a:buClr>
                <a:schemeClr val="bg1"/>
              </a:buClr>
              <a:buChar char="•"/>
            </a:pPr>
            <a:r>
              <a:rPr lang="en-US" sz="1600">
                <a:solidFill>
                  <a:schemeClr val="bg1"/>
                </a:solidFill>
                <a:latin typeface="Bai Jamjuree" panose="020B0604020202020204" charset="-34"/>
                <a:cs typeface="Bai Jamjuree" panose="020B0604020202020204" charset="-34"/>
              </a:rPr>
              <a:t>Code for this project: </a:t>
            </a:r>
            <a:r>
              <a:rPr lang="en-US" sz="1600">
                <a:solidFill>
                  <a:schemeClr val="bg1"/>
                </a:solidFill>
                <a:latin typeface="Bai Jamjuree" panose="020B0604020202020204" charset="-34"/>
                <a:cs typeface="Bai Jamjuree" panose="020B0604020202020204" charset="-34"/>
                <a:hlinkClick r:id="rId3"/>
              </a:rPr>
              <a:t>https://github.com/seyonechithrananda/bert-loves-chemistry</a:t>
            </a:r>
            <a:endParaRPr lang="en-US" sz="1600">
              <a:solidFill>
                <a:schemeClr val="bg1"/>
              </a:solidFill>
              <a:latin typeface="Bai Jamjuree" panose="020B0604020202020204" charset="-34"/>
              <a:cs typeface="Bai Jamjuree" panose="020B0604020202020204" charset="-34"/>
            </a:endParaRPr>
          </a:p>
        </p:txBody>
      </p:sp>
      <p:pic>
        <p:nvPicPr>
          <p:cNvPr id="5" name="Picture 4">
            <a:extLst>
              <a:ext uri="{FF2B5EF4-FFF2-40B4-BE49-F238E27FC236}">
                <a16:creationId xmlns:a16="http://schemas.microsoft.com/office/drawing/2014/main" id="{65D634D9-C8FD-D4B2-FBAE-A851E0B92F3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521" b="98099" l="9886" r="98099">
                        <a14:foregroundMark x1="52852" y1="5323" x2="52852" y2="5323"/>
                        <a14:foregroundMark x1="38783" y1="10266" x2="38783" y2="10266"/>
                        <a14:foregroundMark x1="34601" y1="11787" x2="34601" y2="11787"/>
                        <a14:foregroundMark x1="44867" y1="6464" x2="44867" y2="6464"/>
                        <a14:foregroundMark x1="47148" y1="4183" x2="47148" y2="4183"/>
                        <a14:foregroundMark x1="79468" y1="7224" x2="79468" y2="7224"/>
                        <a14:foregroundMark x1="90494" y1="14068" x2="90494" y2="14068"/>
                        <a14:foregroundMark x1="93156" y1="33080" x2="93156" y2="33080"/>
                        <a14:foregroundMark x1="90875" y1="46388" x2="90875" y2="46388"/>
                        <a14:foregroundMark x1="89734" y1="73384" x2="89734" y2="73384"/>
                        <a14:foregroundMark x1="84411" y1="82890" x2="84411" y2="82890"/>
                        <a14:foregroundMark x1="77947" y1="92395" x2="77947" y2="92395"/>
                        <a14:foregroundMark x1="69202" y1="98859" x2="69202" y2="98859"/>
                        <a14:foregroundMark x1="36502" y1="67300" x2="36502" y2="67300"/>
                        <a14:foregroundMark x1="33460" y1="58935" x2="33460" y2="58935"/>
                        <a14:foregroundMark x1="34601" y1="63878" x2="34601" y2="63878"/>
                        <a14:foregroundMark x1="38403" y1="70342" x2="38403" y2="70342"/>
                        <a14:foregroundMark x1="96958" y1="88213" x2="96958" y2="88213"/>
                        <a14:foregroundMark x1="93536" y1="9125" x2="93536" y2="9125"/>
                        <a14:foregroundMark x1="85932" y1="1901" x2="85932" y2="1901"/>
                        <a14:foregroundMark x1="93536" y1="85932" x2="93536" y2="85932"/>
                        <a14:foregroundMark x1="96958" y1="90114" x2="96958" y2="90114"/>
                        <a14:foregroundMark x1="98099" y1="95437" x2="98099" y2="95437"/>
                      </a14:backgroundRemoval>
                    </a14:imgEffect>
                  </a14:imgLayer>
                </a14:imgProps>
              </a:ext>
            </a:extLst>
          </a:blip>
          <a:stretch>
            <a:fillRect/>
          </a:stretch>
        </p:blipFill>
        <p:spPr>
          <a:xfrm>
            <a:off x="9752362" y="11822"/>
            <a:ext cx="2428487" cy="2428487"/>
          </a:xfrm>
          <a:prstGeom prst="rect">
            <a:avLst/>
          </a:prstGeom>
        </p:spPr>
      </p:pic>
    </p:spTree>
    <p:extLst>
      <p:ext uri="{BB962C8B-B14F-4D97-AF65-F5344CB8AC3E}">
        <p14:creationId xmlns:p14="http://schemas.microsoft.com/office/powerpoint/2010/main" val="1306098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EC9A8-45FD-41BB-BB32-51710165328B}"/>
              </a:ext>
            </a:extLst>
          </p:cNvPr>
          <p:cNvSpPr>
            <a:spLocks noGrp="1"/>
          </p:cNvSpPr>
          <p:nvPr>
            <p:ph type="title"/>
          </p:nvPr>
        </p:nvSpPr>
        <p:spPr/>
        <p:txBody>
          <a:bodyPr/>
          <a:lstStyle/>
          <a:p>
            <a:r>
              <a:rPr lang="en-US" err="1">
                <a:solidFill>
                  <a:srgbClr val="00B0F0"/>
                </a:solidFill>
              </a:rPr>
              <a:t>ChemBERTa</a:t>
            </a:r>
            <a:r>
              <a:rPr lang="en-US">
                <a:solidFill>
                  <a:srgbClr val="00B0F0"/>
                </a:solidFill>
              </a:rPr>
              <a:t>: </a:t>
            </a:r>
            <a:r>
              <a:rPr lang="en-US">
                <a:solidFill>
                  <a:schemeClr val="bg1"/>
                </a:solidFill>
              </a:rPr>
              <a:t>how it works</a:t>
            </a:r>
          </a:p>
        </p:txBody>
      </p:sp>
      <p:sp>
        <p:nvSpPr>
          <p:cNvPr id="3" name="Slide Number Placeholder 2">
            <a:extLst>
              <a:ext uri="{FF2B5EF4-FFF2-40B4-BE49-F238E27FC236}">
                <a16:creationId xmlns:a16="http://schemas.microsoft.com/office/drawing/2014/main" id="{1C3F6B70-4C05-40F8-84E4-DCF889E157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cxnSp>
        <p:nvCxnSpPr>
          <p:cNvPr id="9" name="Straight Arrow Connector 8">
            <a:extLst>
              <a:ext uri="{FF2B5EF4-FFF2-40B4-BE49-F238E27FC236}">
                <a16:creationId xmlns:a16="http://schemas.microsoft.com/office/drawing/2014/main" id="{C34FE91D-C73C-4EB4-BB63-1F8D13738AC2}"/>
              </a:ext>
            </a:extLst>
          </p:cNvPr>
          <p:cNvCxnSpPr>
            <a:cxnSpLocks/>
          </p:cNvCxnSpPr>
          <p:nvPr/>
        </p:nvCxnSpPr>
        <p:spPr>
          <a:xfrm>
            <a:off x="2644046" y="2718878"/>
            <a:ext cx="612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Cube 9">
            <a:extLst>
              <a:ext uri="{FF2B5EF4-FFF2-40B4-BE49-F238E27FC236}">
                <a16:creationId xmlns:a16="http://schemas.microsoft.com/office/drawing/2014/main" id="{B24083C5-A77F-47AC-967F-0F82058771EA}"/>
              </a:ext>
            </a:extLst>
          </p:cNvPr>
          <p:cNvSpPr/>
          <p:nvPr/>
        </p:nvSpPr>
        <p:spPr>
          <a:xfrm>
            <a:off x="5978096" y="2127050"/>
            <a:ext cx="1745541" cy="1015663"/>
          </a:xfrm>
          <a:prstGeom prst="cub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19EC366-DF92-4A65-B128-8ED2066E79DD}"/>
              </a:ext>
            </a:extLst>
          </p:cNvPr>
          <p:cNvSpPr txBox="1"/>
          <p:nvPr/>
        </p:nvSpPr>
        <p:spPr>
          <a:xfrm>
            <a:off x="5918136" y="2520127"/>
            <a:ext cx="1745541" cy="400110"/>
          </a:xfrm>
          <a:prstGeom prst="rect">
            <a:avLst/>
          </a:prstGeom>
          <a:noFill/>
        </p:spPr>
        <p:txBody>
          <a:bodyPr wrap="square">
            <a:spAutoFit/>
          </a:bodyPr>
          <a:lstStyle/>
          <a:p>
            <a:pPr>
              <a:spcAft>
                <a:spcPts val="600"/>
              </a:spcAft>
            </a:pPr>
            <a:r>
              <a:rPr lang="pt-BR" sz="2000" b="0" i="0">
                <a:solidFill>
                  <a:schemeClr val="bg1"/>
                </a:solidFill>
                <a:effectLst/>
                <a:latin typeface="Bai Jamjuree" panose="020B0604020202020204" charset="-34"/>
                <a:cs typeface="Bai Jamjuree" panose="020B0604020202020204" charset="-34"/>
              </a:rPr>
              <a:t>Transformer</a:t>
            </a:r>
            <a:endParaRPr lang="en-US" sz="2000">
              <a:solidFill>
                <a:schemeClr val="bg1"/>
              </a:solidFill>
              <a:latin typeface="Bai Jamjuree" panose="020B0604020202020204" charset="-34"/>
              <a:cs typeface="Bai Jamjuree" panose="020B0604020202020204" charset="-34"/>
            </a:endParaRPr>
          </a:p>
        </p:txBody>
      </p:sp>
      <p:sp>
        <p:nvSpPr>
          <p:cNvPr id="14" name="TextBox 13">
            <a:extLst>
              <a:ext uri="{FF2B5EF4-FFF2-40B4-BE49-F238E27FC236}">
                <a16:creationId xmlns:a16="http://schemas.microsoft.com/office/drawing/2014/main" id="{F1C018F2-12FA-4B16-97A4-6142B6E83EC5}"/>
              </a:ext>
            </a:extLst>
          </p:cNvPr>
          <p:cNvSpPr txBox="1"/>
          <p:nvPr/>
        </p:nvSpPr>
        <p:spPr>
          <a:xfrm>
            <a:off x="8672846" y="1974573"/>
            <a:ext cx="1925424" cy="400110"/>
          </a:xfrm>
          <a:prstGeom prst="rect">
            <a:avLst/>
          </a:prstGeom>
          <a:noFill/>
        </p:spPr>
        <p:txBody>
          <a:bodyPr wrap="square">
            <a:spAutoFit/>
          </a:bodyPr>
          <a:lstStyle/>
          <a:p>
            <a:r>
              <a:rPr lang="pt-BR" sz="2000" b="0" i="1">
                <a:solidFill>
                  <a:schemeClr val="bg1"/>
                </a:solidFill>
                <a:effectLst/>
                <a:latin typeface="Bai Jamjuree" panose="020B0604020202020204" charset="-34"/>
                <a:cs typeface="Bai Jamjuree" panose="020B0604020202020204" charset="-34"/>
              </a:rPr>
              <a:t>&lt;mask1&gt; </a:t>
            </a:r>
            <a:r>
              <a:rPr lang="pt-BR" sz="2000" b="0" i="0">
                <a:solidFill>
                  <a:schemeClr val="bg1"/>
                </a:solidFill>
                <a:effectLst/>
                <a:latin typeface="Bai Jamjuree" panose="020B0604020202020204" charset="-34"/>
                <a:cs typeface="Bai Jamjuree" panose="020B0604020202020204" charset="-34"/>
              </a:rPr>
              <a:t>CCC</a:t>
            </a:r>
            <a:endParaRPr lang="en-US" sz="2000"/>
          </a:p>
        </p:txBody>
      </p:sp>
      <p:sp>
        <p:nvSpPr>
          <p:cNvPr id="16" name="TextBox 15">
            <a:extLst>
              <a:ext uri="{FF2B5EF4-FFF2-40B4-BE49-F238E27FC236}">
                <a16:creationId xmlns:a16="http://schemas.microsoft.com/office/drawing/2014/main" id="{153B98F1-3E40-4B2A-953F-6943AEF8D0A3}"/>
              </a:ext>
            </a:extLst>
          </p:cNvPr>
          <p:cNvSpPr txBox="1"/>
          <p:nvPr/>
        </p:nvSpPr>
        <p:spPr>
          <a:xfrm>
            <a:off x="8672845" y="2519927"/>
            <a:ext cx="1970920" cy="400110"/>
          </a:xfrm>
          <a:prstGeom prst="rect">
            <a:avLst/>
          </a:prstGeom>
          <a:noFill/>
        </p:spPr>
        <p:txBody>
          <a:bodyPr wrap="square">
            <a:spAutoFit/>
          </a:bodyPr>
          <a:lstStyle/>
          <a:p>
            <a:r>
              <a:rPr lang="pt-BR" sz="2000" b="0" i="1">
                <a:solidFill>
                  <a:schemeClr val="bg1"/>
                </a:solidFill>
                <a:effectLst/>
                <a:latin typeface="Bai Jamjuree" panose="020B0604020202020204" charset="-34"/>
                <a:cs typeface="Bai Jamjuree" panose="020B0604020202020204" charset="-34"/>
              </a:rPr>
              <a:t>&lt;mask2&gt; </a:t>
            </a:r>
            <a:r>
              <a:rPr lang="pt-BR" sz="2000" b="0" i="0">
                <a:solidFill>
                  <a:schemeClr val="bg1"/>
                </a:solidFill>
                <a:effectLst/>
                <a:latin typeface="Bai Jamjuree" panose="020B0604020202020204" charset="-34"/>
                <a:cs typeface="Bai Jamjuree" panose="020B0604020202020204" charset="-34"/>
              </a:rPr>
              <a:t>=CC=</a:t>
            </a:r>
            <a:endParaRPr lang="en-US" sz="2000"/>
          </a:p>
        </p:txBody>
      </p:sp>
      <p:sp>
        <p:nvSpPr>
          <p:cNvPr id="17" name="TextBox 16">
            <a:extLst>
              <a:ext uri="{FF2B5EF4-FFF2-40B4-BE49-F238E27FC236}">
                <a16:creationId xmlns:a16="http://schemas.microsoft.com/office/drawing/2014/main" id="{E42B6842-9A6A-4576-BA10-1F4BE8177CCD}"/>
              </a:ext>
            </a:extLst>
          </p:cNvPr>
          <p:cNvSpPr txBox="1"/>
          <p:nvPr/>
        </p:nvSpPr>
        <p:spPr>
          <a:xfrm>
            <a:off x="8672845" y="3028890"/>
            <a:ext cx="1728780" cy="400110"/>
          </a:xfrm>
          <a:prstGeom prst="rect">
            <a:avLst/>
          </a:prstGeom>
          <a:noFill/>
        </p:spPr>
        <p:txBody>
          <a:bodyPr wrap="square">
            <a:spAutoFit/>
          </a:bodyPr>
          <a:lstStyle/>
          <a:p>
            <a:r>
              <a:rPr lang="pt-BR" sz="2000" b="0" i="1">
                <a:solidFill>
                  <a:schemeClr val="bg1"/>
                </a:solidFill>
                <a:effectLst/>
                <a:latin typeface="Bai Jamjuree" panose="020B0604020202020204" charset="-34"/>
                <a:cs typeface="Bai Jamjuree" panose="020B0604020202020204" charset="-34"/>
              </a:rPr>
              <a:t>&lt;mask3&gt; </a:t>
            </a:r>
            <a:r>
              <a:rPr lang="pt-BR" sz="2000" b="0" i="0">
                <a:solidFill>
                  <a:schemeClr val="bg1"/>
                </a:solidFill>
                <a:effectLst/>
                <a:latin typeface="Bai Jamjuree" panose="020B0604020202020204" charset="-34"/>
                <a:cs typeface="Bai Jamjuree" panose="020B0604020202020204" charset="-34"/>
              </a:rPr>
              <a:t>N</a:t>
            </a:r>
            <a:endParaRPr lang="en-US" sz="2000"/>
          </a:p>
        </p:txBody>
      </p:sp>
      <p:cxnSp>
        <p:nvCxnSpPr>
          <p:cNvPr id="20" name="Straight Arrow Connector 19">
            <a:extLst>
              <a:ext uri="{FF2B5EF4-FFF2-40B4-BE49-F238E27FC236}">
                <a16:creationId xmlns:a16="http://schemas.microsoft.com/office/drawing/2014/main" id="{294BC495-175A-446A-B673-F08BAA5EF9D8}"/>
              </a:ext>
            </a:extLst>
          </p:cNvPr>
          <p:cNvCxnSpPr>
            <a:cxnSpLocks/>
          </p:cNvCxnSpPr>
          <p:nvPr/>
        </p:nvCxnSpPr>
        <p:spPr>
          <a:xfrm>
            <a:off x="5212970" y="2718878"/>
            <a:ext cx="612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58B7DFA-B24D-4712-8153-7001403B620E}"/>
              </a:ext>
            </a:extLst>
          </p:cNvPr>
          <p:cNvCxnSpPr>
            <a:cxnSpLocks/>
          </p:cNvCxnSpPr>
          <p:nvPr/>
        </p:nvCxnSpPr>
        <p:spPr>
          <a:xfrm>
            <a:off x="7918279" y="2718878"/>
            <a:ext cx="612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5FF65AD-340F-4C50-AB00-3B0EFCD21D67}"/>
              </a:ext>
            </a:extLst>
          </p:cNvPr>
          <p:cNvSpPr txBox="1"/>
          <p:nvPr/>
        </p:nvSpPr>
        <p:spPr>
          <a:xfrm>
            <a:off x="965200" y="2377191"/>
            <a:ext cx="1521631" cy="923330"/>
          </a:xfrm>
          <a:prstGeom prst="rect">
            <a:avLst/>
          </a:prstGeom>
          <a:noFill/>
        </p:spPr>
        <p:txBody>
          <a:bodyPr wrap="square">
            <a:spAutoFit/>
          </a:bodyPr>
          <a:lstStyle/>
          <a:p>
            <a:pPr>
              <a:spcAft>
                <a:spcPts val="600"/>
              </a:spcAft>
            </a:pPr>
            <a:r>
              <a:rPr lang="pt-BR" sz="1800" b="0" i="0">
                <a:solidFill>
                  <a:schemeClr val="bg1"/>
                </a:solidFill>
                <a:effectLst/>
                <a:latin typeface="Bai Jamjuree" panose="020B0604020202020204" charset="-34"/>
                <a:cs typeface="Bai Jamjuree" panose="020B0604020202020204" charset="-34"/>
              </a:rPr>
              <a:t>CC(C)C1=C(C(=C(N1CCC(CC(CC(=O) ...</a:t>
            </a:r>
            <a:endParaRPr lang="en-US" sz="1800">
              <a:solidFill>
                <a:schemeClr val="bg1"/>
              </a:solidFill>
              <a:latin typeface="Bai Jamjuree" panose="020B0604020202020204" charset="-34"/>
              <a:cs typeface="Bai Jamjuree" panose="020B0604020202020204" charset="-34"/>
            </a:endParaRPr>
          </a:p>
        </p:txBody>
      </p:sp>
      <p:sp>
        <p:nvSpPr>
          <p:cNvPr id="32" name="Cube 31">
            <a:extLst>
              <a:ext uri="{FF2B5EF4-FFF2-40B4-BE49-F238E27FC236}">
                <a16:creationId xmlns:a16="http://schemas.microsoft.com/office/drawing/2014/main" id="{89FD94B2-0C71-4A21-A66A-C659BBA80E40}"/>
              </a:ext>
            </a:extLst>
          </p:cNvPr>
          <p:cNvSpPr/>
          <p:nvPr/>
        </p:nvSpPr>
        <p:spPr>
          <a:xfrm>
            <a:off x="3329713" y="2127050"/>
            <a:ext cx="1745541" cy="1015663"/>
          </a:xfrm>
          <a:prstGeom prst="cube">
            <a:avLst/>
          </a:prstGeom>
          <a:solidFill>
            <a:srgbClr val="EEAF12"/>
          </a:solidFill>
          <a:ln>
            <a:solidFill>
              <a:srgbClr val="FFC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1498B80-EF80-4E33-9268-ECE1D1461161}"/>
              </a:ext>
            </a:extLst>
          </p:cNvPr>
          <p:cNvSpPr txBox="1"/>
          <p:nvPr/>
        </p:nvSpPr>
        <p:spPr>
          <a:xfrm>
            <a:off x="3419049" y="2550884"/>
            <a:ext cx="1461619" cy="400110"/>
          </a:xfrm>
          <a:prstGeom prst="rect">
            <a:avLst/>
          </a:prstGeom>
          <a:noFill/>
        </p:spPr>
        <p:txBody>
          <a:bodyPr wrap="square">
            <a:spAutoFit/>
          </a:bodyPr>
          <a:lstStyle/>
          <a:p>
            <a:pPr>
              <a:spcAft>
                <a:spcPts val="600"/>
              </a:spcAft>
            </a:pPr>
            <a:r>
              <a:rPr lang="pt-BR" sz="2000" b="0" i="0">
                <a:solidFill>
                  <a:schemeClr val="bg1"/>
                </a:solidFill>
                <a:effectLst/>
                <a:latin typeface="Bai Jamjuree" panose="020B0604020202020204" charset="-34"/>
                <a:cs typeface="Bai Jamjuree" panose="020B0604020202020204" charset="-34"/>
              </a:rPr>
              <a:t>Tokenizer</a:t>
            </a:r>
            <a:endParaRPr lang="en-US" sz="2000">
              <a:solidFill>
                <a:schemeClr val="bg1"/>
              </a:solidFill>
              <a:latin typeface="Bai Jamjuree" panose="020B0604020202020204" charset="-34"/>
              <a:cs typeface="Bai Jamjuree" panose="020B0604020202020204" charset="-34"/>
            </a:endParaRPr>
          </a:p>
        </p:txBody>
      </p:sp>
      <p:sp>
        <p:nvSpPr>
          <p:cNvPr id="34" name="TextBox 33">
            <a:extLst>
              <a:ext uri="{FF2B5EF4-FFF2-40B4-BE49-F238E27FC236}">
                <a16:creationId xmlns:a16="http://schemas.microsoft.com/office/drawing/2014/main" id="{596789B9-D954-4861-8044-FA721AD6CAFE}"/>
              </a:ext>
            </a:extLst>
          </p:cNvPr>
          <p:cNvSpPr txBox="1"/>
          <p:nvPr/>
        </p:nvSpPr>
        <p:spPr>
          <a:xfrm>
            <a:off x="974296" y="4422766"/>
            <a:ext cx="10007600" cy="1938992"/>
          </a:xfrm>
          <a:prstGeom prst="rect">
            <a:avLst/>
          </a:prstGeom>
          <a:noFill/>
        </p:spPr>
        <p:txBody>
          <a:bodyPr wrap="square">
            <a:spAutoFit/>
          </a:bodyPr>
          <a:lstStyle/>
          <a:p>
            <a:pPr marL="342900" indent="-34290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SMILES tokens are masked in the transformer block during training</a:t>
            </a:r>
          </a:p>
          <a:p>
            <a:pPr marL="342900" indent="-342900">
              <a:buClr>
                <a:schemeClr val="bg1"/>
              </a:buClr>
              <a:buFont typeface="Arial" panose="020B0604020202020204" pitchFamily="34" charset="0"/>
              <a:buChar char="•"/>
            </a:pPr>
            <a:endParaRPr lang="en-US" sz="2000">
              <a:solidFill>
                <a:schemeClr val="bg1"/>
              </a:solidFill>
              <a:latin typeface="Bai Jamjuree" panose="020B0604020202020204" charset="-34"/>
              <a:cs typeface="Bai Jamjuree" panose="020B0604020202020204" charset="-34"/>
            </a:endParaRPr>
          </a:p>
          <a:p>
            <a:pPr marL="342900" indent="-34290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Model learns to recover the masked tokens</a:t>
            </a:r>
          </a:p>
          <a:p>
            <a:pPr marL="342900" indent="-342900">
              <a:buClr>
                <a:schemeClr val="bg1"/>
              </a:buClr>
              <a:buFont typeface="Arial" panose="020B0604020202020204" pitchFamily="34" charset="0"/>
              <a:buChar char="•"/>
            </a:pPr>
            <a:endParaRPr lang="en-US" sz="2000">
              <a:solidFill>
                <a:schemeClr val="bg1"/>
              </a:solidFill>
              <a:latin typeface="Bai Jamjuree" panose="020B0604020202020204" charset="-34"/>
              <a:cs typeface="Bai Jamjuree" panose="020B0604020202020204" charset="-34"/>
            </a:endParaRPr>
          </a:p>
          <a:p>
            <a:pPr marL="342900" indent="-34290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In doing so, the model forms a representation of chemical space that should generalize to property prediction tasks</a:t>
            </a:r>
          </a:p>
        </p:txBody>
      </p:sp>
    </p:spTree>
    <p:extLst>
      <p:ext uri="{BB962C8B-B14F-4D97-AF65-F5344CB8AC3E}">
        <p14:creationId xmlns:p14="http://schemas.microsoft.com/office/powerpoint/2010/main" val="35140683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16B4-87BD-4F24-9048-C4C6D1C71526}"/>
              </a:ext>
            </a:extLst>
          </p:cNvPr>
          <p:cNvSpPr>
            <a:spLocks noGrp="1"/>
          </p:cNvSpPr>
          <p:nvPr>
            <p:ph type="title"/>
          </p:nvPr>
        </p:nvSpPr>
        <p:spPr/>
        <p:txBody>
          <a:bodyPr/>
          <a:lstStyle/>
          <a:p>
            <a:r>
              <a:rPr lang="en-US" err="1">
                <a:solidFill>
                  <a:srgbClr val="00B0F0"/>
                </a:solidFill>
              </a:rPr>
              <a:t>ChemBERTa</a:t>
            </a:r>
            <a:r>
              <a:rPr lang="en-US">
                <a:solidFill>
                  <a:srgbClr val="00B0F0"/>
                </a:solidFill>
              </a:rPr>
              <a:t>: </a:t>
            </a:r>
            <a:r>
              <a:rPr lang="en-US">
                <a:solidFill>
                  <a:schemeClr val="bg1"/>
                </a:solidFill>
              </a:rPr>
              <a:t>prediction</a:t>
            </a:r>
          </a:p>
        </p:txBody>
      </p:sp>
      <p:sp>
        <p:nvSpPr>
          <p:cNvPr id="3" name="Slide Number Placeholder 2">
            <a:extLst>
              <a:ext uri="{FF2B5EF4-FFF2-40B4-BE49-F238E27FC236}">
                <a16:creationId xmlns:a16="http://schemas.microsoft.com/office/drawing/2014/main" id="{C2BFEDCF-4BA7-47F0-990E-162259B2F0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pic>
        <p:nvPicPr>
          <p:cNvPr id="5" name="Picture 4">
            <a:extLst>
              <a:ext uri="{FF2B5EF4-FFF2-40B4-BE49-F238E27FC236}">
                <a16:creationId xmlns:a16="http://schemas.microsoft.com/office/drawing/2014/main" id="{EFA96866-823E-4BC5-9A8B-B6E9FDCED285}"/>
              </a:ext>
            </a:extLst>
          </p:cNvPr>
          <p:cNvPicPr>
            <a:picLocks noChangeAspect="1"/>
          </p:cNvPicPr>
          <p:nvPr/>
        </p:nvPicPr>
        <p:blipFill>
          <a:blip r:embed="rId2"/>
          <a:stretch>
            <a:fillRect/>
          </a:stretch>
        </p:blipFill>
        <p:spPr>
          <a:xfrm>
            <a:off x="965200" y="2270650"/>
            <a:ext cx="9896475" cy="3505200"/>
          </a:xfrm>
          <a:prstGeom prst="rect">
            <a:avLst/>
          </a:prstGeom>
        </p:spPr>
      </p:pic>
      <p:sp>
        <p:nvSpPr>
          <p:cNvPr id="6" name="TextBox 5">
            <a:extLst>
              <a:ext uri="{FF2B5EF4-FFF2-40B4-BE49-F238E27FC236}">
                <a16:creationId xmlns:a16="http://schemas.microsoft.com/office/drawing/2014/main" id="{66E50BAF-0B9D-407A-B3AB-351A4D70F891}"/>
              </a:ext>
            </a:extLst>
          </p:cNvPr>
          <p:cNvSpPr txBox="1"/>
          <p:nvPr/>
        </p:nvSpPr>
        <p:spPr>
          <a:xfrm>
            <a:off x="952327" y="1481803"/>
            <a:ext cx="10099985" cy="1015663"/>
          </a:xfrm>
          <a:prstGeom prst="rect">
            <a:avLst/>
          </a:prstGeom>
          <a:noFill/>
        </p:spPr>
        <p:txBody>
          <a:bodyPr wrap="square">
            <a:spAutoFit/>
          </a:bodyPr>
          <a:lstStyle/>
          <a:p>
            <a:r>
              <a:rPr lang="en-US" sz="2000">
                <a:solidFill>
                  <a:schemeClr val="bg1"/>
                </a:solidFill>
                <a:latin typeface="Bai Jamjuree" panose="020B0604020202020204" charset="-34"/>
                <a:cs typeface="Bai Jamjuree" panose="020B0604020202020204" charset="-34"/>
              </a:rPr>
              <a:t>Example showing a masked section of a molecule (benzene) and what the model predicts </a:t>
            </a:r>
          </a:p>
          <a:p>
            <a:endParaRPr lang="en-US" sz="2000">
              <a:solidFill>
                <a:schemeClr val="bg1"/>
              </a:solidFill>
              <a:latin typeface="Bai Jamjuree" panose="020B0604020202020204" charset="-34"/>
              <a:cs typeface="Bai Jamjuree" panose="020B0604020202020204" charset="-34"/>
            </a:endParaRPr>
          </a:p>
        </p:txBody>
      </p:sp>
      <p:sp>
        <p:nvSpPr>
          <p:cNvPr id="8" name="TextBox 7">
            <a:extLst>
              <a:ext uri="{FF2B5EF4-FFF2-40B4-BE49-F238E27FC236}">
                <a16:creationId xmlns:a16="http://schemas.microsoft.com/office/drawing/2014/main" id="{819605EB-2117-45F4-8091-215945EC3259}"/>
              </a:ext>
            </a:extLst>
          </p:cNvPr>
          <p:cNvSpPr txBox="1"/>
          <p:nvPr/>
        </p:nvSpPr>
        <p:spPr>
          <a:xfrm>
            <a:off x="952327" y="5955085"/>
            <a:ext cx="9896475" cy="830997"/>
          </a:xfrm>
          <a:prstGeom prst="rect">
            <a:avLst/>
          </a:prstGeom>
          <a:noFill/>
        </p:spPr>
        <p:txBody>
          <a:bodyPr wrap="square">
            <a:spAutoFit/>
          </a:bodyPr>
          <a:lstStyle/>
          <a:p>
            <a:r>
              <a:rPr lang="en-US" sz="1600">
                <a:solidFill>
                  <a:schemeClr val="bg1"/>
                </a:solidFill>
                <a:latin typeface="Bai Jamjuree" panose="020B0604020202020204" charset="-34"/>
                <a:cs typeface="Bai Jamjuree" panose="020B0604020202020204" charset="-34"/>
              </a:rPr>
              <a:t>Taken from: </a:t>
            </a:r>
            <a:r>
              <a:rPr lang="en-US" sz="1600">
                <a:solidFill>
                  <a:schemeClr val="bg1"/>
                </a:solidFill>
                <a:latin typeface="Bai Jamjuree" panose="020B0604020202020204" charset="-34"/>
                <a:cs typeface="Bai Jamjuree" panose="020B0604020202020204" charset="-34"/>
                <a:hlinkClick r:id="rId3"/>
              </a:rPr>
              <a:t>https://github.com/deepchem/deepchem/blob/master/examples/tutorials/Transfer_Learning_With_ChemBERTa_Transformers.ipynb</a:t>
            </a:r>
            <a:endParaRPr lang="en-US" sz="1600">
              <a:solidFill>
                <a:schemeClr val="bg1"/>
              </a:solidFill>
              <a:latin typeface="Bai Jamjuree" panose="020B0604020202020204" charset="-34"/>
              <a:cs typeface="Bai Jamjuree" panose="020B0604020202020204" charset="-34"/>
            </a:endParaRPr>
          </a:p>
        </p:txBody>
      </p:sp>
    </p:spTree>
    <p:extLst>
      <p:ext uri="{BB962C8B-B14F-4D97-AF65-F5344CB8AC3E}">
        <p14:creationId xmlns:p14="http://schemas.microsoft.com/office/powerpoint/2010/main" val="2931199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14853-25CA-4143-9A76-1FAB4BA4DDFC}"/>
              </a:ext>
            </a:extLst>
          </p:cNvPr>
          <p:cNvSpPr>
            <a:spLocks noGrp="1"/>
          </p:cNvSpPr>
          <p:nvPr>
            <p:ph type="title"/>
          </p:nvPr>
        </p:nvSpPr>
        <p:spPr/>
        <p:txBody>
          <a:bodyPr/>
          <a:lstStyle/>
          <a:p>
            <a:r>
              <a:rPr lang="en-US" err="1">
                <a:solidFill>
                  <a:srgbClr val="00B0F0"/>
                </a:solidFill>
              </a:rPr>
              <a:t>ChemBERTa</a:t>
            </a:r>
            <a:r>
              <a:rPr lang="en-US">
                <a:solidFill>
                  <a:srgbClr val="00B0F0"/>
                </a:solidFill>
              </a:rPr>
              <a:t>: </a:t>
            </a:r>
            <a:r>
              <a:rPr lang="en-US">
                <a:solidFill>
                  <a:schemeClr val="bg1"/>
                </a:solidFill>
              </a:rPr>
              <a:t>results</a:t>
            </a:r>
          </a:p>
        </p:txBody>
      </p:sp>
      <p:sp>
        <p:nvSpPr>
          <p:cNvPr id="3" name="Slide Number Placeholder 2">
            <a:extLst>
              <a:ext uri="{FF2B5EF4-FFF2-40B4-BE49-F238E27FC236}">
                <a16:creationId xmlns:a16="http://schemas.microsoft.com/office/drawing/2014/main" id="{18862D8F-7AB8-4F3D-BA4B-4BA195A7E9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sp>
        <p:nvSpPr>
          <p:cNvPr id="5" name="TextBox 4">
            <a:extLst>
              <a:ext uri="{FF2B5EF4-FFF2-40B4-BE49-F238E27FC236}">
                <a16:creationId xmlns:a16="http://schemas.microsoft.com/office/drawing/2014/main" id="{B18CF8FA-D6D5-4332-B35A-A6CE98156E2F}"/>
              </a:ext>
            </a:extLst>
          </p:cNvPr>
          <p:cNvSpPr txBox="1"/>
          <p:nvPr/>
        </p:nvSpPr>
        <p:spPr>
          <a:xfrm>
            <a:off x="863295" y="1382286"/>
            <a:ext cx="6379985" cy="4093428"/>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By pre-training on SMILES the model learns a strong molecular representation.</a:t>
            </a:r>
          </a:p>
          <a:p>
            <a:pPr marL="285750" indent="-285750">
              <a:buClr>
                <a:schemeClr val="bg1"/>
              </a:buClr>
              <a:buFont typeface="Arial" panose="020B0604020202020204" pitchFamily="34" charset="0"/>
              <a:buChar char="•"/>
            </a:pPr>
            <a:endParaRPr lang="en-US" sz="2000">
              <a:solidFill>
                <a:schemeClr val="bg1"/>
              </a:solidFill>
              <a:latin typeface="Bai Jamjuree" panose="020B0604020202020204" charset="-34"/>
              <a:cs typeface="Bai Jamjuree" panose="020B0604020202020204" charset="-34"/>
            </a:endParaRPr>
          </a:p>
          <a:p>
            <a:pPr marL="285750" indent="-28575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Then the model is finetuned for a specification task (e.g., toxicity, BBBP, </a:t>
            </a:r>
            <a:r>
              <a:rPr lang="en-US" sz="2000" err="1">
                <a:solidFill>
                  <a:schemeClr val="bg1"/>
                </a:solidFill>
                <a:latin typeface="Bai Jamjuree" panose="020B0604020202020204" charset="-34"/>
                <a:cs typeface="Bai Jamjuree" panose="020B0604020202020204" charset="-34"/>
              </a:rPr>
              <a:t>etc</a:t>
            </a:r>
            <a:r>
              <a:rPr lang="en-US" sz="2000">
                <a:solidFill>
                  <a:schemeClr val="bg1"/>
                </a:solidFill>
                <a:latin typeface="Bai Jamjuree" panose="020B0604020202020204" charset="-34"/>
                <a:cs typeface="Bai Jamjuree" panose="020B0604020202020204" charset="-34"/>
              </a:rPr>
              <a:t>)</a:t>
            </a:r>
          </a:p>
          <a:p>
            <a:pPr marL="285750" indent="-285750">
              <a:buClr>
                <a:schemeClr val="bg1"/>
              </a:buClr>
              <a:buFont typeface="Arial" panose="020B0604020202020204" pitchFamily="34" charset="0"/>
              <a:buChar char="•"/>
            </a:pPr>
            <a:endParaRPr lang="en-US" sz="2000">
              <a:solidFill>
                <a:schemeClr val="bg1"/>
              </a:solidFill>
              <a:latin typeface="Bai Jamjuree" panose="020B0604020202020204" charset="-34"/>
              <a:cs typeface="Bai Jamjuree" panose="020B0604020202020204" charset="-34"/>
            </a:endParaRPr>
          </a:p>
          <a:p>
            <a:pPr marL="285750" indent="-28575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While the performance is quite poor, it continues to increase with increasing amount of data</a:t>
            </a:r>
          </a:p>
          <a:p>
            <a:pPr marL="285750" indent="-285750">
              <a:buClr>
                <a:schemeClr val="bg1"/>
              </a:buClr>
              <a:buFont typeface="Arial" panose="020B0604020202020204" pitchFamily="34" charset="0"/>
              <a:buChar char="•"/>
            </a:pPr>
            <a:endParaRPr lang="en-US" sz="2000">
              <a:solidFill>
                <a:schemeClr val="bg1"/>
              </a:solidFill>
              <a:latin typeface="Bai Jamjuree" panose="020B0604020202020204" charset="-34"/>
              <a:cs typeface="Bai Jamjuree" panose="020B0604020202020204" charset="-34"/>
            </a:endParaRPr>
          </a:p>
          <a:p>
            <a:pPr marL="285750" indent="-28575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Interesting ethically concerning side effect – models that can recognize toxic molecules, models can also generate toxic molecules</a:t>
            </a:r>
          </a:p>
          <a:p>
            <a:pPr marL="285750" indent="-285750">
              <a:buClr>
                <a:schemeClr val="bg1"/>
              </a:buClr>
              <a:buFont typeface="Arial" panose="020B0604020202020204" pitchFamily="34" charset="0"/>
              <a:buChar char="•"/>
            </a:pPr>
            <a:endParaRPr lang="en-US" sz="2000">
              <a:solidFill>
                <a:schemeClr val="bg1"/>
              </a:solidFill>
              <a:latin typeface="Bai Jamjuree" panose="020B0604020202020204" charset="-34"/>
              <a:cs typeface="Bai Jamjuree" panose="020B0604020202020204" charset="-34"/>
            </a:endParaRPr>
          </a:p>
        </p:txBody>
      </p:sp>
      <p:pic>
        <p:nvPicPr>
          <p:cNvPr id="6" name="Picture 5">
            <a:extLst>
              <a:ext uri="{FF2B5EF4-FFF2-40B4-BE49-F238E27FC236}">
                <a16:creationId xmlns:a16="http://schemas.microsoft.com/office/drawing/2014/main" id="{BEF8BC06-9536-43E6-BE1C-BCCE31C0CBEC}"/>
              </a:ext>
            </a:extLst>
          </p:cNvPr>
          <p:cNvPicPr>
            <a:picLocks noChangeAspect="1"/>
          </p:cNvPicPr>
          <p:nvPr/>
        </p:nvPicPr>
        <p:blipFill>
          <a:blip r:embed="rId3"/>
          <a:stretch>
            <a:fillRect/>
          </a:stretch>
        </p:blipFill>
        <p:spPr>
          <a:xfrm>
            <a:off x="7344503" y="1808242"/>
            <a:ext cx="4710673" cy="2859372"/>
          </a:xfrm>
          <a:prstGeom prst="rect">
            <a:avLst/>
          </a:prstGeom>
        </p:spPr>
      </p:pic>
      <p:sp>
        <p:nvSpPr>
          <p:cNvPr id="8" name="TextBox 7">
            <a:extLst>
              <a:ext uri="{FF2B5EF4-FFF2-40B4-BE49-F238E27FC236}">
                <a16:creationId xmlns:a16="http://schemas.microsoft.com/office/drawing/2014/main" id="{39623220-D7EA-41F6-9A1D-745454E50BF9}"/>
              </a:ext>
            </a:extLst>
          </p:cNvPr>
          <p:cNvSpPr txBox="1"/>
          <p:nvPr/>
        </p:nvSpPr>
        <p:spPr>
          <a:xfrm>
            <a:off x="863295" y="5929738"/>
            <a:ext cx="10855739" cy="523220"/>
          </a:xfrm>
          <a:prstGeom prst="rect">
            <a:avLst/>
          </a:prstGeom>
          <a:noFill/>
        </p:spPr>
        <p:txBody>
          <a:bodyPr wrap="square">
            <a:spAutoFit/>
          </a:bodyPr>
          <a:lstStyle/>
          <a:p>
            <a:pPr>
              <a:buClr>
                <a:schemeClr val="bg1"/>
              </a:buClr>
            </a:pPr>
            <a:r>
              <a:rPr lang="en-US" sz="1400">
                <a:solidFill>
                  <a:schemeClr val="bg1"/>
                </a:solidFill>
                <a:latin typeface="Bai Jamjuree" panose="020B0604020202020204" charset="-34"/>
                <a:cs typeface="Bai Jamjuree" panose="020B0604020202020204" charset="-34"/>
                <a:hlinkClick r:id="rId4"/>
              </a:rPr>
              <a:t>Link to paper</a:t>
            </a:r>
            <a:endParaRPr lang="en-US" sz="1400">
              <a:solidFill>
                <a:schemeClr val="bg1"/>
              </a:solidFill>
              <a:latin typeface="Bai Jamjuree" panose="020B0604020202020204" charset="-34"/>
              <a:cs typeface="Bai Jamjuree" panose="020B0604020202020204" charset="-34"/>
            </a:endParaRPr>
          </a:p>
          <a:p>
            <a:pPr>
              <a:buClr>
                <a:schemeClr val="bg1"/>
              </a:buClr>
            </a:pPr>
            <a:r>
              <a:rPr lang="en-US" sz="1400">
                <a:solidFill>
                  <a:schemeClr val="bg1"/>
                </a:solidFill>
                <a:latin typeface="Bai Jamjuree" panose="020B0604020202020204" charset="-34"/>
                <a:cs typeface="Bai Jamjuree" panose="020B0604020202020204" charset="-34"/>
              </a:rPr>
              <a:t>Article about paper: </a:t>
            </a:r>
            <a:r>
              <a:rPr lang="en-US" sz="1400">
                <a:solidFill>
                  <a:schemeClr val="bg1"/>
                </a:solidFill>
                <a:latin typeface="Bai Jamjuree" panose="020B0604020202020204" charset="-34"/>
                <a:cs typeface="Bai Jamjuree" panose="020B0604020202020204" charset="-34"/>
                <a:hlinkClick r:id="rId5"/>
              </a:rPr>
              <a:t>https://www.theverge.com/2022/3/17/22983197/ai-new-possible-chemical-weapons-generative-models-vx</a:t>
            </a:r>
            <a:endParaRPr lang="en-US" sz="1400">
              <a:solidFill>
                <a:schemeClr val="bg1"/>
              </a:solidFill>
              <a:latin typeface="Bai Jamjuree" panose="020B0604020202020204" charset="-34"/>
              <a:cs typeface="Bai Jamjuree" panose="020B0604020202020204" charset="-34"/>
            </a:endParaRPr>
          </a:p>
        </p:txBody>
      </p:sp>
    </p:spTree>
    <p:extLst>
      <p:ext uri="{BB962C8B-B14F-4D97-AF65-F5344CB8AC3E}">
        <p14:creationId xmlns:p14="http://schemas.microsoft.com/office/powerpoint/2010/main" val="29041643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1F42-1AEF-6005-BAC1-A28281F80154}"/>
              </a:ext>
            </a:extLst>
          </p:cNvPr>
          <p:cNvSpPr>
            <a:spLocks noGrp="1"/>
          </p:cNvSpPr>
          <p:nvPr>
            <p:ph type="title"/>
          </p:nvPr>
        </p:nvSpPr>
        <p:spPr>
          <a:xfrm>
            <a:off x="965200" y="2801798"/>
            <a:ext cx="10753834" cy="2022092"/>
          </a:xfrm>
        </p:spPr>
        <p:txBody>
          <a:bodyPr/>
          <a:lstStyle/>
          <a:p>
            <a:r>
              <a:rPr lang="en-US" dirty="0"/>
              <a:t>Fourth notebook:</a:t>
            </a:r>
            <a:br>
              <a:rPr lang="en-US" dirty="0"/>
            </a:br>
            <a:br>
              <a:rPr lang="en-US" dirty="0"/>
            </a:br>
            <a:r>
              <a:rPr lang="en-US" sz="2800" b="0" i="1" dirty="0"/>
              <a:t>04_asignment_BBB_ChemBERTa.ipynb</a:t>
            </a:r>
            <a:br>
              <a:rPr lang="en-US" dirty="0"/>
            </a:br>
            <a:endParaRPr lang="en-US" dirty="0"/>
          </a:p>
        </p:txBody>
      </p:sp>
      <p:sp>
        <p:nvSpPr>
          <p:cNvPr id="3" name="Slide Number Placeholder 2">
            <a:extLst>
              <a:ext uri="{FF2B5EF4-FFF2-40B4-BE49-F238E27FC236}">
                <a16:creationId xmlns:a16="http://schemas.microsoft.com/office/drawing/2014/main" id="{329B5DA9-1F0D-0FB9-7770-4571CAE47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58</a:t>
            </a:fld>
            <a:endParaRPr lang="en-US"/>
          </a:p>
        </p:txBody>
      </p:sp>
    </p:spTree>
    <p:extLst>
      <p:ext uri="{BB962C8B-B14F-4D97-AF65-F5344CB8AC3E}">
        <p14:creationId xmlns:p14="http://schemas.microsoft.com/office/powerpoint/2010/main" val="2863818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CDAB-C102-232D-912D-14C37477BF6E}"/>
              </a:ext>
            </a:extLst>
          </p:cNvPr>
          <p:cNvSpPr>
            <a:spLocks noGrp="1"/>
          </p:cNvSpPr>
          <p:nvPr>
            <p:ph type="title"/>
          </p:nvPr>
        </p:nvSpPr>
        <p:spPr>
          <a:xfrm>
            <a:off x="792672" y="3894477"/>
            <a:ext cx="10753834" cy="526298"/>
          </a:xfrm>
        </p:spPr>
        <p:txBody>
          <a:bodyPr/>
          <a:lstStyle/>
          <a:p>
            <a:r>
              <a:rPr lang="en-US"/>
              <a:t>If we have time....</a:t>
            </a:r>
          </a:p>
        </p:txBody>
      </p:sp>
      <p:sp>
        <p:nvSpPr>
          <p:cNvPr id="3" name="Slide Number Placeholder 2">
            <a:extLst>
              <a:ext uri="{FF2B5EF4-FFF2-40B4-BE49-F238E27FC236}">
                <a16:creationId xmlns:a16="http://schemas.microsoft.com/office/drawing/2014/main" id="{0B6D928F-3363-F74F-CB7B-2F24C13ACA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59</a:t>
            </a:fld>
            <a:endParaRPr lang="en-US"/>
          </a:p>
        </p:txBody>
      </p:sp>
    </p:spTree>
    <p:extLst>
      <p:ext uri="{BB962C8B-B14F-4D97-AF65-F5344CB8AC3E}">
        <p14:creationId xmlns:p14="http://schemas.microsoft.com/office/powerpoint/2010/main" val="10941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3EAA5-8C77-4BBD-B576-A3E4EC95CAC7}"/>
              </a:ext>
            </a:extLst>
          </p:cNvPr>
          <p:cNvSpPr>
            <a:spLocks noGrp="1"/>
          </p:cNvSpPr>
          <p:nvPr>
            <p:ph type="title"/>
          </p:nvPr>
        </p:nvSpPr>
        <p:spPr>
          <a:xfrm>
            <a:off x="342348" y="2902702"/>
            <a:ext cx="10753834" cy="526298"/>
          </a:xfrm>
        </p:spPr>
        <p:txBody>
          <a:bodyPr/>
          <a:lstStyle/>
          <a:p>
            <a:pPr algn="ctr"/>
            <a:r>
              <a:rPr lang="en-US">
                <a:solidFill>
                  <a:srgbClr val="00B0F0"/>
                </a:solidFill>
              </a:rPr>
              <a:t>Drugs and disease</a:t>
            </a:r>
          </a:p>
        </p:txBody>
      </p:sp>
      <p:sp>
        <p:nvSpPr>
          <p:cNvPr id="3" name="Slide Number Placeholder 2">
            <a:extLst>
              <a:ext uri="{FF2B5EF4-FFF2-40B4-BE49-F238E27FC236}">
                <a16:creationId xmlns:a16="http://schemas.microsoft.com/office/drawing/2014/main" id="{8609C0CB-F703-4221-BD86-75AEC0CE1B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715944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CD238-7EC3-462E-96B5-B3FC6B96E80C}"/>
              </a:ext>
            </a:extLst>
          </p:cNvPr>
          <p:cNvSpPr>
            <a:spLocks noGrp="1"/>
          </p:cNvSpPr>
          <p:nvPr>
            <p:ph type="title"/>
          </p:nvPr>
        </p:nvSpPr>
        <p:spPr/>
        <p:txBody>
          <a:bodyPr/>
          <a:lstStyle/>
          <a:p>
            <a:r>
              <a:rPr lang="en-US">
                <a:solidFill>
                  <a:srgbClr val="00B0F0"/>
                </a:solidFill>
              </a:rPr>
              <a:t>Multilingual molecular representations</a:t>
            </a:r>
            <a:endParaRPr lang="en-US"/>
          </a:p>
        </p:txBody>
      </p:sp>
      <p:sp>
        <p:nvSpPr>
          <p:cNvPr id="3" name="Slide Number Placeholder 2">
            <a:extLst>
              <a:ext uri="{FF2B5EF4-FFF2-40B4-BE49-F238E27FC236}">
                <a16:creationId xmlns:a16="http://schemas.microsoft.com/office/drawing/2014/main" id="{4EB9F00D-E95C-4FDC-B98A-4CDFB31F99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sp>
        <p:nvSpPr>
          <p:cNvPr id="4" name="TextBox 3">
            <a:extLst>
              <a:ext uri="{FF2B5EF4-FFF2-40B4-BE49-F238E27FC236}">
                <a16:creationId xmlns:a16="http://schemas.microsoft.com/office/drawing/2014/main" id="{D1D9E29C-A517-43CC-B176-2A43D2C9C2B2}"/>
              </a:ext>
            </a:extLst>
          </p:cNvPr>
          <p:cNvSpPr txBox="1"/>
          <p:nvPr/>
        </p:nvSpPr>
        <p:spPr>
          <a:xfrm>
            <a:off x="863295" y="1382286"/>
            <a:ext cx="10068408" cy="1938992"/>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SMILES is one possible way to represent a molecule</a:t>
            </a:r>
          </a:p>
          <a:p>
            <a:pPr marL="285750" indent="-285750">
              <a:buClr>
                <a:schemeClr val="bg1"/>
              </a:buClr>
              <a:buFont typeface="Arial" panose="020B0604020202020204" pitchFamily="34" charset="0"/>
              <a:buChar char="•"/>
            </a:pPr>
            <a:endParaRPr lang="en-US" sz="2000">
              <a:solidFill>
                <a:schemeClr val="bg1"/>
              </a:solidFill>
              <a:latin typeface="Bai Jamjuree" panose="020B0604020202020204" charset="-34"/>
              <a:cs typeface="Bai Jamjuree" panose="020B0604020202020204" charset="-34"/>
            </a:endParaRPr>
          </a:p>
          <a:p>
            <a:pPr marL="285750" indent="-28575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As we saw earlier, IUPAC name is another way to represent molecules </a:t>
            </a:r>
          </a:p>
          <a:p>
            <a:pPr marL="285750" indent="-285750">
              <a:buClr>
                <a:schemeClr val="bg1"/>
              </a:buClr>
              <a:buFont typeface="Arial" panose="020B0604020202020204" pitchFamily="34" charset="0"/>
              <a:buChar char="•"/>
            </a:pPr>
            <a:endParaRPr lang="en-US" sz="2000">
              <a:solidFill>
                <a:schemeClr val="bg1"/>
              </a:solidFill>
              <a:latin typeface="Bai Jamjuree" panose="020B0604020202020204" charset="-34"/>
              <a:cs typeface="Bai Jamjuree" panose="020B0604020202020204" charset="-34"/>
            </a:endParaRPr>
          </a:p>
          <a:p>
            <a:pPr marL="285750" indent="-28575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2022 paper from Microsoft research used both SMILES and IUPAC representations of molecules to generate molecular embeddings</a:t>
            </a:r>
          </a:p>
        </p:txBody>
      </p:sp>
      <p:pic>
        <p:nvPicPr>
          <p:cNvPr id="5" name="Picture 4">
            <a:extLst>
              <a:ext uri="{FF2B5EF4-FFF2-40B4-BE49-F238E27FC236}">
                <a16:creationId xmlns:a16="http://schemas.microsoft.com/office/drawing/2014/main" id="{109C5F4A-0203-4A6F-86A5-EE10AB80C499}"/>
              </a:ext>
            </a:extLst>
          </p:cNvPr>
          <p:cNvPicPr>
            <a:picLocks noChangeAspect="1"/>
          </p:cNvPicPr>
          <p:nvPr/>
        </p:nvPicPr>
        <p:blipFill>
          <a:blip r:embed="rId2"/>
          <a:stretch>
            <a:fillRect/>
          </a:stretch>
        </p:blipFill>
        <p:spPr>
          <a:xfrm>
            <a:off x="2810566" y="3780075"/>
            <a:ext cx="6173865" cy="2084595"/>
          </a:xfrm>
          <a:prstGeom prst="rect">
            <a:avLst/>
          </a:prstGeom>
        </p:spPr>
      </p:pic>
      <p:sp>
        <p:nvSpPr>
          <p:cNvPr id="7" name="TextBox 6">
            <a:extLst>
              <a:ext uri="{FF2B5EF4-FFF2-40B4-BE49-F238E27FC236}">
                <a16:creationId xmlns:a16="http://schemas.microsoft.com/office/drawing/2014/main" id="{CF7A8B24-846A-4FE6-A748-0001BAC8E248}"/>
              </a:ext>
            </a:extLst>
          </p:cNvPr>
          <p:cNvSpPr txBox="1"/>
          <p:nvPr/>
        </p:nvSpPr>
        <p:spPr>
          <a:xfrm>
            <a:off x="965200" y="6385023"/>
            <a:ext cx="9234714" cy="307777"/>
          </a:xfrm>
          <a:prstGeom prst="rect">
            <a:avLst/>
          </a:prstGeom>
          <a:noFill/>
        </p:spPr>
        <p:txBody>
          <a:bodyPr wrap="square">
            <a:spAutoFit/>
          </a:bodyPr>
          <a:lstStyle/>
          <a:p>
            <a:r>
              <a:rPr lang="en-US">
                <a:solidFill>
                  <a:schemeClr val="bg1"/>
                </a:solidFill>
                <a:hlinkClick r:id="rId3">
                  <a:extLst>
                    <a:ext uri="{A12FA001-AC4F-418D-AE19-62706E023703}">
                      <ahyp:hlinkClr xmlns:ahyp="http://schemas.microsoft.com/office/drawing/2018/hyperlinkcolor" val="tx"/>
                    </a:ext>
                  </a:extLst>
                </a:hlinkClick>
              </a:rPr>
              <a:t>Link to paper: </a:t>
            </a:r>
            <a:r>
              <a:rPr lang="en-US">
                <a:solidFill>
                  <a:srgbClr val="0563C1"/>
                </a:solidFill>
                <a:hlinkClick r:id="rId3">
                  <a:extLst>
                    <a:ext uri="{A12FA001-AC4F-418D-AE19-62706E023703}">
                      <ahyp:hlinkClr xmlns:ahyp="http://schemas.microsoft.com/office/drawing/2018/hyperlinkcolor" val="tx"/>
                    </a:ext>
                  </a:extLst>
                </a:hlinkClick>
              </a:rPr>
              <a:t>Multilingual Molecular Representation Learning via Contrastive Pre-training 2022</a:t>
            </a:r>
            <a:endParaRPr lang="en-US"/>
          </a:p>
        </p:txBody>
      </p:sp>
    </p:spTree>
    <p:extLst>
      <p:ext uri="{BB962C8B-B14F-4D97-AF65-F5344CB8AC3E}">
        <p14:creationId xmlns:p14="http://schemas.microsoft.com/office/powerpoint/2010/main" val="3616450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94989-2F3D-47B5-9F32-0C54144E0194}"/>
              </a:ext>
            </a:extLst>
          </p:cNvPr>
          <p:cNvSpPr>
            <a:spLocks noGrp="1"/>
          </p:cNvSpPr>
          <p:nvPr>
            <p:ph type="title"/>
          </p:nvPr>
        </p:nvSpPr>
        <p:spPr/>
        <p:txBody>
          <a:bodyPr/>
          <a:lstStyle/>
          <a:p>
            <a:r>
              <a:rPr lang="en-US">
                <a:solidFill>
                  <a:srgbClr val="00B0F0"/>
                </a:solidFill>
              </a:rPr>
              <a:t>Multilingual molecular representations</a:t>
            </a:r>
            <a:endParaRPr lang="en-US"/>
          </a:p>
        </p:txBody>
      </p:sp>
      <p:sp>
        <p:nvSpPr>
          <p:cNvPr id="3" name="Slide Number Placeholder 2">
            <a:extLst>
              <a:ext uri="{FF2B5EF4-FFF2-40B4-BE49-F238E27FC236}">
                <a16:creationId xmlns:a16="http://schemas.microsoft.com/office/drawing/2014/main" id="{D10D22C3-7411-4E18-A07E-1E5E22EDAF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pic>
        <p:nvPicPr>
          <p:cNvPr id="4" name="Picture 3">
            <a:extLst>
              <a:ext uri="{FF2B5EF4-FFF2-40B4-BE49-F238E27FC236}">
                <a16:creationId xmlns:a16="http://schemas.microsoft.com/office/drawing/2014/main" id="{0F8735E6-39A4-407C-87A6-8B8B79DA14E2}"/>
              </a:ext>
            </a:extLst>
          </p:cNvPr>
          <p:cNvPicPr>
            <a:picLocks noChangeAspect="1"/>
          </p:cNvPicPr>
          <p:nvPr/>
        </p:nvPicPr>
        <p:blipFill>
          <a:blip r:embed="rId2"/>
          <a:stretch>
            <a:fillRect/>
          </a:stretch>
        </p:blipFill>
        <p:spPr>
          <a:xfrm>
            <a:off x="916777" y="1413807"/>
            <a:ext cx="8653270" cy="2557703"/>
          </a:xfrm>
          <a:prstGeom prst="rect">
            <a:avLst/>
          </a:prstGeom>
        </p:spPr>
      </p:pic>
      <p:sp>
        <p:nvSpPr>
          <p:cNvPr id="5" name="TextBox 4">
            <a:extLst>
              <a:ext uri="{FF2B5EF4-FFF2-40B4-BE49-F238E27FC236}">
                <a16:creationId xmlns:a16="http://schemas.microsoft.com/office/drawing/2014/main" id="{205B163F-93A5-4C40-969E-CEC4E0638B35}"/>
              </a:ext>
            </a:extLst>
          </p:cNvPr>
          <p:cNvSpPr txBox="1"/>
          <p:nvPr/>
        </p:nvSpPr>
        <p:spPr>
          <a:xfrm>
            <a:off x="672110" y="4320808"/>
            <a:ext cx="10847779" cy="2246769"/>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Uses contrastive learning to train the transformer</a:t>
            </a:r>
          </a:p>
          <a:p>
            <a:pPr marL="285750" indent="-28575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This has the effect of pushing embeddings of positive cross-lingual pairs (SMILES and IUPAC for the same molecule) closer together, and negative pairs embeddings further apart </a:t>
            </a:r>
          </a:p>
          <a:p>
            <a:pPr marL="285750" indent="-28575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This could be a better approach for creating more generalized embeddings than masked training</a:t>
            </a:r>
          </a:p>
          <a:p>
            <a:pPr marL="285750" indent="-28575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Both molecule descriptors (IUPAC and SMILES) are integrated into the 1 embedding </a:t>
            </a:r>
          </a:p>
        </p:txBody>
      </p:sp>
      <p:sp>
        <p:nvSpPr>
          <p:cNvPr id="7" name="TextBox 6">
            <a:extLst>
              <a:ext uri="{FF2B5EF4-FFF2-40B4-BE49-F238E27FC236}">
                <a16:creationId xmlns:a16="http://schemas.microsoft.com/office/drawing/2014/main" id="{5DCFD981-D137-445D-AD75-84E3F4068B0E}"/>
              </a:ext>
            </a:extLst>
          </p:cNvPr>
          <p:cNvSpPr txBox="1"/>
          <p:nvPr/>
        </p:nvSpPr>
        <p:spPr>
          <a:xfrm>
            <a:off x="9400377" y="2516492"/>
            <a:ext cx="1637737" cy="584775"/>
          </a:xfrm>
          <a:prstGeom prst="rect">
            <a:avLst/>
          </a:prstGeom>
          <a:noFill/>
        </p:spPr>
        <p:txBody>
          <a:bodyPr wrap="square">
            <a:spAutoFit/>
          </a:bodyPr>
          <a:lstStyle/>
          <a:p>
            <a:pPr algn="ctr">
              <a:buClr>
                <a:schemeClr val="bg1"/>
              </a:buClr>
            </a:pPr>
            <a:r>
              <a:rPr lang="en-US" sz="1600">
                <a:solidFill>
                  <a:srgbClr val="00B0F0"/>
                </a:solidFill>
                <a:latin typeface="Bai Jamjuree" panose="020B0604020202020204" charset="-34"/>
                <a:cs typeface="Bai Jamjuree" panose="020B0604020202020204" charset="-34"/>
              </a:rPr>
              <a:t>Contrastive </a:t>
            </a:r>
          </a:p>
          <a:p>
            <a:pPr algn="ctr">
              <a:buClr>
                <a:schemeClr val="bg1"/>
              </a:buClr>
            </a:pPr>
            <a:r>
              <a:rPr lang="en-US" sz="1600">
                <a:solidFill>
                  <a:srgbClr val="00B0F0"/>
                </a:solidFill>
                <a:latin typeface="Bai Jamjuree" panose="020B0604020202020204" charset="-34"/>
                <a:cs typeface="Bai Jamjuree" panose="020B0604020202020204" charset="-34"/>
              </a:rPr>
              <a:t>objective</a:t>
            </a:r>
          </a:p>
        </p:txBody>
      </p:sp>
    </p:spTree>
    <p:extLst>
      <p:ext uri="{BB962C8B-B14F-4D97-AF65-F5344CB8AC3E}">
        <p14:creationId xmlns:p14="http://schemas.microsoft.com/office/powerpoint/2010/main" val="692519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B99F8-1A77-4F2C-BD9F-70F1099B1071}"/>
              </a:ext>
            </a:extLst>
          </p:cNvPr>
          <p:cNvSpPr>
            <a:spLocks noGrp="1"/>
          </p:cNvSpPr>
          <p:nvPr>
            <p:ph type="title"/>
          </p:nvPr>
        </p:nvSpPr>
        <p:spPr/>
        <p:txBody>
          <a:bodyPr/>
          <a:lstStyle/>
          <a:p>
            <a:r>
              <a:rPr lang="en-US">
                <a:solidFill>
                  <a:srgbClr val="00B0F0"/>
                </a:solidFill>
              </a:rPr>
              <a:t>Multilingual molecular representations</a:t>
            </a:r>
            <a:endParaRPr lang="en-US"/>
          </a:p>
        </p:txBody>
      </p:sp>
      <p:sp>
        <p:nvSpPr>
          <p:cNvPr id="3" name="Slide Number Placeholder 2">
            <a:extLst>
              <a:ext uri="{FF2B5EF4-FFF2-40B4-BE49-F238E27FC236}">
                <a16:creationId xmlns:a16="http://schemas.microsoft.com/office/drawing/2014/main" id="{54C931F2-0F2C-4266-B794-D1AF538CDE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62</a:t>
            </a:fld>
            <a:endParaRPr lang="en-US"/>
          </a:p>
        </p:txBody>
      </p:sp>
      <p:pic>
        <p:nvPicPr>
          <p:cNvPr id="2050" name="Picture 2">
            <a:extLst>
              <a:ext uri="{FF2B5EF4-FFF2-40B4-BE49-F238E27FC236}">
                <a16:creationId xmlns:a16="http://schemas.microsoft.com/office/drawing/2014/main" id="{AE527029-4940-4F7B-AA57-E5F2B231A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8946" y="1588493"/>
            <a:ext cx="4430088" cy="43819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EEBD29-6A3B-491C-BF3B-A07923A671E7}"/>
              </a:ext>
            </a:extLst>
          </p:cNvPr>
          <p:cNvSpPr txBox="1"/>
          <p:nvPr/>
        </p:nvSpPr>
        <p:spPr>
          <a:xfrm>
            <a:off x="965201" y="1588493"/>
            <a:ext cx="5751286" cy="1631216"/>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Most common terms in the SMILES and IUPAC alphabets</a:t>
            </a:r>
          </a:p>
          <a:p>
            <a:pPr marL="285750" indent="-285750">
              <a:buClr>
                <a:schemeClr val="bg1"/>
              </a:buClr>
              <a:buFont typeface="Arial" panose="020B0604020202020204" pitchFamily="34" charset="0"/>
              <a:buChar char="•"/>
            </a:pPr>
            <a:endParaRPr lang="en-US" sz="2000">
              <a:solidFill>
                <a:schemeClr val="bg1"/>
              </a:solidFill>
              <a:latin typeface="Bai Jamjuree" panose="020B0604020202020204" charset="-34"/>
              <a:cs typeface="Bai Jamjuree" panose="020B0604020202020204" charset="-34"/>
            </a:endParaRPr>
          </a:p>
          <a:p>
            <a:pPr marL="285750" indent="-28575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IUPAC names brings prior knowledge in the form of words representing functional groups </a:t>
            </a:r>
          </a:p>
        </p:txBody>
      </p:sp>
    </p:spTree>
    <p:extLst>
      <p:ext uri="{BB962C8B-B14F-4D97-AF65-F5344CB8AC3E}">
        <p14:creationId xmlns:p14="http://schemas.microsoft.com/office/powerpoint/2010/main" val="34383591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778DF-5F64-49D7-99D4-57DC67A0BCE8}"/>
              </a:ext>
            </a:extLst>
          </p:cNvPr>
          <p:cNvSpPr>
            <a:spLocks noGrp="1"/>
          </p:cNvSpPr>
          <p:nvPr>
            <p:ph type="title"/>
          </p:nvPr>
        </p:nvSpPr>
        <p:spPr/>
        <p:txBody>
          <a:bodyPr/>
          <a:lstStyle/>
          <a:p>
            <a:r>
              <a:rPr lang="en-US">
                <a:solidFill>
                  <a:srgbClr val="00B0F0"/>
                </a:solidFill>
              </a:rPr>
              <a:t>Multilingual molecular representations</a:t>
            </a:r>
            <a:endParaRPr lang="en-US"/>
          </a:p>
        </p:txBody>
      </p:sp>
      <p:sp>
        <p:nvSpPr>
          <p:cNvPr id="3" name="Slide Number Placeholder 2">
            <a:extLst>
              <a:ext uri="{FF2B5EF4-FFF2-40B4-BE49-F238E27FC236}">
                <a16:creationId xmlns:a16="http://schemas.microsoft.com/office/drawing/2014/main" id="{379EF401-F42C-48D9-B026-D5E47B8630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pic>
        <p:nvPicPr>
          <p:cNvPr id="5" name="Picture 4">
            <a:extLst>
              <a:ext uri="{FF2B5EF4-FFF2-40B4-BE49-F238E27FC236}">
                <a16:creationId xmlns:a16="http://schemas.microsoft.com/office/drawing/2014/main" id="{43B54C9D-E7B7-42B8-BF31-17DF9F1CB7FB}"/>
              </a:ext>
            </a:extLst>
          </p:cNvPr>
          <p:cNvPicPr>
            <a:picLocks noChangeAspect="1"/>
          </p:cNvPicPr>
          <p:nvPr/>
        </p:nvPicPr>
        <p:blipFill>
          <a:blip r:embed="rId2"/>
          <a:stretch>
            <a:fillRect/>
          </a:stretch>
        </p:blipFill>
        <p:spPr>
          <a:xfrm>
            <a:off x="1576387" y="2961422"/>
            <a:ext cx="8429625" cy="3200400"/>
          </a:xfrm>
          <a:prstGeom prst="rect">
            <a:avLst/>
          </a:prstGeom>
        </p:spPr>
      </p:pic>
      <p:sp>
        <p:nvSpPr>
          <p:cNvPr id="6" name="TextBox 5">
            <a:extLst>
              <a:ext uri="{FF2B5EF4-FFF2-40B4-BE49-F238E27FC236}">
                <a16:creationId xmlns:a16="http://schemas.microsoft.com/office/drawing/2014/main" id="{4930E949-1D3E-4BB4-A2C2-F6900BD7B8F1}"/>
              </a:ext>
            </a:extLst>
          </p:cNvPr>
          <p:cNvSpPr txBox="1"/>
          <p:nvPr/>
        </p:nvSpPr>
        <p:spPr>
          <a:xfrm>
            <a:off x="965201" y="1588493"/>
            <a:ext cx="8860971" cy="707886"/>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Model performs quite well on a range of tasks for predicting molecule properties</a:t>
            </a:r>
          </a:p>
        </p:txBody>
      </p:sp>
      <p:sp>
        <p:nvSpPr>
          <p:cNvPr id="7" name="Rectangle 6">
            <a:extLst>
              <a:ext uri="{FF2B5EF4-FFF2-40B4-BE49-F238E27FC236}">
                <a16:creationId xmlns:a16="http://schemas.microsoft.com/office/drawing/2014/main" id="{2D052E21-5AB1-4BF2-81CA-4A57DBC3234D}"/>
              </a:ext>
            </a:extLst>
          </p:cNvPr>
          <p:cNvSpPr/>
          <p:nvPr/>
        </p:nvSpPr>
        <p:spPr>
          <a:xfrm>
            <a:off x="1404256" y="5822681"/>
            <a:ext cx="8860971" cy="306484"/>
          </a:xfrm>
          <a:prstGeom prst="rect">
            <a:avLst/>
          </a:prstGeom>
          <a:solidFill>
            <a:srgbClr val="FF0000">
              <a:alpha val="18824"/>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4467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9B5DA9-1F0D-0FB9-7770-4571CAE47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64</a:t>
            </a:fld>
            <a:endParaRPr lang="en-US"/>
          </a:p>
        </p:txBody>
      </p:sp>
      <p:sp>
        <p:nvSpPr>
          <p:cNvPr id="6" name="Title 1">
            <a:extLst>
              <a:ext uri="{FF2B5EF4-FFF2-40B4-BE49-F238E27FC236}">
                <a16:creationId xmlns:a16="http://schemas.microsoft.com/office/drawing/2014/main" id="{D3D6322B-FDCE-2AB0-AB16-2467D4B06A08}"/>
              </a:ext>
            </a:extLst>
          </p:cNvPr>
          <p:cNvSpPr txBox="1">
            <a:spLocks/>
          </p:cNvSpPr>
          <p:nvPr/>
        </p:nvSpPr>
        <p:spPr>
          <a:xfrm>
            <a:off x="965200" y="2801798"/>
            <a:ext cx="10753834" cy="202209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800"/>
              <a:buFont typeface="Bai Jamjuree"/>
              <a:buNone/>
              <a:defRPr sz="3800" b="1" i="0" u="none" strike="noStrike" cap="none">
                <a:solidFill>
                  <a:schemeClr val="lt1"/>
                </a:solidFill>
                <a:latin typeface="Bai Jamjuree"/>
                <a:ea typeface="Bai Jamjuree"/>
                <a:cs typeface="Bai Jamjuree"/>
                <a:sym typeface="Bai Jamjure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Fifth notebook:</a:t>
            </a:r>
            <a:br>
              <a:rPr lang="en-US" dirty="0"/>
            </a:br>
            <a:br>
              <a:rPr lang="en-US" dirty="0"/>
            </a:br>
            <a:r>
              <a:rPr lang="en-US" sz="2800" b="0" i="1" dirty="0"/>
              <a:t>05_BBB_combined_txtSMILE.ipynb</a:t>
            </a:r>
            <a:br>
              <a:rPr lang="en-US" dirty="0"/>
            </a:br>
            <a:endParaRPr lang="en-US" dirty="0"/>
          </a:p>
        </p:txBody>
      </p:sp>
    </p:spTree>
    <p:extLst>
      <p:ext uri="{BB962C8B-B14F-4D97-AF65-F5344CB8AC3E}">
        <p14:creationId xmlns:p14="http://schemas.microsoft.com/office/powerpoint/2010/main" val="32689384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Background pattern&#10;&#10;Description automatically generated">
            <a:extLst>
              <a:ext uri="{FF2B5EF4-FFF2-40B4-BE49-F238E27FC236}">
                <a16:creationId xmlns:a16="http://schemas.microsoft.com/office/drawing/2014/main" id="{A29D69D3-99A1-EF5D-0483-A4344945C854}"/>
              </a:ext>
            </a:extLst>
          </p:cNvPr>
          <p:cNvPicPr>
            <a:picLocks noChangeAspect="1"/>
          </p:cNvPicPr>
          <p:nvPr/>
        </p:nvPicPr>
        <p:blipFill>
          <a:blip r:embed="rId2"/>
          <a:stretch>
            <a:fillRect/>
          </a:stretch>
        </p:blipFill>
        <p:spPr>
          <a:xfrm flipV="1">
            <a:off x="6332764" y="-22302"/>
            <a:ext cx="5859236" cy="2433313"/>
          </a:xfrm>
          <a:prstGeom prst="rect">
            <a:avLst/>
          </a:prstGeom>
        </p:spPr>
      </p:pic>
      <p:sp>
        <p:nvSpPr>
          <p:cNvPr id="2" name="Title 1">
            <a:extLst>
              <a:ext uri="{FF2B5EF4-FFF2-40B4-BE49-F238E27FC236}">
                <a16:creationId xmlns:a16="http://schemas.microsoft.com/office/drawing/2014/main" id="{9D996A0A-1B7D-4353-A3D7-11AB1CE6C5E5}"/>
              </a:ext>
            </a:extLst>
          </p:cNvPr>
          <p:cNvSpPr>
            <a:spLocks noGrp="1"/>
          </p:cNvSpPr>
          <p:nvPr>
            <p:ph type="title"/>
          </p:nvPr>
        </p:nvSpPr>
        <p:spPr/>
        <p:txBody>
          <a:bodyPr/>
          <a:lstStyle/>
          <a:p>
            <a:r>
              <a:rPr lang="en-US">
                <a:solidFill>
                  <a:srgbClr val="00B0F0"/>
                </a:solidFill>
              </a:rPr>
              <a:t>Workshop structure</a:t>
            </a:r>
          </a:p>
        </p:txBody>
      </p:sp>
      <p:sp>
        <p:nvSpPr>
          <p:cNvPr id="3" name="Slide Number Placeholder 2">
            <a:extLst>
              <a:ext uri="{FF2B5EF4-FFF2-40B4-BE49-F238E27FC236}">
                <a16:creationId xmlns:a16="http://schemas.microsoft.com/office/drawing/2014/main" id="{7387657F-06FD-45D8-BD77-DD72FE18AE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65</a:t>
            </a:fld>
            <a:endParaRPr lang="en-US"/>
          </a:p>
        </p:txBody>
      </p:sp>
      <p:sp>
        <p:nvSpPr>
          <p:cNvPr id="6" name="Google Shape;83;p7">
            <a:extLst>
              <a:ext uri="{FF2B5EF4-FFF2-40B4-BE49-F238E27FC236}">
                <a16:creationId xmlns:a16="http://schemas.microsoft.com/office/drawing/2014/main" id="{F8B21AA1-96A3-1767-1E67-896FDAF3A620}"/>
              </a:ext>
            </a:extLst>
          </p:cNvPr>
          <p:cNvSpPr txBox="1"/>
          <p:nvPr/>
        </p:nvSpPr>
        <p:spPr>
          <a:xfrm>
            <a:off x="973915" y="1805084"/>
            <a:ext cx="9776087" cy="3590727"/>
          </a:xfrm>
          <a:prstGeom prst="rect">
            <a:avLst/>
          </a:prstGeom>
          <a:noFill/>
          <a:ln>
            <a:noFill/>
          </a:ln>
        </p:spPr>
        <p:txBody>
          <a:bodyPr spcFirstLastPara="1" wrap="square" lIns="0" tIns="0" rIns="0" bIns="0" anchor="t" anchorCtr="0">
            <a:spAutoFit/>
          </a:bodyPr>
          <a:lstStyle/>
          <a:p>
            <a:pPr marL="457200" marR="0" lvl="0" indent="-457200" algn="l" rtl="0">
              <a:lnSpc>
                <a:spcPts val="3500"/>
              </a:lnSpc>
              <a:spcBef>
                <a:spcPts val="0"/>
              </a:spcBef>
              <a:spcAft>
                <a:spcPts val="0"/>
              </a:spcAft>
              <a:buClr>
                <a:schemeClr val="lt1"/>
              </a:buClr>
              <a:buSzPts val="2000"/>
              <a:buFont typeface="+mj-lt"/>
              <a:buAutoNum type="arabicPeriod"/>
            </a:pPr>
            <a:r>
              <a:rPr lang="en-US" sz="2400" i="0" u="none" strike="sngStrike" cap="none" dirty="0">
                <a:solidFill>
                  <a:schemeClr val="lt1"/>
                </a:solidFill>
                <a:latin typeface="Bai Jamjuree"/>
                <a:ea typeface="Bai Jamjuree"/>
                <a:cs typeface="Bai Jamjuree"/>
                <a:sym typeface="Bai Jamjuree"/>
              </a:rPr>
              <a:t>Introduction to drug discovery and diseases</a:t>
            </a:r>
            <a:endParaRPr lang="en-US" sz="2400" i="0" u="none" strike="sngStrike" cap="non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strike="sngStrike" dirty="0">
                <a:solidFill>
                  <a:schemeClr val="lt1"/>
                </a:solidFill>
                <a:latin typeface="Bai Jamjuree"/>
                <a:ea typeface="Bai Jamjuree"/>
                <a:cs typeface="Bai Jamjuree"/>
                <a:sym typeface="Bai Jamjuree"/>
              </a:rPr>
              <a:t>What are proteins and small molecules?</a:t>
            </a:r>
            <a:endParaRPr lang="en-US" sz="2400" strike="sngStrik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strike="sngStrike" dirty="0">
                <a:solidFill>
                  <a:schemeClr val="lt1"/>
                </a:solidFill>
                <a:latin typeface="Bai Jamjuree"/>
                <a:ea typeface="Bai Jamjuree"/>
                <a:cs typeface="Bai Jamjuree"/>
                <a:sym typeface="Bai Jamjuree"/>
              </a:rPr>
              <a:t>How to use machine learning for drug discovery?</a:t>
            </a:r>
            <a:endParaRPr lang="en-US" sz="2400" strike="sngStrik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i="0" u="none" strike="sngStrike" cap="none" dirty="0">
                <a:solidFill>
                  <a:schemeClr val="lt1"/>
                </a:solidFill>
                <a:latin typeface="Bai Jamjuree"/>
                <a:ea typeface="Bai Jamjuree"/>
                <a:cs typeface="Bai Jamjuree"/>
                <a:sym typeface="Bai Jamjuree"/>
              </a:rPr>
              <a:t>Data sources and </a:t>
            </a:r>
            <a:r>
              <a:rPr lang="en-US" sz="2400" strike="sngStrike" dirty="0">
                <a:solidFill>
                  <a:schemeClr val="lt1"/>
                </a:solidFill>
                <a:latin typeface="Bai Jamjuree"/>
                <a:ea typeface="Bai Jamjuree"/>
                <a:cs typeface="Bai Jamjuree"/>
                <a:sym typeface="Bai Jamjuree"/>
              </a:rPr>
              <a:t>feature representations</a:t>
            </a:r>
            <a:endParaRPr lang="en-US" sz="2400" strike="sngStrike" dirty="0">
              <a:solidFill>
                <a:schemeClr val="lt1"/>
              </a:solidFill>
              <a:latin typeface="Bai Jamjuree"/>
              <a:ea typeface="Bai Jamjuree"/>
              <a:cs typeface="Bai Jamjuree"/>
            </a:endParaRPr>
          </a:p>
          <a:p>
            <a:pPr marL="457200" marR="0" lvl="0" indent="-457200" algn="l" rtl="0">
              <a:lnSpc>
                <a:spcPts val="3500"/>
              </a:lnSpc>
              <a:spcBef>
                <a:spcPts val="0"/>
              </a:spcBef>
              <a:spcAft>
                <a:spcPts val="0"/>
              </a:spcAft>
              <a:buClr>
                <a:schemeClr val="lt1"/>
              </a:buClr>
              <a:buSzPts val="2000"/>
              <a:buFont typeface="+mj-lt"/>
              <a:buAutoNum type="arabicPeriod"/>
            </a:pPr>
            <a:r>
              <a:rPr lang="en-US" sz="2400" i="0" u="none" strike="sngStrike" cap="none" dirty="0">
                <a:solidFill>
                  <a:schemeClr val="lt1"/>
                </a:solidFill>
                <a:latin typeface="Bai Jamjuree"/>
                <a:ea typeface="Bai Jamjuree"/>
                <a:cs typeface="Bai Jamjuree"/>
                <a:sym typeface="Bai Jamjuree"/>
              </a:rPr>
              <a:t>Introduction to NLP on language as we know it</a:t>
            </a:r>
            <a:endParaRPr lang="en-US" sz="2400" i="0" u="none" strike="sngStrike" cap="none" dirty="0">
              <a:solidFill>
                <a:schemeClr val="lt1"/>
              </a:solidFill>
              <a:latin typeface="Bai Jamjuree"/>
              <a:ea typeface="Bai Jamjuree"/>
              <a:cs typeface="Bai Jamjuree"/>
            </a:endParaRPr>
          </a:p>
          <a:p>
            <a:pPr marL="457200" indent="-457200">
              <a:lnSpc>
                <a:spcPts val="3500"/>
              </a:lnSpc>
              <a:buClr>
                <a:schemeClr val="lt1"/>
              </a:buClr>
              <a:buSzPts val="2000"/>
              <a:buAutoNum type="arabicPeriod"/>
            </a:pPr>
            <a:r>
              <a:rPr lang="en-US" sz="2400" strike="sngStrike" dirty="0">
                <a:solidFill>
                  <a:schemeClr val="lt1"/>
                </a:solidFill>
                <a:latin typeface="Bai Jamjuree"/>
                <a:ea typeface="Bai Jamjuree"/>
                <a:cs typeface="Bai Jamjuree"/>
              </a:rPr>
              <a:t>NLP for drug discovery</a:t>
            </a:r>
          </a:p>
          <a:p>
            <a:pPr marL="457200" indent="-457200">
              <a:lnSpc>
                <a:spcPts val="3500"/>
              </a:lnSpc>
              <a:buClr>
                <a:schemeClr val="lt1"/>
              </a:buClr>
              <a:buSzPts val="2000"/>
              <a:buFont typeface="+mj-lt"/>
              <a:buAutoNum type="arabicPeriod"/>
            </a:pPr>
            <a:r>
              <a:rPr lang="en-US" sz="2400" strike="sngStrike" dirty="0">
                <a:solidFill>
                  <a:schemeClr val="lt1"/>
                </a:solidFill>
                <a:latin typeface="Bai Jamjuree"/>
                <a:ea typeface="Bai Jamjuree"/>
                <a:cs typeface="Bai Jamjuree"/>
                <a:sym typeface="Bai Jamjuree"/>
              </a:rPr>
              <a:t>NLP for small molecules</a:t>
            </a:r>
            <a:endParaRPr lang="en-US" sz="2400" strike="sngStrike" dirty="0">
              <a:solidFill>
                <a:schemeClr val="lt1"/>
              </a:solidFill>
              <a:latin typeface="Bai Jamjuree"/>
              <a:ea typeface="Bai Jamjuree"/>
              <a:cs typeface="Bai Jamjuree"/>
            </a:endParaRPr>
          </a:p>
          <a:p>
            <a:pPr marL="457200" indent="-457200">
              <a:lnSpc>
                <a:spcPts val="3500"/>
              </a:lnSpc>
              <a:buClr>
                <a:schemeClr val="lt1"/>
              </a:buClr>
              <a:buSzPts val="2000"/>
              <a:buAutoNum type="arabicPeriod"/>
            </a:pPr>
            <a:r>
              <a:rPr lang="en-US" sz="2400" dirty="0">
                <a:solidFill>
                  <a:schemeClr val="lt1"/>
                </a:solidFill>
                <a:ea typeface="Bai Jamjuree"/>
              </a:rPr>
              <a:t>The future of AI in drug discovery</a:t>
            </a:r>
            <a:endParaRPr lang="en-US" sz="2400" dirty="0">
              <a:solidFill>
                <a:schemeClr val="lt1"/>
              </a:solidFill>
              <a:latin typeface="Bai Jamjuree"/>
              <a:ea typeface="Bai Jamjuree"/>
              <a:cs typeface="Bai Jamjuree"/>
            </a:endParaRPr>
          </a:p>
        </p:txBody>
      </p:sp>
    </p:spTree>
    <p:extLst>
      <p:ext uri="{BB962C8B-B14F-4D97-AF65-F5344CB8AC3E}">
        <p14:creationId xmlns:p14="http://schemas.microsoft.com/office/powerpoint/2010/main" val="1473592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8F72-174A-3FFD-EB7B-E3DE7E13EE7F}"/>
              </a:ext>
            </a:extLst>
          </p:cNvPr>
          <p:cNvSpPr>
            <a:spLocks noGrp="1"/>
          </p:cNvSpPr>
          <p:nvPr>
            <p:ph type="title"/>
          </p:nvPr>
        </p:nvSpPr>
        <p:spPr>
          <a:xfrm>
            <a:off x="1957238" y="3031835"/>
            <a:ext cx="8065268" cy="526298"/>
          </a:xfrm>
        </p:spPr>
        <p:txBody>
          <a:bodyPr/>
          <a:lstStyle/>
          <a:p>
            <a:r>
              <a:rPr lang="en-US">
                <a:solidFill>
                  <a:srgbClr val="00B0F0"/>
                </a:solidFill>
              </a:rPr>
              <a:t>The future of AI in </a:t>
            </a:r>
            <a:r>
              <a:rPr lang="en-US">
                <a:solidFill>
                  <a:schemeClr val="bg1"/>
                </a:solidFill>
              </a:rPr>
              <a:t>drug discovery</a:t>
            </a:r>
          </a:p>
        </p:txBody>
      </p:sp>
      <p:sp>
        <p:nvSpPr>
          <p:cNvPr id="3" name="Slide Number Placeholder 2">
            <a:extLst>
              <a:ext uri="{FF2B5EF4-FFF2-40B4-BE49-F238E27FC236}">
                <a16:creationId xmlns:a16="http://schemas.microsoft.com/office/drawing/2014/main" id="{500160D7-B619-8DE2-AB5B-AC3C16DB6A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66</a:t>
            </a:fld>
            <a:endParaRPr lang="en-US"/>
          </a:p>
        </p:txBody>
      </p:sp>
    </p:spTree>
    <p:extLst>
      <p:ext uri="{BB962C8B-B14F-4D97-AF65-F5344CB8AC3E}">
        <p14:creationId xmlns:p14="http://schemas.microsoft.com/office/powerpoint/2010/main" val="3596260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4854-DE93-CC3C-181B-57954C493FEB}"/>
              </a:ext>
            </a:extLst>
          </p:cNvPr>
          <p:cNvSpPr>
            <a:spLocks noGrp="1"/>
          </p:cNvSpPr>
          <p:nvPr>
            <p:ph type="title"/>
          </p:nvPr>
        </p:nvSpPr>
        <p:spPr>
          <a:xfrm>
            <a:off x="965200" y="558930"/>
            <a:ext cx="10753834" cy="526298"/>
          </a:xfrm>
        </p:spPr>
        <p:txBody>
          <a:bodyPr/>
          <a:lstStyle/>
          <a:p>
            <a:r>
              <a:rPr lang="en-US">
                <a:solidFill>
                  <a:srgbClr val="00B0F0"/>
                </a:solidFill>
              </a:rPr>
              <a:t>AI model for </a:t>
            </a:r>
            <a:r>
              <a:rPr lang="en-US">
                <a:solidFill>
                  <a:schemeClr val="bg1"/>
                </a:solidFill>
              </a:rPr>
              <a:t>drug generation</a:t>
            </a:r>
          </a:p>
        </p:txBody>
      </p:sp>
      <p:sp>
        <p:nvSpPr>
          <p:cNvPr id="3" name="Slide Number Placeholder 2">
            <a:extLst>
              <a:ext uri="{FF2B5EF4-FFF2-40B4-BE49-F238E27FC236}">
                <a16:creationId xmlns:a16="http://schemas.microsoft.com/office/drawing/2014/main" id="{40044FB0-E951-0793-1378-1D14D86B1C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67</a:t>
            </a:fld>
            <a:endParaRPr lang="en-US"/>
          </a:p>
        </p:txBody>
      </p:sp>
      <p:pic>
        <p:nvPicPr>
          <p:cNvPr id="5" name="Picture 4">
            <a:extLst>
              <a:ext uri="{FF2B5EF4-FFF2-40B4-BE49-F238E27FC236}">
                <a16:creationId xmlns:a16="http://schemas.microsoft.com/office/drawing/2014/main" id="{9F12E788-60C5-41B7-8B62-6D83B5C52F34}"/>
              </a:ext>
            </a:extLst>
          </p:cNvPr>
          <p:cNvPicPr>
            <a:picLocks noChangeAspect="1"/>
          </p:cNvPicPr>
          <p:nvPr/>
        </p:nvPicPr>
        <p:blipFill>
          <a:blip r:embed="rId2"/>
          <a:stretch>
            <a:fillRect/>
          </a:stretch>
        </p:blipFill>
        <p:spPr>
          <a:xfrm>
            <a:off x="7199277" y="1235898"/>
            <a:ext cx="4401920" cy="5021450"/>
          </a:xfrm>
          <a:prstGeom prst="rect">
            <a:avLst/>
          </a:prstGeom>
        </p:spPr>
      </p:pic>
      <p:sp>
        <p:nvSpPr>
          <p:cNvPr id="6" name="TextBox 5">
            <a:extLst>
              <a:ext uri="{FF2B5EF4-FFF2-40B4-BE49-F238E27FC236}">
                <a16:creationId xmlns:a16="http://schemas.microsoft.com/office/drawing/2014/main" id="{FD50BD9F-F7F1-4951-AF65-C1502A2A26A4}"/>
              </a:ext>
            </a:extLst>
          </p:cNvPr>
          <p:cNvSpPr txBox="1"/>
          <p:nvPr/>
        </p:nvSpPr>
        <p:spPr>
          <a:xfrm>
            <a:off x="965200" y="1519102"/>
            <a:ext cx="5975428" cy="3785652"/>
          </a:xfrm>
          <a:prstGeom prst="rect">
            <a:avLst/>
          </a:prstGeom>
          <a:noFill/>
        </p:spPr>
        <p:txBody>
          <a:bodyPr wrap="square" lIns="91440" tIns="45720" rIns="91440" bIns="45720" anchor="t">
            <a:spAutoFit/>
          </a:bodyPr>
          <a:lstStyle/>
          <a:p>
            <a:pPr marL="342900" indent="-34290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DALL-E 2 can create original, realistic images and art from a text description </a:t>
            </a:r>
          </a:p>
          <a:p>
            <a:pPr marL="342900" indent="-34290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Combining concepts, attributes, and styles.</a:t>
            </a:r>
          </a:p>
          <a:p>
            <a:pPr marL="342900" indent="-342900">
              <a:buClr>
                <a:schemeClr val="bg1"/>
              </a:buClr>
              <a:buFont typeface="Arial" panose="020B0604020202020204" pitchFamily="34" charset="0"/>
              <a:buChar char="•"/>
            </a:pPr>
            <a:endParaRPr lang="en-US" sz="2000">
              <a:solidFill>
                <a:schemeClr val="bg1"/>
              </a:solidFill>
              <a:latin typeface="Bai Jamjuree" panose="020B0604020202020204" charset="-34"/>
              <a:cs typeface="Bai Jamjuree" panose="020B0604020202020204" charset="-34"/>
            </a:endParaRPr>
          </a:p>
          <a:p>
            <a:pPr marL="342900" indent="-34290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Provides semantic level control of images</a:t>
            </a:r>
          </a:p>
          <a:p>
            <a:pPr marL="342900" indent="-34290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This is possible by learning a joint representation of image and text</a:t>
            </a:r>
          </a:p>
          <a:p>
            <a:pPr marL="342900" indent="-342900">
              <a:buClr>
                <a:schemeClr val="bg1"/>
              </a:buClr>
              <a:buFont typeface="Arial" panose="020B0604020202020204" pitchFamily="34" charset="0"/>
              <a:buChar char="•"/>
            </a:pPr>
            <a:endParaRPr lang="en-US" sz="2000">
              <a:solidFill>
                <a:schemeClr val="bg1"/>
              </a:solidFill>
              <a:latin typeface="Bai Jamjuree" panose="020B0604020202020204" charset="-34"/>
              <a:cs typeface="Bai Jamjuree" panose="020B0604020202020204" charset="-34"/>
            </a:endParaRPr>
          </a:p>
          <a:p>
            <a:pPr marL="342900" indent="-342900">
              <a:buClr>
                <a:schemeClr val="bg1"/>
              </a:buClr>
              <a:buFont typeface="Arial" panose="020B0604020202020204" pitchFamily="34" charset="0"/>
              <a:buChar char="•"/>
            </a:pPr>
            <a:endParaRPr lang="en-US" sz="2000">
              <a:solidFill>
                <a:schemeClr val="bg1"/>
              </a:solidFill>
              <a:latin typeface="Bai Jamjuree" panose="020B0604020202020204" charset="-34"/>
              <a:cs typeface="Bai Jamjuree" panose="020B0604020202020204" charset="-34"/>
            </a:endParaRPr>
          </a:p>
          <a:p>
            <a:pPr marL="342900" indent="-342900">
              <a:buClr>
                <a:schemeClr val="bg1"/>
              </a:buClr>
              <a:buFont typeface="Arial" panose="020B0604020202020204" pitchFamily="34" charset="0"/>
              <a:buChar char="•"/>
            </a:pPr>
            <a:r>
              <a:rPr lang="en-US" sz="2000">
                <a:solidFill>
                  <a:schemeClr val="bg1"/>
                </a:solidFill>
                <a:latin typeface="Bai Jamjuree"/>
                <a:cs typeface="Bai Jamjuree"/>
              </a:rPr>
              <a:t>How about </a:t>
            </a:r>
            <a:r>
              <a:rPr lang="en-US" sz="2000" b="1">
                <a:solidFill>
                  <a:schemeClr val="bg1"/>
                </a:solidFill>
                <a:latin typeface="Bai Jamjuree"/>
                <a:cs typeface="Bai Jamjuree"/>
              </a:rPr>
              <a:t>describing the molecule you require for curing a disease and the AI system would design that molecule for you?</a:t>
            </a:r>
          </a:p>
        </p:txBody>
      </p:sp>
    </p:spTree>
    <p:extLst>
      <p:ext uri="{BB962C8B-B14F-4D97-AF65-F5344CB8AC3E}">
        <p14:creationId xmlns:p14="http://schemas.microsoft.com/office/powerpoint/2010/main" val="24098580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4C6E4-B867-41AB-A7F6-CA33BC528647}"/>
              </a:ext>
            </a:extLst>
          </p:cNvPr>
          <p:cNvSpPr>
            <a:spLocks noGrp="1"/>
          </p:cNvSpPr>
          <p:nvPr>
            <p:ph type="title"/>
          </p:nvPr>
        </p:nvSpPr>
        <p:spPr/>
        <p:txBody>
          <a:bodyPr/>
          <a:lstStyle/>
          <a:p>
            <a:r>
              <a:rPr lang="en-US">
                <a:solidFill>
                  <a:srgbClr val="00B0F0"/>
                </a:solidFill>
              </a:rPr>
              <a:t>AI model for drug generation: </a:t>
            </a:r>
            <a:r>
              <a:rPr lang="en-US">
                <a:solidFill>
                  <a:schemeClr val="bg1"/>
                </a:solidFill>
              </a:rPr>
              <a:t>Moonshot</a:t>
            </a:r>
          </a:p>
        </p:txBody>
      </p:sp>
      <p:sp>
        <p:nvSpPr>
          <p:cNvPr id="3" name="Slide Number Placeholder 2">
            <a:extLst>
              <a:ext uri="{FF2B5EF4-FFF2-40B4-BE49-F238E27FC236}">
                <a16:creationId xmlns:a16="http://schemas.microsoft.com/office/drawing/2014/main" id="{7A4A9F4E-73EA-4CC0-9925-D55D94E6E7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68</a:t>
            </a:fld>
            <a:endParaRPr lang="en-US"/>
          </a:p>
        </p:txBody>
      </p:sp>
      <p:sp>
        <p:nvSpPr>
          <p:cNvPr id="5" name="TextBox 4">
            <a:extLst>
              <a:ext uri="{FF2B5EF4-FFF2-40B4-BE49-F238E27FC236}">
                <a16:creationId xmlns:a16="http://schemas.microsoft.com/office/drawing/2014/main" id="{94E36590-8199-4464-B92D-9D869EB4140C}"/>
              </a:ext>
            </a:extLst>
          </p:cNvPr>
          <p:cNvSpPr txBox="1"/>
          <p:nvPr/>
        </p:nvSpPr>
        <p:spPr>
          <a:xfrm>
            <a:off x="965199" y="1519102"/>
            <a:ext cx="9689549" cy="1015663"/>
          </a:xfrm>
          <a:prstGeom prst="rect">
            <a:avLst/>
          </a:prstGeom>
          <a:noFill/>
        </p:spPr>
        <p:txBody>
          <a:bodyPr wrap="square">
            <a:spAutoFit/>
          </a:bodyPr>
          <a:lstStyle/>
          <a:p>
            <a:pPr marL="342900" indent="-34290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From collab between the University of Illinois and </a:t>
            </a:r>
            <a:r>
              <a:rPr lang="en-US" sz="2000" b="1">
                <a:solidFill>
                  <a:schemeClr val="bg1"/>
                </a:solidFill>
                <a:latin typeface="Bai Jamjuree" panose="020B0604020202020204" charset="-34"/>
                <a:cs typeface="Bai Jamjuree" panose="020B0604020202020204" charset="-34"/>
              </a:rPr>
              <a:t>X the moonshot factory</a:t>
            </a:r>
          </a:p>
          <a:p>
            <a:pPr marL="342900" indent="-342900">
              <a:buClr>
                <a:schemeClr val="bg1"/>
              </a:buClr>
              <a:buFont typeface="Arial" panose="020B0604020202020204" pitchFamily="34" charset="0"/>
              <a:buChar char="•"/>
            </a:pPr>
            <a:r>
              <a:rPr lang="en-US" sz="2000" b="1">
                <a:solidFill>
                  <a:schemeClr val="bg1"/>
                </a:solidFill>
                <a:latin typeface="Bai Jamjuree" panose="020B0604020202020204" charset="-34"/>
                <a:cs typeface="Bai Jamjuree" panose="020B0604020202020204" charset="-34"/>
              </a:rPr>
              <a:t>Big picture: </a:t>
            </a:r>
            <a:r>
              <a:rPr lang="en-US" sz="2000">
                <a:solidFill>
                  <a:schemeClr val="bg1"/>
                </a:solidFill>
                <a:latin typeface="Bai Jamjuree" panose="020B0604020202020204" charset="-34"/>
                <a:cs typeface="Bai Jamjuree" panose="020B0604020202020204" charset="-34"/>
              </a:rPr>
              <a:t>to be able to describe a molecule in text and receive the structure of such a molecule fitting that description</a:t>
            </a:r>
          </a:p>
        </p:txBody>
      </p:sp>
      <p:pic>
        <p:nvPicPr>
          <p:cNvPr id="6" name="Picture 5">
            <a:extLst>
              <a:ext uri="{FF2B5EF4-FFF2-40B4-BE49-F238E27FC236}">
                <a16:creationId xmlns:a16="http://schemas.microsoft.com/office/drawing/2014/main" id="{D9CBAC8C-3970-4018-88B7-3DB5C60E3E22}"/>
              </a:ext>
            </a:extLst>
          </p:cNvPr>
          <p:cNvPicPr>
            <a:picLocks noChangeAspect="1"/>
          </p:cNvPicPr>
          <p:nvPr/>
        </p:nvPicPr>
        <p:blipFill rotWithShape="1">
          <a:blip r:embed="rId2"/>
          <a:srcRect r="53936" b="15651"/>
          <a:stretch/>
        </p:blipFill>
        <p:spPr>
          <a:xfrm>
            <a:off x="1992437" y="2692940"/>
            <a:ext cx="3361442" cy="3244034"/>
          </a:xfrm>
          <a:prstGeom prst="rect">
            <a:avLst/>
          </a:prstGeom>
        </p:spPr>
      </p:pic>
    </p:spTree>
    <p:extLst>
      <p:ext uri="{BB962C8B-B14F-4D97-AF65-F5344CB8AC3E}">
        <p14:creationId xmlns:p14="http://schemas.microsoft.com/office/powerpoint/2010/main" val="36602346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4C6E4-B867-41AB-A7F6-CA33BC528647}"/>
              </a:ext>
            </a:extLst>
          </p:cNvPr>
          <p:cNvSpPr>
            <a:spLocks noGrp="1"/>
          </p:cNvSpPr>
          <p:nvPr>
            <p:ph type="title"/>
          </p:nvPr>
        </p:nvSpPr>
        <p:spPr>
          <a:xfrm>
            <a:off x="965200" y="558930"/>
            <a:ext cx="10753834" cy="1052596"/>
          </a:xfrm>
        </p:spPr>
        <p:txBody>
          <a:bodyPr/>
          <a:lstStyle/>
          <a:p>
            <a:r>
              <a:rPr lang="en-US">
                <a:solidFill>
                  <a:srgbClr val="00B0F0"/>
                </a:solidFill>
              </a:rPr>
              <a:t>AI model for drug generation: </a:t>
            </a:r>
            <a:r>
              <a:rPr lang="en-US">
                <a:solidFill>
                  <a:schemeClr val="bg1"/>
                </a:solidFill>
              </a:rPr>
              <a:t>Moonshot</a:t>
            </a:r>
            <a:endParaRPr lang="en-US" b="0">
              <a:solidFill>
                <a:srgbClr val="FFFFFF"/>
              </a:solidFill>
            </a:endParaRPr>
          </a:p>
          <a:p>
            <a:endParaRPr lang="en-US">
              <a:solidFill>
                <a:srgbClr val="00B0F0"/>
              </a:solidFill>
            </a:endParaRPr>
          </a:p>
        </p:txBody>
      </p:sp>
      <p:sp>
        <p:nvSpPr>
          <p:cNvPr id="3" name="Slide Number Placeholder 2">
            <a:extLst>
              <a:ext uri="{FF2B5EF4-FFF2-40B4-BE49-F238E27FC236}">
                <a16:creationId xmlns:a16="http://schemas.microsoft.com/office/drawing/2014/main" id="{7A4A9F4E-73EA-4CC0-9925-D55D94E6E7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pic>
        <p:nvPicPr>
          <p:cNvPr id="6" name="Picture 5">
            <a:extLst>
              <a:ext uri="{FF2B5EF4-FFF2-40B4-BE49-F238E27FC236}">
                <a16:creationId xmlns:a16="http://schemas.microsoft.com/office/drawing/2014/main" id="{D9CBAC8C-3970-4018-88B7-3DB5C60E3E22}"/>
              </a:ext>
            </a:extLst>
          </p:cNvPr>
          <p:cNvPicPr>
            <a:picLocks noChangeAspect="1"/>
          </p:cNvPicPr>
          <p:nvPr/>
        </p:nvPicPr>
        <p:blipFill>
          <a:blip r:embed="rId3"/>
          <a:stretch>
            <a:fillRect/>
          </a:stretch>
        </p:blipFill>
        <p:spPr>
          <a:xfrm>
            <a:off x="1992436" y="2692940"/>
            <a:ext cx="7297337" cy="3845972"/>
          </a:xfrm>
          <a:prstGeom prst="rect">
            <a:avLst/>
          </a:prstGeom>
        </p:spPr>
      </p:pic>
      <p:sp>
        <p:nvSpPr>
          <p:cNvPr id="7" name="TextBox 6">
            <a:extLst>
              <a:ext uri="{FF2B5EF4-FFF2-40B4-BE49-F238E27FC236}">
                <a16:creationId xmlns:a16="http://schemas.microsoft.com/office/drawing/2014/main" id="{0F537515-16DE-44FF-A5F6-3B830182E78D}"/>
              </a:ext>
            </a:extLst>
          </p:cNvPr>
          <p:cNvSpPr txBox="1"/>
          <p:nvPr/>
        </p:nvSpPr>
        <p:spPr>
          <a:xfrm>
            <a:off x="965199" y="1519102"/>
            <a:ext cx="9689549" cy="1015663"/>
          </a:xfrm>
          <a:prstGeom prst="rect">
            <a:avLst/>
          </a:prstGeom>
          <a:noFill/>
        </p:spPr>
        <p:txBody>
          <a:bodyPr wrap="square">
            <a:spAutoFit/>
          </a:bodyPr>
          <a:lstStyle/>
          <a:p>
            <a:pPr marL="342900" indent="-34290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From collab between the University of Illinois and </a:t>
            </a:r>
            <a:r>
              <a:rPr lang="en-US" sz="2000" b="1">
                <a:solidFill>
                  <a:schemeClr val="bg1"/>
                </a:solidFill>
                <a:latin typeface="Bai Jamjuree" panose="020B0604020202020204" charset="-34"/>
                <a:cs typeface="Bai Jamjuree" panose="020B0604020202020204" charset="-34"/>
              </a:rPr>
              <a:t>X the moonshot factory</a:t>
            </a:r>
          </a:p>
          <a:p>
            <a:pPr marL="342900" indent="-342900">
              <a:buClr>
                <a:schemeClr val="bg1"/>
              </a:buClr>
              <a:buFont typeface="Arial" panose="020B0604020202020204" pitchFamily="34" charset="0"/>
              <a:buChar char="•"/>
            </a:pPr>
            <a:r>
              <a:rPr lang="en-US" sz="2000" b="1">
                <a:solidFill>
                  <a:schemeClr val="bg1"/>
                </a:solidFill>
                <a:latin typeface="Bai Jamjuree" panose="020B0604020202020204" charset="-34"/>
                <a:cs typeface="Bai Jamjuree" panose="020B0604020202020204" charset="-34"/>
              </a:rPr>
              <a:t>Big picture: </a:t>
            </a:r>
            <a:r>
              <a:rPr lang="en-US" sz="2000">
                <a:solidFill>
                  <a:schemeClr val="bg1"/>
                </a:solidFill>
                <a:latin typeface="Bai Jamjuree" panose="020B0604020202020204" charset="-34"/>
                <a:cs typeface="Bai Jamjuree" panose="020B0604020202020204" charset="-34"/>
              </a:rPr>
              <a:t>to be able to describe a molecule in text and receive the structure of such a molecule fitting that description</a:t>
            </a:r>
          </a:p>
        </p:txBody>
      </p:sp>
    </p:spTree>
    <p:extLst>
      <p:ext uri="{BB962C8B-B14F-4D97-AF65-F5344CB8AC3E}">
        <p14:creationId xmlns:p14="http://schemas.microsoft.com/office/powerpoint/2010/main" val="2195524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23B96-26C3-4127-9625-BB24AFBD5818}"/>
              </a:ext>
            </a:extLst>
          </p:cNvPr>
          <p:cNvSpPr>
            <a:spLocks noGrp="1"/>
          </p:cNvSpPr>
          <p:nvPr>
            <p:ph type="title"/>
          </p:nvPr>
        </p:nvSpPr>
        <p:spPr>
          <a:xfrm>
            <a:off x="965200" y="519173"/>
            <a:ext cx="10753834" cy="526298"/>
          </a:xfrm>
        </p:spPr>
        <p:txBody>
          <a:bodyPr/>
          <a:lstStyle/>
          <a:p>
            <a:r>
              <a:rPr lang="en-US">
                <a:solidFill>
                  <a:srgbClr val="00B0F0"/>
                </a:solidFill>
              </a:rPr>
              <a:t>Protein malfunction </a:t>
            </a:r>
            <a:r>
              <a:rPr lang="en-US">
                <a:solidFill>
                  <a:schemeClr val="bg1"/>
                </a:solidFill>
              </a:rPr>
              <a:t>~ disease</a:t>
            </a:r>
          </a:p>
        </p:txBody>
      </p:sp>
      <p:sp>
        <p:nvSpPr>
          <p:cNvPr id="3" name="Slide Number Placeholder 2">
            <a:extLst>
              <a:ext uri="{FF2B5EF4-FFF2-40B4-BE49-F238E27FC236}">
                <a16:creationId xmlns:a16="http://schemas.microsoft.com/office/drawing/2014/main" id="{07008BE0-8103-4E8A-9A7C-9FED52F4F0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10" name="Picture 9" descr="A picture containing silhouette&#10;&#10;Description automatically generated">
            <a:extLst>
              <a:ext uri="{FF2B5EF4-FFF2-40B4-BE49-F238E27FC236}">
                <a16:creationId xmlns:a16="http://schemas.microsoft.com/office/drawing/2014/main" id="{004443A8-AC38-4A66-95DC-145D5E2C21CD}"/>
              </a:ext>
            </a:extLst>
          </p:cNvPr>
          <p:cNvPicPr>
            <a:picLocks noChangeAspect="1"/>
          </p:cNvPicPr>
          <p:nvPr/>
        </p:nvPicPr>
        <p:blipFill>
          <a:blip r:embed="rId3"/>
          <a:stretch>
            <a:fillRect/>
          </a:stretch>
        </p:blipFill>
        <p:spPr>
          <a:xfrm>
            <a:off x="2336374" y="2065690"/>
            <a:ext cx="1543168" cy="3558448"/>
          </a:xfrm>
          <a:prstGeom prst="rect">
            <a:avLst/>
          </a:prstGeom>
        </p:spPr>
      </p:pic>
      <p:pic>
        <p:nvPicPr>
          <p:cNvPr id="11" name="Picture 10">
            <a:extLst>
              <a:ext uri="{FF2B5EF4-FFF2-40B4-BE49-F238E27FC236}">
                <a16:creationId xmlns:a16="http://schemas.microsoft.com/office/drawing/2014/main" id="{81142A85-9B69-4980-B137-EA1C61D10FBD}"/>
              </a:ext>
            </a:extLst>
          </p:cNvPr>
          <p:cNvPicPr>
            <a:picLocks noChangeAspect="1"/>
          </p:cNvPicPr>
          <p:nvPr/>
        </p:nvPicPr>
        <p:blipFill>
          <a:blip r:embed="rId4"/>
          <a:stretch>
            <a:fillRect/>
          </a:stretch>
        </p:blipFill>
        <p:spPr>
          <a:xfrm>
            <a:off x="273467" y="2004309"/>
            <a:ext cx="1991363" cy="1332886"/>
          </a:xfrm>
          <a:prstGeom prst="rect">
            <a:avLst/>
          </a:prstGeom>
        </p:spPr>
      </p:pic>
      <p:cxnSp>
        <p:nvCxnSpPr>
          <p:cNvPr id="16" name="Straight Connector 15">
            <a:extLst>
              <a:ext uri="{FF2B5EF4-FFF2-40B4-BE49-F238E27FC236}">
                <a16:creationId xmlns:a16="http://schemas.microsoft.com/office/drawing/2014/main" id="{85DF6684-09FC-4400-AA40-A1895F90819F}"/>
              </a:ext>
            </a:extLst>
          </p:cNvPr>
          <p:cNvCxnSpPr>
            <a:cxnSpLocks/>
          </p:cNvCxnSpPr>
          <p:nvPr/>
        </p:nvCxnSpPr>
        <p:spPr>
          <a:xfrm flipH="1" flipV="1">
            <a:off x="2179016" y="2670752"/>
            <a:ext cx="708201" cy="250611"/>
          </a:xfrm>
          <a:prstGeom prst="line">
            <a:avLst/>
          </a:prstGeom>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CBE4670E-9702-4A08-911E-09289BC036EF}"/>
              </a:ext>
            </a:extLst>
          </p:cNvPr>
          <p:cNvSpPr txBox="1">
            <a:spLocks/>
          </p:cNvSpPr>
          <p:nvPr/>
        </p:nvSpPr>
        <p:spPr>
          <a:xfrm>
            <a:off x="2434333" y="5865989"/>
            <a:ext cx="1991410" cy="27699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800"/>
              <a:buFont typeface="Bai Jamjuree"/>
              <a:buNone/>
              <a:defRPr sz="3800" b="1" i="0" u="none" strike="noStrike" cap="none">
                <a:solidFill>
                  <a:schemeClr val="lt1"/>
                </a:solidFill>
                <a:latin typeface="Bai Jamjuree"/>
                <a:ea typeface="Bai Jamjuree"/>
                <a:cs typeface="Bai Jamjuree"/>
                <a:sym typeface="Bai Jamjure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000" b="0">
                <a:solidFill>
                  <a:srgbClr val="00B0F0"/>
                </a:solidFill>
              </a:rPr>
              <a:t>Has disease</a:t>
            </a:r>
            <a:endParaRPr lang="en-US" sz="2000" b="0"/>
          </a:p>
        </p:txBody>
      </p:sp>
      <p:sp>
        <p:nvSpPr>
          <p:cNvPr id="14" name="TextBox 13">
            <a:extLst>
              <a:ext uri="{FF2B5EF4-FFF2-40B4-BE49-F238E27FC236}">
                <a16:creationId xmlns:a16="http://schemas.microsoft.com/office/drawing/2014/main" id="{7CC0EBB9-52E2-4E1F-B2E8-279ED40794CB}"/>
              </a:ext>
            </a:extLst>
          </p:cNvPr>
          <p:cNvSpPr txBox="1"/>
          <p:nvPr/>
        </p:nvSpPr>
        <p:spPr>
          <a:xfrm>
            <a:off x="4056870" y="1645186"/>
            <a:ext cx="4279653" cy="4556223"/>
          </a:xfrm>
          <a:prstGeom prst="rect">
            <a:avLst/>
          </a:prstGeom>
        </p:spPr>
        <p:txBody>
          <a:bodyPr vert="horz" lIns="91440" tIns="45720" rIns="91440" bIns="45720" rtlCol="0" anchor="t">
            <a:normAutofit lnSpcReduction="10000"/>
          </a:bodyPr>
          <a:lstStyle/>
          <a:p>
            <a:pPr marL="400050" indent="-342900">
              <a:lnSpc>
                <a:spcPct val="90000"/>
              </a:lnSpc>
              <a:spcAft>
                <a:spcPts val="600"/>
              </a:spcAft>
              <a:buClr>
                <a:schemeClr val="bg1"/>
              </a:buClr>
              <a:buFont typeface="Arial" panose="020B0604020202020204" pitchFamily="34" charset="0"/>
              <a:buChar char="•"/>
            </a:pPr>
            <a:r>
              <a:rPr lang="en-US" sz="2000">
                <a:solidFill>
                  <a:schemeClr val="bg1"/>
                </a:solidFill>
                <a:latin typeface="Bai Jamjuree"/>
                <a:cs typeface="Bai Jamjuree"/>
              </a:rPr>
              <a:t>They underpin the biological processes in your body and every biological process in every living thing</a:t>
            </a:r>
            <a:endParaRPr lang="en-US"/>
          </a:p>
          <a:p>
            <a:pPr marL="400050" indent="-342900">
              <a:lnSpc>
                <a:spcPct val="90000"/>
              </a:lnSpc>
              <a:spcAft>
                <a:spcPts val="600"/>
              </a:spcAft>
              <a:buClr>
                <a:schemeClr val="bg1"/>
              </a:buClr>
              <a:buFont typeface="Arial" panose="020B0604020202020204" pitchFamily="34" charset="0"/>
              <a:buChar char="•"/>
            </a:pPr>
            <a:endParaRPr lang="en-US" sz="2000">
              <a:solidFill>
                <a:schemeClr val="bg1"/>
              </a:solidFill>
              <a:latin typeface="Bai Jamjuree"/>
              <a:cs typeface="Bai Jamjuree" panose="020B0604020202020204" charset="-34"/>
            </a:endParaRPr>
          </a:p>
          <a:p>
            <a:pPr marL="400050" indent="-342900">
              <a:lnSpc>
                <a:spcPct val="90000"/>
              </a:lnSpc>
              <a:spcAft>
                <a:spcPts val="600"/>
              </a:spcAft>
              <a:buClr>
                <a:schemeClr val="bg1"/>
              </a:buClr>
              <a:buFont typeface="Arial" panose="020B0604020202020204" pitchFamily="34" charset="0"/>
              <a:buChar char="•"/>
            </a:pPr>
            <a:r>
              <a:rPr lang="en-US" sz="2000">
                <a:solidFill>
                  <a:schemeClr val="bg1"/>
                </a:solidFill>
                <a:latin typeface="Bai Jamjuree"/>
                <a:cs typeface="Bai Jamjuree"/>
              </a:rPr>
              <a:t>They’re the building blocks of life</a:t>
            </a:r>
          </a:p>
          <a:p>
            <a:pPr marL="400050" indent="-342900">
              <a:lnSpc>
                <a:spcPct val="90000"/>
              </a:lnSpc>
              <a:spcAft>
                <a:spcPts val="600"/>
              </a:spcAft>
              <a:buClr>
                <a:schemeClr val="bg1"/>
              </a:buClr>
              <a:buFont typeface="Arial" panose="020B0604020202020204" pitchFamily="34" charset="0"/>
              <a:buChar char="•"/>
            </a:pPr>
            <a:endParaRPr lang="en-US" sz="2000">
              <a:solidFill>
                <a:schemeClr val="bg1"/>
              </a:solidFill>
              <a:latin typeface="Bai Jamjuree"/>
              <a:cs typeface="Bai Jamjuree"/>
            </a:endParaRPr>
          </a:p>
          <a:p>
            <a:pPr marL="400050" indent="-342900">
              <a:lnSpc>
                <a:spcPct val="90000"/>
              </a:lnSpc>
              <a:spcAft>
                <a:spcPts val="600"/>
              </a:spcAft>
              <a:buClr>
                <a:schemeClr val="bg1"/>
              </a:buClr>
              <a:buFont typeface="Arial" panose="020B0604020202020204" pitchFamily="34" charset="0"/>
              <a:buChar char="•"/>
            </a:pPr>
            <a:r>
              <a:rPr lang="en-US" sz="2000">
                <a:solidFill>
                  <a:schemeClr val="bg1"/>
                </a:solidFill>
                <a:latin typeface="Bai Jamjuree"/>
                <a:cs typeface="Bai Jamjuree"/>
              </a:rPr>
              <a:t>There are around 100 million known distinct proteins, with many more found every year</a:t>
            </a:r>
          </a:p>
          <a:p>
            <a:pPr marL="400050" indent="-342900">
              <a:lnSpc>
                <a:spcPct val="90000"/>
              </a:lnSpc>
              <a:spcAft>
                <a:spcPts val="600"/>
              </a:spcAft>
              <a:buClr>
                <a:schemeClr val="bg1"/>
              </a:buClr>
              <a:buFont typeface="Arial" panose="020B0604020202020204" pitchFamily="34" charset="0"/>
              <a:buChar char="•"/>
            </a:pPr>
            <a:endParaRPr lang="en-US" sz="2000">
              <a:solidFill>
                <a:schemeClr val="bg1"/>
              </a:solidFill>
              <a:latin typeface="Bai Jamjuree"/>
              <a:cs typeface="Bai Jamjuree" panose="020B0604020202020204" charset="-34"/>
            </a:endParaRPr>
          </a:p>
          <a:p>
            <a:pPr marL="400050" indent="-342900">
              <a:lnSpc>
                <a:spcPct val="90000"/>
              </a:lnSpc>
              <a:spcAft>
                <a:spcPts val="600"/>
              </a:spcAft>
              <a:buClr>
                <a:schemeClr val="bg1"/>
              </a:buClr>
              <a:buFont typeface="Arial" panose="020B0604020202020204" pitchFamily="34" charset="0"/>
              <a:buChar char="•"/>
            </a:pPr>
            <a:r>
              <a:rPr lang="en-US" sz="2000">
                <a:solidFill>
                  <a:schemeClr val="bg1"/>
                </a:solidFill>
                <a:latin typeface="Bai Jamjuree"/>
                <a:cs typeface="Bai Jamjuree"/>
              </a:rPr>
              <a:t>Each one has a unique 3D shape that determines how it works and what it does</a:t>
            </a:r>
          </a:p>
          <a:p>
            <a:pPr marL="400050" indent="-342900">
              <a:lnSpc>
                <a:spcPct val="90000"/>
              </a:lnSpc>
              <a:spcAft>
                <a:spcPts val="600"/>
              </a:spcAft>
              <a:buClr>
                <a:schemeClr val="bg1"/>
              </a:buClr>
              <a:buFont typeface="Arial" panose="020B0604020202020204" pitchFamily="34" charset="0"/>
              <a:buChar char="•"/>
            </a:pPr>
            <a:endParaRPr lang="en-US" sz="2000">
              <a:solidFill>
                <a:schemeClr val="bg1"/>
              </a:solidFill>
              <a:latin typeface="Bai Jamjuree"/>
              <a:cs typeface="Bai Jamjuree"/>
            </a:endParaRPr>
          </a:p>
          <a:p>
            <a:pPr marL="400050" indent="-342900">
              <a:lnSpc>
                <a:spcPct val="90000"/>
              </a:lnSpc>
              <a:spcAft>
                <a:spcPts val="600"/>
              </a:spcAft>
              <a:buClr>
                <a:schemeClr val="bg1"/>
              </a:buClr>
              <a:buFont typeface="Arial" panose="020B0604020202020204" pitchFamily="34" charset="0"/>
              <a:buChar char="•"/>
            </a:pPr>
            <a:endParaRPr lang="en-US" sz="2000">
              <a:solidFill>
                <a:schemeClr val="bg1"/>
              </a:solidFill>
              <a:latin typeface="Bai Jamjuree"/>
              <a:cs typeface="Bai Jamjuree" panose="020B0604020202020204" charset="-34"/>
            </a:endParaRPr>
          </a:p>
          <a:p>
            <a:pPr marL="342900" indent="-342900">
              <a:lnSpc>
                <a:spcPct val="90000"/>
              </a:lnSpc>
              <a:spcAft>
                <a:spcPts val="600"/>
              </a:spcAft>
              <a:buClr>
                <a:schemeClr val="bg1"/>
              </a:buClr>
              <a:buFont typeface="Arial" panose="020B0604020202020204" pitchFamily="34" charset="0"/>
              <a:buChar char="•"/>
            </a:pPr>
            <a:endParaRPr lang="en-US" sz="2000">
              <a:solidFill>
                <a:schemeClr val="bg1"/>
              </a:solidFill>
              <a:latin typeface="Bai Jamjuree"/>
              <a:cs typeface="Bai Jamjuree" panose="020B0604020202020204" charset="-34"/>
            </a:endParaRPr>
          </a:p>
        </p:txBody>
      </p:sp>
      <p:pic>
        <p:nvPicPr>
          <p:cNvPr id="15" name="Picture 14">
            <a:extLst>
              <a:ext uri="{FF2B5EF4-FFF2-40B4-BE49-F238E27FC236}">
                <a16:creationId xmlns:a16="http://schemas.microsoft.com/office/drawing/2014/main" id="{4BF981E4-A4D5-450D-A2AE-13A687E29A4D}"/>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Lst>
          </a:blip>
          <a:srcRect l="45022"/>
          <a:stretch/>
        </p:blipFill>
        <p:spPr>
          <a:xfrm>
            <a:off x="8513852" y="1871175"/>
            <a:ext cx="3511995" cy="3752963"/>
          </a:xfrm>
          <a:prstGeom prst="rect">
            <a:avLst/>
          </a:prstGeom>
        </p:spPr>
      </p:pic>
      <p:sp>
        <p:nvSpPr>
          <p:cNvPr id="4" name="Title 1">
            <a:extLst>
              <a:ext uri="{FF2B5EF4-FFF2-40B4-BE49-F238E27FC236}">
                <a16:creationId xmlns:a16="http://schemas.microsoft.com/office/drawing/2014/main" id="{EC8E83BE-E0CE-96A8-4F58-BD7E0233F2EE}"/>
              </a:ext>
            </a:extLst>
          </p:cNvPr>
          <p:cNvSpPr txBox="1">
            <a:spLocks/>
          </p:cNvSpPr>
          <p:nvPr/>
        </p:nvSpPr>
        <p:spPr>
          <a:xfrm>
            <a:off x="166153" y="3382640"/>
            <a:ext cx="2134449" cy="55399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800"/>
              <a:buFont typeface="Bai Jamjuree"/>
              <a:buNone/>
              <a:defRPr sz="3800" b="1" i="0" u="none" strike="noStrike" cap="none">
                <a:solidFill>
                  <a:schemeClr val="lt1"/>
                </a:solidFill>
                <a:latin typeface="Bai Jamjuree"/>
                <a:ea typeface="Bai Jamjuree"/>
                <a:cs typeface="Bai Jamjuree"/>
                <a:sym typeface="Bai Jamjure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000" b="0">
                <a:solidFill>
                  <a:schemeClr val="bg1"/>
                </a:solidFill>
              </a:rPr>
              <a:t>Protein that malfunctions</a:t>
            </a:r>
          </a:p>
        </p:txBody>
      </p:sp>
    </p:spTree>
    <p:extLst>
      <p:ext uri="{BB962C8B-B14F-4D97-AF65-F5344CB8AC3E}">
        <p14:creationId xmlns:p14="http://schemas.microsoft.com/office/powerpoint/2010/main" val="187886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4" grpId="0"/>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4B41-AD50-4416-963E-D608475533EC}"/>
              </a:ext>
            </a:extLst>
          </p:cNvPr>
          <p:cNvSpPr>
            <a:spLocks noGrp="1"/>
          </p:cNvSpPr>
          <p:nvPr>
            <p:ph type="title"/>
          </p:nvPr>
        </p:nvSpPr>
        <p:spPr/>
        <p:txBody>
          <a:bodyPr/>
          <a:lstStyle/>
          <a:p>
            <a:r>
              <a:rPr lang="en-US">
                <a:solidFill>
                  <a:srgbClr val="00B0F0"/>
                </a:solidFill>
              </a:rPr>
              <a:t>AI model for drug generation: </a:t>
            </a:r>
            <a:r>
              <a:rPr lang="en-US">
                <a:solidFill>
                  <a:schemeClr val="bg1"/>
                </a:solidFill>
              </a:rPr>
              <a:t>Approach</a:t>
            </a:r>
          </a:p>
        </p:txBody>
      </p:sp>
      <p:sp>
        <p:nvSpPr>
          <p:cNvPr id="3" name="Slide Number Placeholder 2">
            <a:extLst>
              <a:ext uri="{FF2B5EF4-FFF2-40B4-BE49-F238E27FC236}">
                <a16:creationId xmlns:a16="http://schemas.microsoft.com/office/drawing/2014/main" id="{F3C9B62D-35AC-424C-A228-0BDC27ACB2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70</a:t>
            </a:fld>
            <a:endParaRPr lang="en-US"/>
          </a:p>
        </p:txBody>
      </p:sp>
      <p:pic>
        <p:nvPicPr>
          <p:cNvPr id="4" name="Picture 3">
            <a:extLst>
              <a:ext uri="{FF2B5EF4-FFF2-40B4-BE49-F238E27FC236}">
                <a16:creationId xmlns:a16="http://schemas.microsoft.com/office/drawing/2014/main" id="{F7006BC4-8C6F-4816-BB78-021F01FA644B}"/>
              </a:ext>
            </a:extLst>
          </p:cNvPr>
          <p:cNvPicPr>
            <a:picLocks noChangeAspect="1"/>
          </p:cNvPicPr>
          <p:nvPr/>
        </p:nvPicPr>
        <p:blipFill>
          <a:blip r:embed="rId3"/>
          <a:stretch>
            <a:fillRect/>
          </a:stretch>
        </p:blipFill>
        <p:spPr>
          <a:xfrm>
            <a:off x="6724485" y="1727310"/>
            <a:ext cx="4849495" cy="1530985"/>
          </a:xfrm>
          <a:prstGeom prst="rect">
            <a:avLst/>
          </a:prstGeom>
        </p:spPr>
      </p:pic>
      <p:pic>
        <p:nvPicPr>
          <p:cNvPr id="5" name="Picture 4">
            <a:extLst>
              <a:ext uri="{FF2B5EF4-FFF2-40B4-BE49-F238E27FC236}">
                <a16:creationId xmlns:a16="http://schemas.microsoft.com/office/drawing/2014/main" id="{9599200F-C7BD-46E5-956E-09B018660096}"/>
              </a:ext>
            </a:extLst>
          </p:cNvPr>
          <p:cNvPicPr>
            <a:picLocks noChangeAspect="1"/>
          </p:cNvPicPr>
          <p:nvPr/>
        </p:nvPicPr>
        <p:blipFill>
          <a:blip r:embed="rId4"/>
          <a:stretch>
            <a:fillRect/>
          </a:stretch>
        </p:blipFill>
        <p:spPr>
          <a:xfrm>
            <a:off x="6732105" y="3697103"/>
            <a:ext cx="4841875" cy="2499995"/>
          </a:xfrm>
          <a:prstGeom prst="rect">
            <a:avLst/>
          </a:prstGeom>
        </p:spPr>
      </p:pic>
      <p:sp>
        <p:nvSpPr>
          <p:cNvPr id="6" name="TextBox 5">
            <a:extLst>
              <a:ext uri="{FF2B5EF4-FFF2-40B4-BE49-F238E27FC236}">
                <a16:creationId xmlns:a16="http://schemas.microsoft.com/office/drawing/2014/main" id="{BE8925CD-92AC-44C3-A67C-74121F810398}"/>
              </a:ext>
            </a:extLst>
          </p:cNvPr>
          <p:cNvSpPr txBox="1"/>
          <p:nvPr/>
        </p:nvSpPr>
        <p:spPr>
          <a:xfrm>
            <a:off x="851990" y="1449433"/>
            <a:ext cx="5418182" cy="4093428"/>
          </a:xfrm>
          <a:prstGeom prst="rect">
            <a:avLst/>
          </a:prstGeom>
          <a:noFill/>
        </p:spPr>
        <p:txBody>
          <a:bodyPr wrap="square">
            <a:spAutoFit/>
          </a:bodyPr>
          <a:lstStyle/>
          <a:p>
            <a:pPr marL="342900" indent="-34290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Transformer model trained (self-supervised) on masked SMILES and masked text descriptions</a:t>
            </a:r>
          </a:p>
          <a:p>
            <a:pPr marL="342900" indent="-342900">
              <a:buClr>
                <a:schemeClr val="bg1"/>
              </a:buClr>
              <a:buFont typeface="Arial" panose="020B0604020202020204" pitchFamily="34" charset="0"/>
              <a:buChar char="•"/>
            </a:pPr>
            <a:endParaRPr lang="en-US" sz="2000">
              <a:solidFill>
                <a:schemeClr val="bg1"/>
              </a:solidFill>
              <a:latin typeface="Bai Jamjuree" panose="020B0604020202020204" charset="-34"/>
              <a:cs typeface="Bai Jamjuree" panose="020B0604020202020204" charset="-34"/>
            </a:endParaRPr>
          </a:p>
          <a:p>
            <a:pPr>
              <a:buClr>
                <a:schemeClr val="bg1"/>
              </a:buClr>
            </a:pPr>
            <a:r>
              <a:rPr lang="en-US" sz="2000" b="1">
                <a:solidFill>
                  <a:schemeClr val="bg1"/>
                </a:solidFill>
                <a:latin typeface="Bai Jamjuree" panose="020B0604020202020204" charset="-34"/>
                <a:cs typeface="Bai Jamjuree" panose="020B0604020202020204" charset="-34"/>
              </a:rPr>
              <a:t>2-way ability: </a:t>
            </a:r>
          </a:p>
          <a:p>
            <a:pPr marL="457200" lvl="1" indent="-457200">
              <a:buClr>
                <a:schemeClr val="bg1"/>
              </a:buClr>
              <a:buFont typeface="+mj-lt"/>
              <a:buAutoNum type="arabicPeriod"/>
            </a:pPr>
            <a:r>
              <a:rPr lang="en-US" sz="2000">
                <a:solidFill>
                  <a:schemeClr val="bg1"/>
                </a:solidFill>
                <a:latin typeface="Bai Jamjuree" panose="020B0604020202020204" charset="-34"/>
                <a:cs typeface="Bai Jamjuree" panose="020B0604020202020204" charset="-34"/>
              </a:rPr>
              <a:t>Given molecule can generate a caption for it – this can help scientists understand a new molecule</a:t>
            </a:r>
          </a:p>
          <a:p>
            <a:pPr marL="457200" lvl="1" indent="-457200">
              <a:buClr>
                <a:schemeClr val="bg1"/>
              </a:buClr>
              <a:buFont typeface="+mj-lt"/>
              <a:buAutoNum type="arabicPeriod"/>
            </a:pPr>
            <a:r>
              <a:rPr lang="en-US" sz="2000">
                <a:solidFill>
                  <a:schemeClr val="bg1"/>
                </a:solidFill>
                <a:latin typeface="Bai Jamjuree" panose="020B0604020202020204" charset="-34"/>
                <a:cs typeface="Bai Jamjuree" panose="020B0604020202020204" charset="-34"/>
              </a:rPr>
              <a:t>Given a text description it can generate a molecule matching that description </a:t>
            </a:r>
          </a:p>
          <a:p>
            <a:pPr>
              <a:buClr>
                <a:schemeClr val="bg1"/>
              </a:buClr>
            </a:pPr>
            <a:endParaRPr lang="en-US" sz="2000">
              <a:solidFill>
                <a:schemeClr val="bg1"/>
              </a:solidFill>
              <a:latin typeface="Bai Jamjuree" panose="020B0604020202020204" charset="-34"/>
              <a:cs typeface="Bai Jamjuree" panose="020B0604020202020204" charset="-34"/>
            </a:endParaRPr>
          </a:p>
          <a:p>
            <a:pPr>
              <a:buClr>
                <a:schemeClr val="bg1"/>
              </a:buClr>
            </a:pPr>
            <a:endParaRPr lang="en-US" sz="2000">
              <a:solidFill>
                <a:schemeClr val="bg1"/>
              </a:solidFill>
              <a:latin typeface="Bai Jamjuree" panose="020B0604020202020204" charset="-34"/>
              <a:cs typeface="Bai Jamjuree" panose="020B0604020202020204" charset="-34"/>
            </a:endParaRPr>
          </a:p>
          <a:p>
            <a:pPr marL="342900" indent="-342900">
              <a:buClr>
                <a:schemeClr val="bg1"/>
              </a:buClr>
              <a:buFont typeface="Arial" panose="020B0604020202020204" pitchFamily="34" charset="0"/>
              <a:buChar char="•"/>
            </a:pPr>
            <a:r>
              <a:rPr lang="en-US" sz="2000">
                <a:solidFill>
                  <a:schemeClr val="bg1"/>
                </a:solidFill>
                <a:latin typeface="Bai Jamjuree" panose="020B0604020202020204" charset="-34"/>
                <a:cs typeface="Bai Jamjuree" panose="020B0604020202020204" charset="-34"/>
              </a:rPr>
              <a:t>Fine tuned on small labelled dataset</a:t>
            </a:r>
          </a:p>
        </p:txBody>
      </p:sp>
    </p:spTree>
    <p:extLst>
      <p:ext uri="{BB962C8B-B14F-4D97-AF65-F5344CB8AC3E}">
        <p14:creationId xmlns:p14="http://schemas.microsoft.com/office/powerpoint/2010/main" val="30388286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C4CE6-21C8-4DEC-9487-042CE5574AFA}"/>
              </a:ext>
            </a:extLst>
          </p:cNvPr>
          <p:cNvSpPr>
            <a:spLocks noGrp="1"/>
          </p:cNvSpPr>
          <p:nvPr>
            <p:ph type="title"/>
          </p:nvPr>
        </p:nvSpPr>
        <p:spPr>
          <a:xfrm>
            <a:off x="965200" y="558930"/>
            <a:ext cx="10753834" cy="1052596"/>
          </a:xfrm>
        </p:spPr>
        <p:txBody>
          <a:bodyPr/>
          <a:lstStyle/>
          <a:p>
            <a:r>
              <a:rPr lang="en-US" dirty="0">
                <a:solidFill>
                  <a:srgbClr val="00B0F0"/>
                </a:solidFill>
              </a:rPr>
              <a:t>AI model for drug generation: </a:t>
            </a:r>
            <a:r>
              <a:rPr lang="en-US" dirty="0">
                <a:solidFill>
                  <a:schemeClr val="bg1"/>
                </a:solidFill>
              </a:rPr>
              <a:t>Results and challenges</a:t>
            </a:r>
          </a:p>
        </p:txBody>
      </p:sp>
      <p:sp>
        <p:nvSpPr>
          <p:cNvPr id="3" name="Slide Number Placeholder 2">
            <a:extLst>
              <a:ext uri="{FF2B5EF4-FFF2-40B4-BE49-F238E27FC236}">
                <a16:creationId xmlns:a16="http://schemas.microsoft.com/office/drawing/2014/main" id="{DE699B28-8A29-4FBB-AB14-68E8622C4E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71</a:t>
            </a:fld>
            <a:endParaRPr lang="en-US"/>
          </a:p>
        </p:txBody>
      </p:sp>
      <p:sp>
        <p:nvSpPr>
          <p:cNvPr id="4" name="TextBox 3">
            <a:extLst>
              <a:ext uri="{FF2B5EF4-FFF2-40B4-BE49-F238E27FC236}">
                <a16:creationId xmlns:a16="http://schemas.microsoft.com/office/drawing/2014/main" id="{21E65FCE-7E2B-4BB2-AE0A-A96416C98EAC}"/>
              </a:ext>
            </a:extLst>
          </p:cNvPr>
          <p:cNvSpPr txBox="1"/>
          <p:nvPr/>
        </p:nvSpPr>
        <p:spPr>
          <a:xfrm>
            <a:off x="965200" y="2194838"/>
            <a:ext cx="9010072" cy="2862322"/>
          </a:xfrm>
          <a:prstGeom prst="rect">
            <a:avLst/>
          </a:prstGeom>
          <a:noFill/>
        </p:spPr>
        <p:txBody>
          <a:bodyPr wrap="square">
            <a:spAutoFit/>
          </a:bodyPr>
          <a:lstStyle/>
          <a:p>
            <a:pPr marL="342900" indent="-342900">
              <a:buClr>
                <a:schemeClr val="bg1"/>
              </a:buClr>
              <a:buFont typeface="Arial" panose="020B0604020202020204" pitchFamily="34" charset="0"/>
              <a:buChar char="•"/>
            </a:pPr>
            <a:r>
              <a:rPr lang="en-US" sz="2000" dirty="0">
                <a:solidFill>
                  <a:schemeClr val="bg1"/>
                </a:solidFill>
                <a:latin typeface="Bai Jamjuree" panose="020B0604020202020204" charset="-34"/>
                <a:cs typeface="Bai Jamjuree" panose="020B0604020202020204" charset="-34"/>
              </a:rPr>
              <a:t>Achieves 30% exact matching test accuracy - performance is not great but potential is huge</a:t>
            </a:r>
          </a:p>
          <a:p>
            <a:pPr marL="342900" indent="-342900">
              <a:buClr>
                <a:schemeClr val="bg1"/>
              </a:buClr>
              <a:buFont typeface="Arial" panose="020B0604020202020204" pitchFamily="34" charset="0"/>
              <a:buChar char="•"/>
            </a:pPr>
            <a:endParaRPr lang="en-US" sz="2000" dirty="0">
              <a:solidFill>
                <a:schemeClr val="bg1"/>
              </a:solidFill>
              <a:latin typeface="Bai Jamjuree" panose="020B0604020202020204" charset="-34"/>
              <a:cs typeface="Bai Jamjuree" panose="020B0604020202020204" charset="-34"/>
            </a:endParaRPr>
          </a:p>
          <a:p>
            <a:pPr marL="342900" indent="-342900">
              <a:buClr>
                <a:schemeClr val="bg1"/>
              </a:buClr>
              <a:buFont typeface="Arial" panose="020B0604020202020204" pitchFamily="34" charset="0"/>
              <a:buChar char="•"/>
            </a:pPr>
            <a:r>
              <a:rPr lang="en-US" sz="2000" dirty="0">
                <a:solidFill>
                  <a:schemeClr val="bg1"/>
                </a:solidFill>
                <a:latin typeface="Bai Jamjuree" panose="020B0604020202020204" charset="-34"/>
                <a:cs typeface="Bai Jamjuree" panose="020B0604020202020204" charset="-34"/>
              </a:rPr>
              <a:t>Creating annotations for molecules requires significant domain expertise – much less training data available than for images</a:t>
            </a:r>
          </a:p>
          <a:p>
            <a:pPr marL="342900" indent="-342900">
              <a:buClr>
                <a:schemeClr val="bg1"/>
              </a:buClr>
              <a:buFont typeface="Arial" panose="020B0604020202020204" pitchFamily="34" charset="0"/>
              <a:buChar char="•"/>
            </a:pPr>
            <a:endParaRPr lang="en-US" sz="2000" dirty="0">
              <a:solidFill>
                <a:schemeClr val="bg1"/>
              </a:solidFill>
              <a:latin typeface="Bai Jamjuree" panose="020B0604020202020204" charset="-34"/>
              <a:cs typeface="Bai Jamjuree" panose="020B0604020202020204" charset="-34"/>
            </a:endParaRPr>
          </a:p>
          <a:p>
            <a:pPr marL="342900" indent="-342900">
              <a:buClr>
                <a:schemeClr val="bg1"/>
              </a:buClr>
              <a:buFont typeface="Arial" panose="020B0604020202020204" pitchFamily="34" charset="0"/>
              <a:buChar char="•"/>
            </a:pPr>
            <a:r>
              <a:rPr lang="en-US" sz="2000" dirty="0">
                <a:solidFill>
                  <a:schemeClr val="bg1"/>
                </a:solidFill>
                <a:latin typeface="Bai Jamjuree" panose="020B0604020202020204" charset="-34"/>
                <a:cs typeface="Bai Jamjuree" panose="020B0604020202020204" charset="-34"/>
              </a:rPr>
              <a:t>The same molecule can have many functions and thus be described in very different ways (properties, functions, pre-cursers, functional groups, etc.)</a:t>
            </a:r>
          </a:p>
        </p:txBody>
      </p:sp>
    </p:spTree>
    <p:extLst>
      <p:ext uri="{BB962C8B-B14F-4D97-AF65-F5344CB8AC3E}">
        <p14:creationId xmlns:p14="http://schemas.microsoft.com/office/powerpoint/2010/main" val="25776797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3FB76-0518-4663-AD21-96D230D5495E}"/>
              </a:ext>
            </a:extLst>
          </p:cNvPr>
          <p:cNvSpPr>
            <a:spLocks noGrp="1"/>
          </p:cNvSpPr>
          <p:nvPr>
            <p:ph type="title"/>
          </p:nvPr>
        </p:nvSpPr>
        <p:spPr>
          <a:xfrm>
            <a:off x="965200" y="558930"/>
            <a:ext cx="10516886" cy="1329595"/>
          </a:xfrm>
        </p:spPr>
        <p:txBody>
          <a:bodyPr/>
          <a:lstStyle/>
          <a:p>
            <a:r>
              <a:rPr lang="en-US" sz="3200" i="0" u="none" strike="noStrike" baseline="0" dirty="0">
                <a:solidFill>
                  <a:schemeClr val="bg1"/>
                </a:solidFill>
                <a:latin typeface="Bai Jamjuree" panose="020B0604020202020204" charset="-34"/>
                <a:cs typeface="Bai Jamjuree" panose="020B0604020202020204" charset="-34"/>
              </a:rPr>
              <a:t>Gaining traction: </a:t>
            </a:r>
            <a:r>
              <a:rPr lang="en-US" sz="3200" i="0" u="none" strike="noStrike" baseline="0" dirty="0">
                <a:solidFill>
                  <a:srgbClr val="00B0F0"/>
                </a:solidFill>
                <a:latin typeface="Bai Jamjuree" panose="020B0604020202020204" charset="-34"/>
                <a:cs typeface="Bai Jamjuree" panose="020B0604020202020204" charset="-34"/>
              </a:rPr>
              <a:t>Enhancing Models in Drug Discovery with the Ability to Understand Human Language</a:t>
            </a:r>
            <a:endParaRPr lang="en-US" sz="5400" dirty="0">
              <a:solidFill>
                <a:srgbClr val="00B0F0"/>
              </a:solidFill>
              <a:latin typeface="Bai Jamjuree" panose="020B0604020202020204" charset="-34"/>
              <a:cs typeface="Bai Jamjuree" panose="020B0604020202020204" charset="-34"/>
            </a:endParaRPr>
          </a:p>
        </p:txBody>
      </p:sp>
      <p:sp>
        <p:nvSpPr>
          <p:cNvPr id="3" name="Slide Number Placeholder 2">
            <a:extLst>
              <a:ext uri="{FF2B5EF4-FFF2-40B4-BE49-F238E27FC236}">
                <a16:creationId xmlns:a16="http://schemas.microsoft.com/office/drawing/2014/main" id="{9EB3F20B-8E4A-4189-A188-76DCBE81B6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72</a:t>
            </a:fld>
            <a:endParaRPr lang="en-US"/>
          </a:p>
        </p:txBody>
      </p:sp>
      <p:pic>
        <p:nvPicPr>
          <p:cNvPr id="5" name="Picture 4">
            <a:extLst>
              <a:ext uri="{FF2B5EF4-FFF2-40B4-BE49-F238E27FC236}">
                <a16:creationId xmlns:a16="http://schemas.microsoft.com/office/drawing/2014/main" id="{0B98865F-BA8F-4814-97B4-6A84388B3AAE}"/>
              </a:ext>
            </a:extLst>
          </p:cNvPr>
          <p:cNvPicPr>
            <a:picLocks noChangeAspect="1"/>
          </p:cNvPicPr>
          <p:nvPr/>
        </p:nvPicPr>
        <p:blipFill>
          <a:blip r:embed="rId2"/>
          <a:stretch>
            <a:fillRect/>
          </a:stretch>
        </p:blipFill>
        <p:spPr>
          <a:xfrm>
            <a:off x="2556231" y="4072395"/>
            <a:ext cx="7080174" cy="2339459"/>
          </a:xfrm>
          <a:prstGeom prst="rect">
            <a:avLst/>
          </a:prstGeom>
        </p:spPr>
      </p:pic>
      <p:sp>
        <p:nvSpPr>
          <p:cNvPr id="4" name="TextBox 3">
            <a:extLst>
              <a:ext uri="{FF2B5EF4-FFF2-40B4-BE49-F238E27FC236}">
                <a16:creationId xmlns:a16="http://schemas.microsoft.com/office/drawing/2014/main" id="{8B5EFD01-6112-52A1-95D9-AB0299430486}"/>
              </a:ext>
            </a:extLst>
          </p:cNvPr>
          <p:cNvSpPr txBox="1"/>
          <p:nvPr/>
        </p:nvSpPr>
        <p:spPr>
          <a:xfrm>
            <a:off x="965200" y="2029228"/>
            <a:ext cx="10516885" cy="1938992"/>
          </a:xfrm>
          <a:prstGeom prst="rect">
            <a:avLst/>
          </a:prstGeom>
          <a:noFill/>
        </p:spPr>
        <p:txBody>
          <a:bodyPr wrap="square">
            <a:spAutoFit/>
          </a:bodyPr>
          <a:lstStyle/>
          <a:p>
            <a:pPr marL="342900" indent="-342900">
              <a:buClr>
                <a:schemeClr val="bg1"/>
              </a:buClr>
              <a:buFont typeface="Arial" panose="020B0604020202020204" pitchFamily="34" charset="0"/>
              <a:buChar char="•"/>
            </a:pPr>
            <a:r>
              <a:rPr lang="en-US" sz="2000" dirty="0">
                <a:solidFill>
                  <a:schemeClr val="bg1"/>
                </a:solidFill>
                <a:latin typeface="Bai Jamjuree" panose="020B0604020202020204" charset="-34"/>
                <a:cs typeface="Bai Jamjuree" panose="020B0604020202020204" charset="-34"/>
              </a:rPr>
              <a:t>Models typically trained to predict some property/activity of molecules</a:t>
            </a:r>
          </a:p>
          <a:p>
            <a:pPr marL="342900" indent="-342900">
              <a:buClr>
                <a:schemeClr val="bg1"/>
              </a:buClr>
              <a:buFont typeface="Arial" panose="020B0604020202020204" pitchFamily="34" charset="0"/>
              <a:buChar char="•"/>
            </a:pPr>
            <a:endParaRPr lang="en-US" sz="2000" dirty="0">
              <a:solidFill>
                <a:schemeClr val="bg1"/>
              </a:solidFill>
              <a:latin typeface="Bai Jamjuree" panose="020B0604020202020204" charset="-34"/>
              <a:cs typeface="Bai Jamjuree" panose="020B0604020202020204" charset="-34"/>
            </a:endParaRPr>
          </a:p>
          <a:p>
            <a:pPr marL="342900" indent="-342900">
              <a:buClr>
                <a:schemeClr val="bg1"/>
              </a:buClr>
              <a:buFont typeface="Arial" panose="020B0604020202020204" pitchFamily="34" charset="0"/>
              <a:buChar char="•"/>
            </a:pPr>
            <a:r>
              <a:rPr lang="en-US" sz="2000" dirty="0">
                <a:solidFill>
                  <a:schemeClr val="bg1"/>
                </a:solidFill>
                <a:latin typeface="Bai Jamjuree" panose="020B0604020202020204" charset="-34"/>
                <a:cs typeface="Bai Jamjuree" panose="020B0604020202020204" charset="-34"/>
              </a:rPr>
              <a:t>NLP models can understand text quite well</a:t>
            </a:r>
          </a:p>
          <a:p>
            <a:pPr marL="342900" indent="-342900">
              <a:buClr>
                <a:schemeClr val="bg1"/>
              </a:buClr>
              <a:buFont typeface="Arial" panose="020B0604020202020204" pitchFamily="34" charset="0"/>
              <a:buChar char="•"/>
            </a:pPr>
            <a:endParaRPr lang="en-US" sz="2000" dirty="0">
              <a:solidFill>
                <a:schemeClr val="bg1"/>
              </a:solidFill>
              <a:latin typeface="Bai Jamjuree" panose="020B0604020202020204" charset="-34"/>
              <a:cs typeface="Bai Jamjuree" panose="020B0604020202020204" charset="-34"/>
            </a:endParaRPr>
          </a:p>
          <a:p>
            <a:pPr marL="342900" indent="-342900">
              <a:buClr>
                <a:schemeClr val="bg1"/>
              </a:buClr>
              <a:buFont typeface="Arial" panose="020B0604020202020204" pitchFamily="34" charset="0"/>
              <a:buChar char="•"/>
            </a:pPr>
            <a:r>
              <a:rPr lang="en-US" sz="2000" dirty="0">
                <a:solidFill>
                  <a:schemeClr val="bg1"/>
                </a:solidFill>
                <a:latin typeface="Bai Jamjuree" panose="020B0604020202020204" charset="-34"/>
                <a:cs typeface="Bai Jamjuree" panose="020B0604020202020204" charset="-34"/>
              </a:rPr>
              <a:t>Join these together – associate the text information about the molecule with the structural information of the molecule</a:t>
            </a:r>
          </a:p>
        </p:txBody>
      </p:sp>
      <p:sp>
        <p:nvSpPr>
          <p:cNvPr id="7" name="TextBox 6">
            <a:extLst>
              <a:ext uri="{FF2B5EF4-FFF2-40B4-BE49-F238E27FC236}">
                <a16:creationId xmlns:a16="http://schemas.microsoft.com/office/drawing/2014/main" id="{33029C9C-95C4-AF22-3127-1F1E3224430A}"/>
              </a:ext>
            </a:extLst>
          </p:cNvPr>
          <p:cNvSpPr txBox="1"/>
          <p:nvPr/>
        </p:nvSpPr>
        <p:spPr>
          <a:xfrm>
            <a:off x="965200" y="6485513"/>
            <a:ext cx="6672804" cy="338554"/>
          </a:xfrm>
          <a:prstGeom prst="rect">
            <a:avLst/>
          </a:prstGeom>
          <a:noFill/>
        </p:spPr>
        <p:txBody>
          <a:bodyPr wrap="square">
            <a:spAutoFit/>
          </a:bodyPr>
          <a:lstStyle/>
          <a:p>
            <a:r>
              <a:rPr lang="en-US" sz="1600" dirty="0">
                <a:solidFill>
                  <a:schemeClr val="bg1"/>
                </a:solidFill>
                <a:latin typeface="Bai Jamjuree" panose="020B0604020202020204" charset="-34"/>
                <a:cs typeface="Bai Jamjuree" panose="020B0604020202020204" charset="-34"/>
                <a:hlinkClick r:id="rId3">
                  <a:extLst>
                    <a:ext uri="{A12FA001-AC4F-418D-AE19-62706E023703}">
                      <ahyp:hlinkClr xmlns:ahyp="http://schemas.microsoft.com/office/drawing/2018/hyperlinkcolor" val="tx"/>
                    </a:ext>
                  </a:extLst>
                </a:hlinkClick>
              </a:rPr>
              <a:t>Code</a:t>
            </a:r>
            <a:r>
              <a:rPr lang="en-US" sz="1600" dirty="0">
                <a:solidFill>
                  <a:srgbClr val="0563C1"/>
                </a:solidFill>
                <a:latin typeface="Bai Jamjuree" panose="020B0604020202020204" charset="-34"/>
                <a:cs typeface="Bai Jamjuree" panose="020B0604020202020204" charset="-34"/>
                <a:hlinkClick r:id="rId3">
                  <a:extLst>
                    <a:ext uri="{A12FA001-AC4F-418D-AE19-62706E023703}">
                      <ahyp:hlinkClr xmlns:ahyp="http://schemas.microsoft.com/office/drawing/2018/hyperlinkcolor" val="tx"/>
                    </a:ext>
                  </a:extLst>
                </a:hlinkClick>
              </a:rPr>
              <a:t> </a:t>
            </a:r>
            <a:r>
              <a:rPr lang="en-US" sz="1600" dirty="0">
                <a:solidFill>
                  <a:schemeClr val="bg1"/>
                </a:solidFill>
                <a:latin typeface="Bai Jamjuree" panose="020B0604020202020204" charset="-34"/>
                <a:cs typeface="Bai Jamjuree" panose="020B0604020202020204" charset="-34"/>
                <a:hlinkClick r:id="rId3">
                  <a:extLst>
                    <a:ext uri="{A12FA001-AC4F-418D-AE19-62706E023703}">
                      <ahyp:hlinkClr xmlns:ahyp="http://schemas.microsoft.com/office/drawing/2018/hyperlinkcolor" val="tx"/>
                    </a:ext>
                  </a:extLst>
                </a:hlinkClick>
              </a:rPr>
              <a:t>available here</a:t>
            </a:r>
            <a:r>
              <a:rPr lang="en-US" sz="1600" u="sng" dirty="0">
                <a:solidFill>
                  <a:srgbClr val="0563C1"/>
                </a:solidFill>
                <a:latin typeface="Bai Jamjuree" panose="020B0604020202020204" charset="-34"/>
                <a:cs typeface="Bai Jamjuree" panose="020B0604020202020204" charset="-34"/>
                <a:hlinkClick r:id="rId3">
                  <a:extLst>
                    <a:ext uri="{A12FA001-AC4F-418D-AE19-62706E023703}">
                      <ahyp:hlinkClr xmlns:ahyp="http://schemas.microsoft.com/office/drawing/2018/hyperlinkcolor" val="tx"/>
                    </a:ext>
                  </a:extLst>
                </a:hlinkClick>
              </a:rPr>
              <a:t>: </a:t>
            </a:r>
            <a:r>
              <a:rPr lang="en-US" sz="1600" dirty="0">
                <a:solidFill>
                  <a:srgbClr val="0563C1"/>
                </a:solidFill>
                <a:latin typeface="Bai Jamjuree" panose="020B0604020202020204" charset="-34"/>
                <a:cs typeface="Bai Jamjuree" panose="020B0604020202020204" charset="-34"/>
                <a:hlinkClick r:id="rId3">
                  <a:extLst>
                    <a:ext uri="{A12FA001-AC4F-418D-AE19-62706E023703}">
                      <ahyp:hlinkClr xmlns:ahyp="http://schemas.microsoft.com/office/drawing/2018/hyperlinkcolor" val="tx"/>
                    </a:ext>
                  </a:extLst>
                </a:hlinkClick>
              </a:rPr>
              <a:t> ml-</a:t>
            </a:r>
            <a:r>
              <a:rPr lang="en-US" sz="1600" dirty="0" err="1">
                <a:solidFill>
                  <a:srgbClr val="0563C1"/>
                </a:solidFill>
                <a:latin typeface="Bai Jamjuree" panose="020B0604020202020204" charset="-34"/>
                <a:cs typeface="Bai Jamjuree" panose="020B0604020202020204" charset="-34"/>
                <a:hlinkClick r:id="rId3">
                  <a:extLst>
                    <a:ext uri="{A12FA001-AC4F-418D-AE19-62706E023703}">
                      <ahyp:hlinkClr xmlns:ahyp="http://schemas.microsoft.com/office/drawing/2018/hyperlinkcolor" val="tx"/>
                    </a:ext>
                  </a:extLst>
                </a:hlinkClick>
              </a:rPr>
              <a:t>jku</a:t>
            </a:r>
            <a:r>
              <a:rPr lang="en-US" sz="1600" dirty="0">
                <a:solidFill>
                  <a:srgbClr val="0563C1"/>
                </a:solidFill>
                <a:latin typeface="Bai Jamjuree" panose="020B0604020202020204" charset="-34"/>
                <a:cs typeface="Bai Jamjuree" panose="020B0604020202020204" charset="-34"/>
                <a:hlinkClick r:id="rId3">
                  <a:extLst>
                    <a:ext uri="{A12FA001-AC4F-418D-AE19-62706E023703}">
                      <ahyp:hlinkClr xmlns:ahyp="http://schemas.microsoft.com/office/drawing/2018/hyperlinkcolor" val="tx"/>
                    </a:ext>
                  </a:extLst>
                </a:hlinkClick>
              </a:rPr>
              <a:t>/clamp (github.com)</a:t>
            </a:r>
            <a:endParaRPr lang="en-US" sz="1600" dirty="0">
              <a:latin typeface="Bai Jamjuree" panose="020B0604020202020204" charset="-34"/>
              <a:cs typeface="Bai Jamjuree" panose="020B0604020202020204" charset="-34"/>
            </a:endParaRPr>
          </a:p>
        </p:txBody>
      </p:sp>
    </p:spTree>
    <p:extLst>
      <p:ext uri="{BB962C8B-B14F-4D97-AF65-F5344CB8AC3E}">
        <p14:creationId xmlns:p14="http://schemas.microsoft.com/office/powerpoint/2010/main" val="38425319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E5F60-321C-4526-8AEC-8F746D9E63C2}"/>
              </a:ext>
            </a:extLst>
          </p:cNvPr>
          <p:cNvSpPr>
            <a:spLocks noGrp="1"/>
          </p:cNvSpPr>
          <p:nvPr>
            <p:ph type="title"/>
          </p:nvPr>
        </p:nvSpPr>
        <p:spPr/>
        <p:txBody>
          <a:bodyPr/>
          <a:lstStyle/>
          <a:p>
            <a:r>
              <a:rPr lang="en-US">
                <a:solidFill>
                  <a:srgbClr val="00B0F0"/>
                </a:solidFill>
              </a:rPr>
              <a:t>The parting glass</a:t>
            </a:r>
            <a:endParaRPr lang="en-US"/>
          </a:p>
        </p:txBody>
      </p:sp>
      <p:sp>
        <p:nvSpPr>
          <p:cNvPr id="3" name="Slide Number Placeholder 2">
            <a:extLst>
              <a:ext uri="{FF2B5EF4-FFF2-40B4-BE49-F238E27FC236}">
                <a16:creationId xmlns:a16="http://schemas.microsoft.com/office/drawing/2014/main" id="{7C0C3D31-287F-4032-97D1-1AE8F1506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73</a:t>
            </a:fld>
            <a:endParaRPr lang="en-US"/>
          </a:p>
        </p:txBody>
      </p:sp>
      <p:sp>
        <p:nvSpPr>
          <p:cNvPr id="5" name="TextBox 4">
            <a:extLst>
              <a:ext uri="{FF2B5EF4-FFF2-40B4-BE49-F238E27FC236}">
                <a16:creationId xmlns:a16="http://schemas.microsoft.com/office/drawing/2014/main" id="{0ECD45FB-62D5-4707-8BF2-FF6B1868BA2C}"/>
              </a:ext>
            </a:extLst>
          </p:cNvPr>
          <p:cNvSpPr txBox="1"/>
          <p:nvPr/>
        </p:nvSpPr>
        <p:spPr>
          <a:xfrm>
            <a:off x="1057797" y="6439688"/>
            <a:ext cx="9393003" cy="338554"/>
          </a:xfrm>
          <a:prstGeom prst="rect">
            <a:avLst/>
          </a:prstGeom>
          <a:noFill/>
        </p:spPr>
        <p:txBody>
          <a:bodyPr wrap="square">
            <a:spAutoFit/>
          </a:bodyPr>
          <a:lstStyle/>
          <a:p>
            <a:r>
              <a:rPr lang="en-US" sz="1600" dirty="0">
                <a:solidFill>
                  <a:schemeClr val="bg1"/>
                </a:solidFill>
                <a:latin typeface="Bai Jamjuree" panose="020B0604020202020204" charset="-34"/>
                <a:cs typeface="Bai Jamjuree" panose="020B0604020202020204" charset="-34"/>
                <a:hlinkClick r:id="rId3"/>
              </a:rPr>
              <a:t>https://www.technologyreview.com/2023/02/15/1067904/ai-automation-drug-development</a:t>
            </a:r>
            <a:endParaRPr lang="en-US" sz="1600" dirty="0">
              <a:solidFill>
                <a:schemeClr val="bg1"/>
              </a:solidFill>
              <a:latin typeface="Bai Jamjuree" panose="020B0604020202020204" charset="-34"/>
              <a:cs typeface="Bai Jamjuree" panose="020B0604020202020204" charset="-34"/>
            </a:endParaRPr>
          </a:p>
        </p:txBody>
      </p:sp>
      <p:sp>
        <p:nvSpPr>
          <p:cNvPr id="6" name="TextBox 5">
            <a:extLst>
              <a:ext uri="{FF2B5EF4-FFF2-40B4-BE49-F238E27FC236}">
                <a16:creationId xmlns:a16="http://schemas.microsoft.com/office/drawing/2014/main" id="{607EF0E8-40D6-4B23-B167-5C182D7F6A46}"/>
              </a:ext>
            </a:extLst>
          </p:cNvPr>
          <p:cNvSpPr txBox="1"/>
          <p:nvPr/>
        </p:nvSpPr>
        <p:spPr>
          <a:xfrm>
            <a:off x="846446" y="3108809"/>
            <a:ext cx="10872588" cy="3170099"/>
          </a:xfrm>
          <a:prstGeom prst="rect">
            <a:avLst/>
          </a:prstGeom>
          <a:noFill/>
        </p:spPr>
        <p:txBody>
          <a:bodyPr wrap="square" lIns="91440" tIns="45720" rIns="91440" bIns="45720" anchor="t">
            <a:spAutoFit/>
          </a:bodyPr>
          <a:lstStyle/>
          <a:p>
            <a:pPr marL="342900" indent="-342900">
              <a:buClr>
                <a:schemeClr val="bg1"/>
              </a:buClr>
              <a:buFont typeface="Arial" panose="020B0604020202020204" pitchFamily="34" charset="0"/>
              <a:buChar char="•"/>
            </a:pPr>
            <a:r>
              <a:rPr lang="en-US" sz="2000" dirty="0">
                <a:solidFill>
                  <a:schemeClr val="bg1"/>
                </a:solidFill>
                <a:latin typeface="Bai Jamjuree" panose="020B0604020202020204" charset="-34"/>
                <a:cs typeface="Bai Jamjuree" panose="020B0604020202020204" charset="-34"/>
              </a:rPr>
              <a:t>The samples were divided into more than a hundred pieces and exposed to various drugs</a:t>
            </a:r>
          </a:p>
          <a:p>
            <a:pPr marL="342900" indent="-342900">
              <a:buClr>
                <a:schemeClr val="bg1"/>
              </a:buClr>
              <a:buFont typeface="Arial" panose="020B0604020202020204" pitchFamily="34" charset="0"/>
              <a:buChar char="•"/>
            </a:pPr>
            <a:r>
              <a:rPr lang="en-US" sz="2000" dirty="0">
                <a:solidFill>
                  <a:schemeClr val="bg1"/>
                </a:solidFill>
                <a:latin typeface="Bai Jamjuree"/>
                <a:cs typeface="Bai Jamjuree"/>
              </a:rPr>
              <a:t>Used CV ML models to detect changes in cells (death/proliferation)</a:t>
            </a:r>
          </a:p>
          <a:p>
            <a:pPr marL="342900" indent="-342900">
              <a:buClr>
                <a:schemeClr val="bg1"/>
              </a:buClr>
              <a:buFont typeface="Arial" panose="020B0604020202020204" pitchFamily="34" charset="0"/>
              <a:buChar char="•"/>
            </a:pPr>
            <a:endParaRPr lang="en-US" sz="2000" dirty="0">
              <a:solidFill>
                <a:schemeClr val="bg1"/>
              </a:solidFill>
              <a:latin typeface="Bai Jamjuree" panose="020B0604020202020204" charset="-34"/>
              <a:cs typeface="Bai Jamjuree" panose="020B0604020202020204" charset="-34"/>
            </a:endParaRPr>
          </a:p>
          <a:p>
            <a:pPr marL="342900" indent="-342900">
              <a:buClr>
                <a:schemeClr val="bg1"/>
              </a:buClr>
              <a:buFont typeface="Arial" panose="020B0604020202020204" pitchFamily="34" charset="0"/>
              <a:buChar char="•"/>
            </a:pPr>
            <a:r>
              <a:rPr lang="en-US" sz="2000" dirty="0">
                <a:solidFill>
                  <a:schemeClr val="bg1"/>
                </a:solidFill>
                <a:latin typeface="Bai Jamjuree"/>
                <a:cs typeface="Bai Jamjuree"/>
              </a:rPr>
              <a:t>The model found a cancer drug that killed the cancerous cells – this drug was from Johnson &amp; Johnson</a:t>
            </a:r>
          </a:p>
          <a:p>
            <a:pPr marL="342900" indent="-342900">
              <a:buClr>
                <a:schemeClr val="bg1"/>
              </a:buClr>
              <a:buFont typeface="Arial" panose="020B0604020202020204" pitchFamily="34" charset="0"/>
              <a:buChar char="•"/>
            </a:pPr>
            <a:r>
              <a:rPr lang="en-US" sz="2000" dirty="0">
                <a:solidFill>
                  <a:schemeClr val="bg1"/>
                </a:solidFill>
                <a:latin typeface="Bai Jamjuree"/>
                <a:cs typeface="Bai Jamjuree"/>
              </a:rPr>
              <a:t>Doctors had not tried it because previous trials had suggested it was not effective at treating blood cancer</a:t>
            </a:r>
          </a:p>
          <a:p>
            <a:pPr marL="342900" indent="-342900">
              <a:buClr>
                <a:schemeClr val="bg1"/>
              </a:buClr>
              <a:buFont typeface="Arial" panose="020B0604020202020204" pitchFamily="34" charset="0"/>
              <a:buChar char="•"/>
            </a:pPr>
            <a:endParaRPr lang="en-US" sz="2000" dirty="0">
              <a:solidFill>
                <a:schemeClr val="bg1"/>
              </a:solidFill>
              <a:latin typeface="Bai Jamjuree"/>
              <a:cs typeface="Bai Jamjuree"/>
            </a:endParaRPr>
          </a:p>
          <a:p>
            <a:pPr marL="342900" indent="-342900">
              <a:buClr>
                <a:schemeClr val="bg1"/>
              </a:buClr>
              <a:buFont typeface="Arial" panose="020B0604020202020204" pitchFamily="34" charset="0"/>
              <a:buChar char="•"/>
            </a:pPr>
            <a:r>
              <a:rPr lang="en-US" sz="2000" dirty="0">
                <a:solidFill>
                  <a:schemeClr val="bg1"/>
                </a:solidFill>
                <a:latin typeface="Bai Jamjuree"/>
                <a:cs typeface="Bai Jamjuree"/>
              </a:rPr>
              <a:t>It worked. Two years on, the patient was in complete remission</a:t>
            </a:r>
            <a:endParaRPr lang="en-US" sz="2000" dirty="0">
              <a:solidFill>
                <a:schemeClr val="bg1"/>
              </a:solidFill>
              <a:latin typeface="Bai Jamjuree" panose="020B0604020202020204" charset="-34"/>
              <a:cs typeface="Bai Jamjuree" panose="020B0604020202020204" charset="-34"/>
            </a:endParaRPr>
          </a:p>
          <a:p>
            <a:pPr marL="342900" indent="-342900">
              <a:buClr>
                <a:schemeClr val="bg1"/>
              </a:buClr>
              <a:buFont typeface="Arial" panose="020B0604020202020204" pitchFamily="34" charset="0"/>
              <a:buChar char="•"/>
            </a:pPr>
            <a:r>
              <a:rPr lang="en-US" sz="2000" dirty="0">
                <a:solidFill>
                  <a:schemeClr val="bg1"/>
                </a:solidFill>
                <a:latin typeface="Bai Jamjuree" panose="020B0604020202020204" charset="-34"/>
                <a:cs typeface="Bai Jamjuree" panose="020B0604020202020204" charset="-34"/>
              </a:rPr>
              <a:t>Later, tested 139 drugs on 12 patients, found drugs for more than half</a:t>
            </a:r>
          </a:p>
        </p:txBody>
      </p:sp>
      <p:sp>
        <p:nvSpPr>
          <p:cNvPr id="7" name="TextBox 6">
            <a:extLst>
              <a:ext uri="{FF2B5EF4-FFF2-40B4-BE49-F238E27FC236}">
                <a16:creationId xmlns:a16="http://schemas.microsoft.com/office/drawing/2014/main" id="{4487A954-E476-1795-E2FF-FDBCE6EB6BC4}"/>
              </a:ext>
            </a:extLst>
          </p:cNvPr>
          <p:cNvSpPr txBox="1"/>
          <p:nvPr/>
        </p:nvSpPr>
        <p:spPr>
          <a:xfrm>
            <a:off x="846446" y="1284686"/>
            <a:ext cx="9188805" cy="1631216"/>
          </a:xfrm>
          <a:prstGeom prst="rect">
            <a:avLst/>
          </a:prstGeom>
          <a:noFill/>
        </p:spPr>
        <p:txBody>
          <a:bodyPr wrap="square">
            <a:spAutoFit/>
          </a:bodyPr>
          <a:lstStyle/>
          <a:p>
            <a:pPr marL="342900" indent="-342900">
              <a:buClr>
                <a:schemeClr val="bg1"/>
              </a:buClr>
              <a:buFont typeface="Arial" panose="020B0604020202020204" pitchFamily="34" charset="0"/>
              <a:buChar char="•"/>
            </a:pPr>
            <a:r>
              <a:rPr lang="en-US" sz="2000" dirty="0">
                <a:solidFill>
                  <a:schemeClr val="bg1"/>
                </a:solidFill>
                <a:latin typeface="Bai Jamjuree"/>
                <a:cs typeface="Bai Jamjuree"/>
              </a:rPr>
              <a:t>82-year-old patient, blood cancer, no cancer drugs were working</a:t>
            </a:r>
          </a:p>
          <a:p>
            <a:pPr marL="342900" indent="-342900">
              <a:buClr>
                <a:schemeClr val="bg1"/>
              </a:buClr>
              <a:buFont typeface="Arial" panose="020B0604020202020204" pitchFamily="34" charset="0"/>
              <a:buChar char="•"/>
            </a:pPr>
            <a:endParaRPr lang="en-US" sz="2000" dirty="0">
              <a:solidFill>
                <a:schemeClr val="bg1"/>
              </a:solidFill>
              <a:latin typeface="Bai Jamjuree" panose="020B0604020202020204" charset="-34"/>
              <a:cs typeface="Bai Jamjuree" panose="020B0604020202020204" charset="-34"/>
            </a:endParaRPr>
          </a:p>
          <a:p>
            <a:pPr marL="342900" indent="-342900">
              <a:buClr>
                <a:schemeClr val="bg1"/>
              </a:buClr>
              <a:buFont typeface="Arial" panose="020B0604020202020204" pitchFamily="34" charset="0"/>
              <a:buChar char="•"/>
            </a:pPr>
            <a:r>
              <a:rPr lang="en-US" sz="2000" dirty="0">
                <a:solidFill>
                  <a:schemeClr val="bg1"/>
                </a:solidFill>
                <a:latin typeface="Bai Jamjuree" panose="020B0604020202020204" charset="-34"/>
                <a:cs typeface="Bai Jamjuree" panose="020B0604020202020204" charset="-34"/>
              </a:rPr>
              <a:t>Doctors took samples of healthy tissue and cancerous cells</a:t>
            </a:r>
          </a:p>
          <a:p>
            <a:pPr marL="342900" indent="-342900">
              <a:buClr>
                <a:schemeClr val="bg1"/>
              </a:buClr>
              <a:buFont typeface="Arial" panose="020B0604020202020204" pitchFamily="34" charset="0"/>
              <a:buChar char="•"/>
            </a:pPr>
            <a:endParaRPr lang="en-US" sz="2000" dirty="0">
              <a:solidFill>
                <a:schemeClr val="bg1"/>
              </a:solidFill>
              <a:latin typeface="Bai Jamjuree" panose="020B0604020202020204" charset="-34"/>
              <a:cs typeface="Bai Jamjuree" panose="020B0604020202020204" charset="-34"/>
            </a:endParaRPr>
          </a:p>
          <a:p>
            <a:pPr marL="342900" indent="-342900">
              <a:buClr>
                <a:schemeClr val="bg1"/>
              </a:buClr>
              <a:buFont typeface="Arial" panose="020B0604020202020204" pitchFamily="34" charset="0"/>
              <a:buChar char="•"/>
            </a:pPr>
            <a:r>
              <a:rPr lang="en-US" sz="2000" dirty="0">
                <a:solidFill>
                  <a:schemeClr val="bg1"/>
                </a:solidFill>
                <a:latin typeface="Bai Jamjuree" panose="020B0604020202020204" charset="-34"/>
                <a:cs typeface="Bai Jamjuree" panose="020B0604020202020204" charset="-34"/>
              </a:rPr>
              <a:t>Sent them to </a:t>
            </a:r>
            <a:r>
              <a:rPr lang="en-US" sz="2000" b="1" dirty="0" err="1">
                <a:solidFill>
                  <a:schemeClr val="bg1"/>
                </a:solidFill>
                <a:latin typeface="Bai Jamjuree" panose="020B0604020202020204" charset="-34"/>
                <a:cs typeface="Bai Jamjuree" panose="020B0604020202020204" charset="-34"/>
              </a:rPr>
              <a:t>Exscientia</a:t>
            </a:r>
            <a:r>
              <a:rPr lang="en-US" sz="2000" b="1" dirty="0">
                <a:solidFill>
                  <a:schemeClr val="bg1"/>
                </a:solidFill>
                <a:latin typeface="Bai Jamjuree" panose="020B0604020202020204" charset="-34"/>
                <a:cs typeface="Bai Jamjuree" panose="020B0604020202020204" charset="-34"/>
              </a:rPr>
              <a:t> </a:t>
            </a:r>
            <a:r>
              <a:rPr lang="en-US" sz="2000" dirty="0">
                <a:solidFill>
                  <a:schemeClr val="bg1"/>
                </a:solidFill>
                <a:latin typeface="Bai Jamjuree" panose="020B0604020202020204" charset="-34"/>
                <a:cs typeface="Bai Jamjuree" panose="020B0604020202020204" charset="-34"/>
              </a:rPr>
              <a:t>where they were testing a new technology</a:t>
            </a:r>
            <a:endParaRPr lang="en-US" sz="2000" b="1" dirty="0">
              <a:solidFill>
                <a:schemeClr val="bg1"/>
              </a:solidFill>
              <a:latin typeface="Bai Jamjuree" panose="020B0604020202020204" charset="-34"/>
              <a:cs typeface="Bai Jamjuree" panose="020B0604020202020204" charset="-34"/>
            </a:endParaRPr>
          </a:p>
        </p:txBody>
      </p:sp>
      <p:pic>
        <p:nvPicPr>
          <p:cNvPr id="1028" name="Picture 4" descr="Guinness Master Class – Ølportalen">
            <a:extLst>
              <a:ext uri="{FF2B5EF4-FFF2-40B4-BE49-F238E27FC236}">
                <a16:creationId xmlns:a16="http://schemas.microsoft.com/office/drawing/2014/main" id="{F2ADBA00-20DA-F00B-477E-422E7C89E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5833" y="0"/>
            <a:ext cx="3202339" cy="22645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120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4C8B9-F58E-4273-BB62-DCB67743E1A3}"/>
              </a:ext>
            </a:extLst>
          </p:cNvPr>
          <p:cNvSpPr>
            <a:spLocks noGrp="1"/>
          </p:cNvSpPr>
          <p:nvPr>
            <p:ph type="title"/>
          </p:nvPr>
        </p:nvSpPr>
        <p:spPr>
          <a:xfrm>
            <a:off x="88378" y="3264552"/>
            <a:ext cx="11347885" cy="526298"/>
          </a:xfrm>
        </p:spPr>
        <p:txBody>
          <a:bodyPr/>
          <a:lstStyle/>
          <a:p>
            <a:pPr algn="ctr"/>
            <a:r>
              <a:rPr lang="en-US"/>
              <a:t>Back-up</a:t>
            </a:r>
          </a:p>
        </p:txBody>
      </p:sp>
      <p:sp>
        <p:nvSpPr>
          <p:cNvPr id="3" name="Slide Number Placeholder 2">
            <a:extLst>
              <a:ext uri="{FF2B5EF4-FFF2-40B4-BE49-F238E27FC236}">
                <a16:creationId xmlns:a16="http://schemas.microsoft.com/office/drawing/2014/main" id="{3696A479-78B7-4FF3-8395-6909734786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74</a:t>
            </a:fld>
            <a:endParaRPr lang="en-US"/>
          </a:p>
        </p:txBody>
      </p:sp>
    </p:spTree>
    <p:extLst>
      <p:ext uri="{BB962C8B-B14F-4D97-AF65-F5344CB8AC3E}">
        <p14:creationId xmlns:p14="http://schemas.microsoft.com/office/powerpoint/2010/main" val="35548762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8"/>
          <p:cNvSpPr txBox="1">
            <a:spLocks noGrp="1"/>
          </p:cNvSpPr>
          <p:nvPr>
            <p:ph type="title"/>
          </p:nvPr>
        </p:nvSpPr>
        <p:spPr>
          <a:xfrm>
            <a:off x="965200" y="558930"/>
            <a:ext cx="9773684" cy="526298"/>
          </a:xfrm>
          <a:prstGeom prst="rect">
            <a:avLst/>
          </a:prstGeom>
          <a:noFill/>
          <a:ln>
            <a:noFill/>
          </a:ln>
        </p:spPr>
        <p:txBody>
          <a:bodyPr spcFirstLastPara="1" wrap="square" lIns="0" tIns="0" rIns="0" bIns="0" anchor="t" anchorCtr="0">
            <a:spAutoFit/>
          </a:bodyPr>
          <a:lstStyle/>
          <a:p>
            <a:pPr>
              <a:buClr>
                <a:srgbClr val="41B6E6"/>
              </a:buClr>
            </a:pPr>
            <a:r>
              <a:rPr lang="en-US">
                <a:solidFill>
                  <a:srgbClr val="41B6E6"/>
                </a:solidFill>
              </a:rPr>
              <a:t>NLP for proteins</a:t>
            </a:r>
            <a:endParaRPr/>
          </a:p>
        </p:txBody>
      </p:sp>
      <p:sp>
        <p:nvSpPr>
          <p:cNvPr id="208" name="Google Shape;208;p18"/>
          <p:cNvSpPr/>
          <p:nvPr/>
        </p:nvSpPr>
        <p:spPr>
          <a:xfrm>
            <a:off x="5943600" y="3276600"/>
            <a:ext cx="224168"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209" name="Google Shape;209;p18"/>
          <p:cNvSpPr txBox="1"/>
          <p:nvPr/>
        </p:nvSpPr>
        <p:spPr>
          <a:xfrm>
            <a:off x="858536" y="1710941"/>
            <a:ext cx="7573082" cy="286228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a:solidFill>
                  <a:srgbClr val="FFFFFF"/>
                </a:solidFill>
                <a:latin typeface="Bai Jamjuree"/>
                <a:ea typeface="Bai Jamjuree"/>
                <a:cs typeface="Bai Jamjuree"/>
                <a:sym typeface="Bai Jamjuree"/>
              </a:rPr>
              <a:t>Protein sequences are a rich source of information </a:t>
            </a:r>
            <a:r>
              <a:rPr lang="en-US" sz="2000">
                <a:solidFill>
                  <a:srgbClr val="FFFFFF"/>
                </a:solidFill>
                <a:latin typeface="Bai Jamjuree"/>
                <a:ea typeface="Bai Jamjuree"/>
                <a:cs typeface="Bai Jamjuree"/>
                <a:sym typeface="Bai Jamjuree"/>
              </a:rPr>
              <a:t>about proteins </a:t>
            </a:r>
          </a:p>
          <a:p>
            <a:pPr marL="285750" marR="0" lvl="0" indent="-285750" algn="l" rtl="0">
              <a:lnSpc>
                <a:spcPct val="100000"/>
              </a:lnSpc>
              <a:spcBef>
                <a:spcPts val="0"/>
              </a:spcBef>
              <a:spcAft>
                <a:spcPts val="0"/>
              </a:spcAft>
              <a:buClr>
                <a:srgbClr val="FFFFFF"/>
              </a:buClr>
              <a:buSzPts val="2000"/>
              <a:buFont typeface="Arial"/>
              <a:buChar char="•"/>
            </a:pPr>
            <a:endParaRPr lang="en-US" sz="2000" b="0" i="0" u="none" strike="noStrike" cap="none">
              <a:solidFill>
                <a:srgbClr val="FFFFFF"/>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rgbClr val="FFFFFF"/>
              </a:buClr>
              <a:buSzPts val="2000"/>
              <a:buFont typeface="Arial"/>
              <a:buChar char="•"/>
            </a:pPr>
            <a:r>
              <a:rPr lang="en-US" sz="2000">
                <a:solidFill>
                  <a:srgbClr val="FFFFFF"/>
                </a:solidFill>
                <a:latin typeface="Bai Jamjuree"/>
                <a:ea typeface="Bai Jamjuree"/>
                <a:cs typeface="Bai Jamjuree"/>
                <a:sym typeface="Bai Jamjuree"/>
              </a:rPr>
              <a:t>The protein sequences </a:t>
            </a:r>
            <a:r>
              <a:rPr lang="en-US" sz="2000" b="0" i="0" u="none" strike="noStrike" cap="none">
                <a:solidFill>
                  <a:srgbClr val="FFFFFF"/>
                </a:solidFill>
                <a:latin typeface="Bai Jamjuree"/>
                <a:ea typeface="Bai Jamjuree"/>
                <a:cs typeface="Bai Jamjuree"/>
                <a:sym typeface="Bai Jamjuree"/>
              </a:rPr>
              <a:t>can also be used to train a language model – even though they are not a language in the way we know</a:t>
            </a:r>
          </a:p>
          <a:p>
            <a:pPr marL="285750" marR="0" lvl="0" indent="-285750" algn="l" rtl="0">
              <a:lnSpc>
                <a:spcPct val="100000"/>
              </a:lnSpc>
              <a:spcBef>
                <a:spcPts val="0"/>
              </a:spcBef>
              <a:spcAft>
                <a:spcPts val="0"/>
              </a:spcAft>
              <a:buClr>
                <a:srgbClr val="FFFFFF"/>
              </a:buClr>
              <a:buSzPts val="2000"/>
              <a:buFont typeface="Arial"/>
              <a:buChar char="•"/>
            </a:pPr>
            <a:endParaRPr lang="en-US" sz="2000">
              <a:solidFill>
                <a:srgbClr val="FFFFFF"/>
              </a:solidFill>
              <a:latin typeface="Bai Jamjuree"/>
              <a:ea typeface="Arial"/>
              <a:cs typeface="Bai Jamjuree"/>
              <a:sym typeface="Bai Jamjuree"/>
            </a:endParaRPr>
          </a:p>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a:solidFill>
                  <a:srgbClr val="FFFFFF"/>
                </a:solidFill>
                <a:latin typeface="Bai Jamjuree"/>
                <a:ea typeface="Arial"/>
                <a:cs typeface="Bai Jamjuree"/>
                <a:sym typeface="Bai Jamjuree"/>
              </a:rPr>
              <a:t>They have language-like properties: structure, repeating parts etc.</a:t>
            </a:r>
          </a:p>
        </p:txBody>
      </p:sp>
      <p:pic>
        <p:nvPicPr>
          <p:cNvPr id="1026" name="Picture 2">
            <a:extLst>
              <a:ext uri="{FF2B5EF4-FFF2-40B4-BE49-F238E27FC236}">
                <a16:creationId xmlns:a16="http://schemas.microsoft.com/office/drawing/2014/main" id="{E32B2DD6-6993-C9F9-C039-9FAD7767F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8140" y="1348377"/>
            <a:ext cx="2658010" cy="1767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4671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8"/>
          <p:cNvSpPr txBox="1">
            <a:spLocks noGrp="1"/>
          </p:cNvSpPr>
          <p:nvPr>
            <p:ph type="title"/>
          </p:nvPr>
        </p:nvSpPr>
        <p:spPr>
          <a:xfrm>
            <a:off x="965200" y="558930"/>
            <a:ext cx="10106944" cy="526298"/>
          </a:xfrm>
          <a:prstGeom prst="rect">
            <a:avLst/>
          </a:prstGeom>
          <a:noFill/>
          <a:ln>
            <a:noFill/>
          </a:ln>
        </p:spPr>
        <p:txBody>
          <a:bodyPr spcFirstLastPara="1" wrap="square" lIns="0" tIns="0" rIns="0" bIns="0" anchor="t" anchorCtr="0">
            <a:spAutoFit/>
          </a:bodyPr>
          <a:lstStyle/>
          <a:p>
            <a:pPr>
              <a:buClr>
                <a:srgbClr val="41B6E6"/>
              </a:buClr>
            </a:pPr>
            <a:r>
              <a:rPr lang="en-US">
                <a:solidFill>
                  <a:srgbClr val="41B6E6"/>
                </a:solidFill>
              </a:rPr>
              <a:t>NLP for proteins</a:t>
            </a:r>
          </a:p>
        </p:txBody>
      </p:sp>
      <p:sp>
        <p:nvSpPr>
          <p:cNvPr id="208" name="Google Shape;208;p18"/>
          <p:cNvSpPr/>
          <p:nvPr/>
        </p:nvSpPr>
        <p:spPr>
          <a:xfrm>
            <a:off x="5889171" y="3003046"/>
            <a:ext cx="224168"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ai Jamjuree"/>
              <a:ea typeface="Bai Jamjuree"/>
              <a:cs typeface="Bai Jamjuree"/>
              <a:sym typeface="Bai Jamjuree"/>
            </a:endParaRPr>
          </a:p>
        </p:txBody>
      </p:sp>
      <p:sp>
        <p:nvSpPr>
          <p:cNvPr id="2" name="Google Shape;209;p18">
            <a:extLst>
              <a:ext uri="{FF2B5EF4-FFF2-40B4-BE49-F238E27FC236}">
                <a16:creationId xmlns:a16="http://schemas.microsoft.com/office/drawing/2014/main" id="{07AA457D-B4F3-B730-FE15-7546255861CF}"/>
              </a:ext>
            </a:extLst>
          </p:cNvPr>
          <p:cNvSpPr txBox="1"/>
          <p:nvPr/>
        </p:nvSpPr>
        <p:spPr>
          <a:xfrm>
            <a:off x="767931" y="1663958"/>
            <a:ext cx="5601600"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a:solidFill>
                  <a:srgbClr val="FFFFFF"/>
                </a:solidFill>
                <a:latin typeface="Bai Jamjuree"/>
                <a:ea typeface="Bai Jamjuree"/>
                <a:cs typeface="Bai Jamjuree"/>
                <a:sym typeface="Bai Jamjuree"/>
              </a:rPr>
              <a:t>Protein sequences (see across) are broken up into 3 letter "biological words" (3 amino acids)</a:t>
            </a:r>
            <a:r>
              <a:rPr lang="en-US" sz="2000" b="0" i="0" u="none" strike="noStrike" cap="none">
                <a:solidFill>
                  <a:srgbClr val="15153A"/>
                </a:solidFill>
                <a:latin typeface="Bai Jamjuree"/>
                <a:ea typeface="Bai Jamjuree"/>
                <a:cs typeface="Bai Jamjuree"/>
                <a:sym typeface="Bai Jamjuree"/>
              </a:rPr>
              <a:t>​</a:t>
            </a:r>
            <a:endParaRPr sz="1400" b="0" i="0" u="none" strike="noStrike" cap="none">
              <a:solidFill>
                <a:srgbClr val="000000"/>
              </a:solidFill>
              <a:latin typeface="Arial"/>
              <a:ea typeface="Arial"/>
              <a:cs typeface="Arial"/>
              <a:sym typeface="Arial"/>
            </a:endParaRPr>
          </a:p>
        </p:txBody>
      </p:sp>
      <p:sp>
        <p:nvSpPr>
          <p:cNvPr id="3" name="Google Shape;210;p18">
            <a:extLst>
              <a:ext uri="{FF2B5EF4-FFF2-40B4-BE49-F238E27FC236}">
                <a16:creationId xmlns:a16="http://schemas.microsoft.com/office/drawing/2014/main" id="{34FBB8D4-BA62-78FF-3EED-BE913C43DCF0}"/>
              </a:ext>
            </a:extLst>
          </p:cNvPr>
          <p:cNvSpPr txBox="1"/>
          <p:nvPr/>
        </p:nvSpPr>
        <p:spPr>
          <a:xfrm>
            <a:off x="7444159" y="1602684"/>
            <a:ext cx="4523873" cy="92328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FFFFFF"/>
              </a:buClr>
              <a:buSzPts val="1800"/>
              <a:buFont typeface="Bai Jamjuree"/>
              <a:buAutoNum type="arabicPeriod"/>
            </a:pPr>
            <a:r>
              <a:rPr lang="en-US" sz="1800" b="1" i="0" u="none" strike="noStrike" cap="none">
                <a:solidFill>
                  <a:srgbClr val="FFFFFF"/>
                </a:solidFill>
                <a:latin typeface="Bai Jamjuree"/>
                <a:ea typeface="Bai Jamjuree"/>
                <a:cs typeface="Bai Jamjuree"/>
                <a:sym typeface="Bai Jamjuree"/>
              </a:rPr>
              <a:t>MAF, AFS, FSA, SAE, AED, EDV, …</a:t>
            </a:r>
            <a:r>
              <a:rPr lang="en-US" sz="1800" b="0" i="0" u="none" strike="noStrike" cap="none">
                <a:solidFill>
                  <a:srgbClr val="15153A"/>
                </a:solidFill>
                <a:latin typeface="Bai Jamjuree"/>
                <a:ea typeface="Bai Jamjuree"/>
                <a:cs typeface="Bai Jamjuree"/>
                <a:sym typeface="Bai Jamjuree"/>
              </a:rPr>
              <a:t>​</a:t>
            </a:r>
            <a:endParaRPr sz="1800" b="0" i="0" u="none" strike="noStrike" cap="none">
              <a:solidFill>
                <a:srgbClr val="15153A"/>
              </a:solidFill>
              <a:latin typeface="Arial"/>
              <a:ea typeface="Arial"/>
              <a:cs typeface="Arial"/>
              <a:sym typeface="Arial"/>
            </a:endParaRPr>
          </a:p>
          <a:p>
            <a:pPr marL="342900" marR="0" lvl="0" indent="-342900" algn="l" rtl="0">
              <a:lnSpc>
                <a:spcPct val="100000"/>
              </a:lnSpc>
              <a:spcBef>
                <a:spcPts val="0"/>
              </a:spcBef>
              <a:spcAft>
                <a:spcPts val="0"/>
              </a:spcAft>
              <a:buClr>
                <a:srgbClr val="FFFFFF"/>
              </a:buClr>
              <a:buSzPts val="1800"/>
              <a:buFont typeface="Bai Jamjuree"/>
              <a:buAutoNum type="arabicPeriod"/>
            </a:pPr>
            <a:r>
              <a:rPr lang="en-US" sz="1800" b="1" i="0" u="none" strike="noStrike" cap="none">
                <a:solidFill>
                  <a:srgbClr val="FFFFFF"/>
                </a:solidFill>
                <a:latin typeface="Bai Jamjuree"/>
                <a:ea typeface="Bai Jamjuree"/>
                <a:cs typeface="Bai Jamjuree"/>
                <a:sym typeface="Bai Jamjuree"/>
              </a:rPr>
              <a:t>AFS, FSA, SAE, AED, EDV, DVL, …</a:t>
            </a:r>
            <a:r>
              <a:rPr lang="en-US" sz="1800" b="0" i="0" u="none" strike="noStrike" cap="none">
                <a:solidFill>
                  <a:srgbClr val="15153A"/>
                </a:solidFill>
                <a:latin typeface="Bai Jamjuree"/>
                <a:ea typeface="Bai Jamjuree"/>
                <a:cs typeface="Bai Jamjuree"/>
                <a:sym typeface="Bai Jamjuree"/>
              </a:rPr>
              <a:t>​</a:t>
            </a:r>
            <a:endParaRPr sz="1800" b="0" i="0" u="none" strike="noStrike" cap="none">
              <a:solidFill>
                <a:srgbClr val="15153A"/>
              </a:solidFill>
              <a:latin typeface="Arial"/>
              <a:ea typeface="Arial"/>
              <a:cs typeface="Arial"/>
              <a:sym typeface="Arial"/>
            </a:endParaRPr>
          </a:p>
          <a:p>
            <a:pPr marL="342900" marR="0" lvl="0" indent="-342900" algn="l" rtl="0">
              <a:lnSpc>
                <a:spcPct val="100000"/>
              </a:lnSpc>
              <a:spcBef>
                <a:spcPts val="0"/>
              </a:spcBef>
              <a:spcAft>
                <a:spcPts val="0"/>
              </a:spcAft>
              <a:buClr>
                <a:srgbClr val="FFFFFF"/>
              </a:buClr>
              <a:buSzPts val="1800"/>
              <a:buFont typeface="Bai Jamjuree"/>
              <a:buAutoNum type="arabicPeriod"/>
            </a:pPr>
            <a:r>
              <a:rPr lang="en-US" sz="1800" b="1" i="0" u="none" strike="noStrike" cap="none">
                <a:solidFill>
                  <a:srgbClr val="FFFFFF"/>
                </a:solidFill>
                <a:latin typeface="Bai Jamjuree"/>
                <a:ea typeface="Bai Jamjuree"/>
                <a:cs typeface="Bai Jamjuree"/>
                <a:sym typeface="Bai Jamjuree"/>
              </a:rPr>
              <a:t>FSA, SAE, AED, EDV, DVL, VLK, ...</a:t>
            </a:r>
            <a:r>
              <a:rPr lang="en-US" sz="1800" b="0" i="0" u="none" strike="noStrike" cap="none">
                <a:solidFill>
                  <a:srgbClr val="15153A"/>
                </a:solidFill>
                <a:latin typeface="Bai Jamjuree"/>
                <a:ea typeface="Bai Jamjuree"/>
                <a:cs typeface="Bai Jamjuree"/>
                <a:sym typeface="Bai Jamjuree"/>
              </a:rPr>
              <a:t>​</a:t>
            </a:r>
            <a:endParaRPr sz="1800" b="0" i="0" u="none" strike="noStrike" cap="none">
              <a:solidFill>
                <a:srgbClr val="15153A"/>
              </a:solidFill>
              <a:latin typeface="Arial"/>
              <a:ea typeface="Arial"/>
              <a:cs typeface="Arial"/>
              <a:sym typeface="Arial"/>
            </a:endParaRPr>
          </a:p>
        </p:txBody>
      </p:sp>
      <p:sp>
        <p:nvSpPr>
          <p:cNvPr id="4" name="Google Shape;211;p18">
            <a:extLst>
              <a:ext uri="{FF2B5EF4-FFF2-40B4-BE49-F238E27FC236}">
                <a16:creationId xmlns:a16="http://schemas.microsoft.com/office/drawing/2014/main" id="{6AE02676-174B-4786-C88F-8418EC8FB82C}"/>
              </a:ext>
            </a:extLst>
          </p:cNvPr>
          <p:cNvSpPr/>
          <p:nvPr/>
        </p:nvSpPr>
        <p:spPr>
          <a:xfrm>
            <a:off x="6363090" y="1879683"/>
            <a:ext cx="837855" cy="369332"/>
          </a:xfrm>
          <a:prstGeom prst="rightArrow">
            <a:avLst>
              <a:gd name="adj1" fmla="val 50000"/>
              <a:gd name="adj2" fmla="val 50000"/>
            </a:avLst>
          </a:prstGeom>
          <a:solidFill>
            <a:schemeClr val="accent1"/>
          </a:solidFill>
          <a:ln w="12700" cap="flat" cmpd="sng">
            <a:solidFill>
              <a:srgbClr val="2F84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ai Jamjuree"/>
              <a:ea typeface="Bai Jamjuree"/>
              <a:cs typeface="Bai Jamjuree"/>
              <a:sym typeface="Bai Jamjuree"/>
            </a:endParaRPr>
          </a:p>
        </p:txBody>
      </p:sp>
      <p:sp>
        <p:nvSpPr>
          <p:cNvPr id="5" name="Google Shape;127;p12">
            <a:extLst>
              <a:ext uri="{FF2B5EF4-FFF2-40B4-BE49-F238E27FC236}">
                <a16:creationId xmlns:a16="http://schemas.microsoft.com/office/drawing/2014/main" id="{8D578FA4-7E8A-3E40-7826-8F19CCD27D41}"/>
              </a:ext>
            </a:extLst>
          </p:cNvPr>
          <p:cNvSpPr txBox="1"/>
          <p:nvPr/>
        </p:nvSpPr>
        <p:spPr>
          <a:xfrm>
            <a:off x="1029205" y="4822907"/>
            <a:ext cx="2262843"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Bai Jamjuree"/>
                <a:ea typeface="Bai Jamjuree"/>
                <a:cs typeface="Bai Jamjuree"/>
                <a:sym typeface="Bai Jamjuree"/>
              </a:rPr>
              <a:t>Protein sequences</a:t>
            </a:r>
            <a:endParaRPr sz="1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1" u="none" strike="noStrike" cap="none">
                <a:solidFill>
                  <a:schemeClr val="lt1"/>
                </a:solidFill>
                <a:latin typeface="Bai Jamjuree"/>
                <a:ea typeface="Bai Jamjuree"/>
                <a:cs typeface="Bai Jamjuree"/>
                <a:sym typeface="Bai Jamjuree"/>
              </a:rPr>
              <a:t>(0.5 million)</a:t>
            </a:r>
            <a:endParaRPr sz="1400" b="1" i="0" u="none" strike="noStrike" cap="none">
              <a:solidFill>
                <a:srgbClr val="000000"/>
              </a:solidFill>
              <a:latin typeface="Arial"/>
              <a:ea typeface="Arial"/>
              <a:cs typeface="Arial"/>
              <a:sym typeface="Arial"/>
            </a:endParaRPr>
          </a:p>
        </p:txBody>
      </p:sp>
      <p:sp>
        <p:nvSpPr>
          <p:cNvPr id="6" name="Google Shape;128;p12">
            <a:extLst>
              <a:ext uri="{FF2B5EF4-FFF2-40B4-BE49-F238E27FC236}">
                <a16:creationId xmlns:a16="http://schemas.microsoft.com/office/drawing/2014/main" id="{41AA9862-0340-F328-EC08-12C50E614FD1}"/>
              </a:ext>
            </a:extLst>
          </p:cNvPr>
          <p:cNvSpPr txBox="1"/>
          <p:nvPr/>
        </p:nvSpPr>
        <p:spPr>
          <a:xfrm>
            <a:off x="5326426" y="4374363"/>
            <a:ext cx="103625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00B0F0"/>
                </a:solidFill>
                <a:latin typeface="Bai Jamjuree"/>
                <a:cs typeface="Bai Jamjuree"/>
                <a:sym typeface="Bai Jamjuree"/>
              </a:rPr>
              <a:t>NLP</a:t>
            </a:r>
            <a:endParaRPr sz="1400" b="1" i="0" u="none" strike="noStrike" cap="none">
              <a:solidFill>
                <a:srgbClr val="00B0F0"/>
              </a:solidFill>
              <a:latin typeface="Arial"/>
              <a:ea typeface="Arial"/>
              <a:cs typeface="Arial"/>
              <a:sym typeface="Arial"/>
            </a:endParaRPr>
          </a:p>
        </p:txBody>
      </p:sp>
      <p:sp>
        <p:nvSpPr>
          <p:cNvPr id="7" name="Google Shape;129;p12">
            <a:extLst>
              <a:ext uri="{FF2B5EF4-FFF2-40B4-BE49-F238E27FC236}">
                <a16:creationId xmlns:a16="http://schemas.microsoft.com/office/drawing/2014/main" id="{6F9B9B80-0844-3A20-9057-817CA94DEA0A}"/>
              </a:ext>
            </a:extLst>
          </p:cNvPr>
          <p:cNvSpPr txBox="1"/>
          <p:nvPr/>
        </p:nvSpPr>
        <p:spPr>
          <a:xfrm>
            <a:off x="7361965" y="4061878"/>
            <a:ext cx="353720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chemeClr val="lt1"/>
                </a:solidFill>
                <a:latin typeface="Bai Jamjuree"/>
                <a:ea typeface="Bai Jamjuree"/>
                <a:cs typeface="Bai Jamjuree"/>
                <a:sym typeface="Bai Jamjuree"/>
              </a:rPr>
              <a:t>Protein sequence</a:t>
            </a:r>
            <a:r>
              <a:rPr lang="en-US" sz="1800" b="1" i="0" u="none" strike="noStrike" cap="none">
                <a:solidFill>
                  <a:schemeClr val="lt1"/>
                </a:solidFill>
                <a:latin typeface="Bai Jamjuree"/>
                <a:ea typeface="Bai Jamjuree"/>
                <a:cs typeface="Bai Jamjuree"/>
                <a:sym typeface="Bai Jamjuree"/>
              </a:rPr>
              <a:t> embeddings</a:t>
            </a:r>
            <a:endParaRPr sz="1400" b="1" i="0" u="none" strike="noStrike" cap="none">
              <a:solidFill>
                <a:srgbClr val="000000"/>
              </a:solidFill>
              <a:latin typeface="Arial"/>
              <a:ea typeface="Arial"/>
              <a:cs typeface="Arial"/>
              <a:sym typeface="Arial"/>
            </a:endParaRPr>
          </a:p>
        </p:txBody>
      </p:sp>
      <p:pic>
        <p:nvPicPr>
          <p:cNvPr id="8" name="Google Shape;131;p12">
            <a:extLst>
              <a:ext uri="{FF2B5EF4-FFF2-40B4-BE49-F238E27FC236}">
                <a16:creationId xmlns:a16="http://schemas.microsoft.com/office/drawing/2014/main" id="{3A1D5332-04A0-865C-AA6A-696B7CC7453D}"/>
              </a:ext>
            </a:extLst>
          </p:cNvPr>
          <p:cNvPicPr preferRelativeResize="0"/>
          <p:nvPr/>
        </p:nvPicPr>
        <p:blipFill rotWithShape="1">
          <a:blip r:embed="rId3">
            <a:alphaModFix/>
          </a:blip>
          <a:srcRect/>
          <a:stretch/>
        </p:blipFill>
        <p:spPr>
          <a:xfrm>
            <a:off x="4633218" y="4582973"/>
            <a:ext cx="2053939" cy="1111147"/>
          </a:xfrm>
          <a:prstGeom prst="rect">
            <a:avLst/>
          </a:prstGeom>
          <a:noFill/>
          <a:ln>
            <a:noFill/>
          </a:ln>
        </p:spPr>
      </p:pic>
      <p:cxnSp>
        <p:nvCxnSpPr>
          <p:cNvPr id="9" name="Google Shape;132;p12">
            <a:extLst>
              <a:ext uri="{FF2B5EF4-FFF2-40B4-BE49-F238E27FC236}">
                <a16:creationId xmlns:a16="http://schemas.microsoft.com/office/drawing/2014/main" id="{DD650C4E-46CC-88CA-05BB-40F1A47F9263}"/>
              </a:ext>
            </a:extLst>
          </p:cNvPr>
          <p:cNvCxnSpPr/>
          <p:nvPr/>
        </p:nvCxnSpPr>
        <p:spPr>
          <a:xfrm>
            <a:off x="3455229" y="5227582"/>
            <a:ext cx="1193800" cy="0"/>
          </a:xfrm>
          <a:prstGeom prst="straightConnector1">
            <a:avLst/>
          </a:prstGeom>
          <a:noFill/>
          <a:ln w="57150" cap="flat" cmpd="sng">
            <a:solidFill>
              <a:srgbClr val="0070C0"/>
            </a:solidFill>
            <a:prstDash val="solid"/>
            <a:miter lim="800000"/>
            <a:headEnd type="none" w="sm" len="sm"/>
            <a:tailEnd type="triangle" w="med" len="med"/>
          </a:ln>
        </p:spPr>
      </p:cxnSp>
      <p:cxnSp>
        <p:nvCxnSpPr>
          <p:cNvPr id="10" name="Google Shape;133;p12">
            <a:extLst>
              <a:ext uri="{FF2B5EF4-FFF2-40B4-BE49-F238E27FC236}">
                <a16:creationId xmlns:a16="http://schemas.microsoft.com/office/drawing/2014/main" id="{3A5E5E95-5D82-DFB3-2D8B-2F4C466D0D3A}"/>
              </a:ext>
            </a:extLst>
          </p:cNvPr>
          <p:cNvCxnSpPr/>
          <p:nvPr/>
        </p:nvCxnSpPr>
        <p:spPr>
          <a:xfrm>
            <a:off x="6558710" y="5227582"/>
            <a:ext cx="1193800" cy="0"/>
          </a:xfrm>
          <a:prstGeom prst="straightConnector1">
            <a:avLst/>
          </a:prstGeom>
          <a:noFill/>
          <a:ln w="57150" cap="flat" cmpd="sng">
            <a:solidFill>
              <a:srgbClr val="0070C0"/>
            </a:solidFill>
            <a:prstDash val="solid"/>
            <a:miter lim="800000"/>
            <a:headEnd type="none" w="sm" len="sm"/>
            <a:tailEnd type="triangle" w="med" len="med"/>
          </a:ln>
        </p:spPr>
      </p:cxnSp>
      <p:pic>
        <p:nvPicPr>
          <p:cNvPr id="11" name="Google Shape;134;p12">
            <a:extLst>
              <a:ext uri="{FF2B5EF4-FFF2-40B4-BE49-F238E27FC236}">
                <a16:creationId xmlns:a16="http://schemas.microsoft.com/office/drawing/2014/main" id="{0DF04289-5733-861E-9C0B-A4ABB362F998}"/>
              </a:ext>
            </a:extLst>
          </p:cNvPr>
          <p:cNvPicPr preferRelativeResize="0"/>
          <p:nvPr/>
        </p:nvPicPr>
        <p:blipFill rotWithShape="1">
          <a:blip r:embed="rId4">
            <a:alphaModFix/>
          </a:blip>
          <a:srcRect l="28360" t="30524" r="5300" b="3294"/>
          <a:stretch/>
        </p:blipFill>
        <p:spPr>
          <a:xfrm>
            <a:off x="8061946" y="4487783"/>
            <a:ext cx="1807269" cy="1277599"/>
          </a:xfrm>
          <a:prstGeom prst="rect">
            <a:avLst/>
          </a:prstGeom>
          <a:noFill/>
          <a:ln>
            <a:noFill/>
          </a:ln>
        </p:spPr>
      </p:pic>
      <p:sp>
        <p:nvSpPr>
          <p:cNvPr id="12" name="Rectangle 11">
            <a:extLst>
              <a:ext uri="{FF2B5EF4-FFF2-40B4-BE49-F238E27FC236}">
                <a16:creationId xmlns:a16="http://schemas.microsoft.com/office/drawing/2014/main" id="{EB994B82-A1F1-1444-D5D4-495116518857}"/>
              </a:ext>
            </a:extLst>
          </p:cNvPr>
          <p:cNvSpPr/>
          <p:nvPr/>
        </p:nvSpPr>
        <p:spPr>
          <a:xfrm>
            <a:off x="7921863" y="4899942"/>
            <a:ext cx="2105636" cy="201336"/>
          </a:xfrm>
          <a:prstGeom prst="rect">
            <a:avLst/>
          </a:prstGeom>
          <a:solidFill>
            <a:srgbClr val="D9F0FA">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28;p12">
            <a:extLst>
              <a:ext uri="{FF2B5EF4-FFF2-40B4-BE49-F238E27FC236}">
                <a16:creationId xmlns:a16="http://schemas.microsoft.com/office/drawing/2014/main" id="{22B79436-FC6A-C9A6-95F0-CF6DF41C0F8F}"/>
              </a:ext>
            </a:extLst>
          </p:cNvPr>
          <p:cNvSpPr txBox="1"/>
          <p:nvPr/>
        </p:nvSpPr>
        <p:spPr>
          <a:xfrm>
            <a:off x="10112653" y="4841016"/>
            <a:ext cx="73932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600" b="0" i="0" u="none" strike="noStrike" cap="none">
                <a:solidFill>
                  <a:schemeClr val="lt1"/>
                </a:solidFill>
                <a:latin typeface="Bai Jamjuree"/>
                <a:ea typeface="Bai Jamjuree"/>
                <a:cs typeface="Bai Jamjuree"/>
                <a:sym typeface="Bai Jamjuree"/>
              </a:rPr>
              <a:t>PD-L1</a:t>
            </a:r>
            <a:endParaRPr sz="1200" b="0" i="0" u="none" strike="noStrike" cap="none">
              <a:solidFill>
                <a:srgbClr val="000000"/>
              </a:solidFill>
              <a:latin typeface="Arial"/>
              <a:ea typeface="Arial"/>
              <a:cs typeface="Arial"/>
              <a:sym typeface="Arial"/>
            </a:endParaRPr>
          </a:p>
        </p:txBody>
      </p:sp>
      <p:sp>
        <p:nvSpPr>
          <p:cNvPr id="14" name="Rectangle 13">
            <a:extLst>
              <a:ext uri="{FF2B5EF4-FFF2-40B4-BE49-F238E27FC236}">
                <a16:creationId xmlns:a16="http://schemas.microsoft.com/office/drawing/2014/main" id="{CFE5E522-815B-4971-905E-3B780A0286B5}"/>
              </a:ext>
            </a:extLst>
          </p:cNvPr>
          <p:cNvSpPr/>
          <p:nvPr/>
        </p:nvSpPr>
        <p:spPr>
          <a:xfrm>
            <a:off x="7892551" y="5518251"/>
            <a:ext cx="2105636" cy="201336"/>
          </a:xfrm>
          <a:prstGeom prst="rect">
            <a:avLst/>
          </a:prstGeom>
          <a:solidFill>
            <a:srgbClr val="D9F0FA">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28;p12">
            <a:extLst>
              <a:ext uri="{FF2B5EF4-FFF2-40B4-BE49-F238E27FC236}">
                <a16:creationId xmlns:a16="http://schemas.microsoft.com/office/drawing/2014/main" id="{1CC50F3F-A601-4352-4923-2ED965A70595}"/>
              </a:ext>
            </a:extLst>
          </p:cNvPr>
          <p:cNvSpPr txBox="1"/>
          <p:nvPr/>
        </p:nvSpPr>
        <p:spPr>
          <a:xfrm>
            <a:off x="10068613" y="5440194"/>
            <a:ext cx="949102"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600" b="0" i="0" u="none" strike="noStrike" cap="none">
                <a:solidFill>
                  <a:schemeClr val="lt1"/>
                </a:solidFill>
                <a:latin typeface="Bai Jamjuree"/>
                <a:ea typeface="Bai Jamjuree"/>
                <a:cs typeface="Bai Jamjuree"/>
                <a:sym typeface="Bai Jamjuree"/>
              </a:rPr>
              <a:t>FOX-P3</a:t>
            </a:r>
            <a:endParaRPr sz="1200" b="0" i="0" u="none" strike="noStrike" cap="none">
              <a:solidFill>
                <a:srgbClr val="000000"/>
              </a:solidFill>
              <a:latin typeface="Arial"/>
              <a:ea typeface="Arial"/>
              <a:cs typeface="Arial"/>
              <a:sym typeface="Arial"/>
            </a:endParaRPr>
          </a:p>
        </p:txBody>
      </p:sp>
      <p:sp>
        <p:nvSpPr>
          <p:cNvPr id="16" name="Google Shape;209;p18">
            <a:extLst>
              <a:ext uri="{FF2B5EF4-FFF2-40B4-BE49-F238E27FC236}">
                <a16:creationId xmlns:a16="http://schemas.microsoft.com/office/drawing/2014/main" id="{3C7DFE62-6DAA-F4DD-8C06-32CB6C7213F8}"/>
              </a:ext>
            </a:extLst>
          </p:cNvPr>
          <p:cNvSpPr txBox="1"/>
          <p:nvPr/>
        </p:nvSpPr>
        <p:spPr>
          <a:xfrm>
            <a:off x="767931" y="3036437"/>
            <a:ext cx="9101284" cy="70784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a:solidFill>
                  <a:srgbClr val="FFFFFF"/>
                </a:solidFill>
                <a:latin typeface="Bai Jamjuree"/>
                <a:ea typeface="Bai Jamjuree"/>
                <a:cs typeface="Bai Jamjuree"/>
                <a:sym typeface="Bai Jamjuree"/>
              </a:rPr>
              <a:t>We can generate word embeddings (numerical representations) </a:t>
            </a:r>
            <a:r>
              <a:rPr lang="en-US" sz="2000" b="0" i="0" u="none" strike="noStrike" cap="none">
                <a:solidFill>
                  <a:schemeClr val="bg1"/>
                </a:solidFill>
                <a:latin typeface="Bai Jamjuree"/>
                <a:ea typeface="Bai Jamjuree"/>
                <a:cs typeface="Bai Jamjuree"/>
                <a:sym typeface="Bai Jamjuree"/>
              </a:rPr>
              <a:t>for these proteins just as we did for words in PubMed text</a:t>
            </a:r>
            <a:r>
              <a:rPr lang="en-US" sz="2000" b="0" i="0" u="none" strike="noStrike" cap="none">
                <a:solidFill>
                  <a:srgbClr val="15153A"/>
                </a:solidFill>
                <a:latin typeface="Bai Jamjuree"/>
                <a:ea typeface="Bai Jamjuree"/>
                <a:cs typeface="Bai Jamjuree"/>
                <a:sym typeface="Bai Jamjuree"/>
              </a:rPr>
              <a: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181233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8FF1-2636-400E-82EC-D2C368178914}"/>
              </a:ext>
            </a:extLst>
          </p:cNvPr>
          <p:cNvSpPr>
            <a:spLocks noGrp="1"/>
          </p:cNvSpPr>
          <p:nvPr>
            <p:ph type="title"/>
          </p:nvPr>
        </p:nvSpPr>
        <p:spPr/>
        <p:txBody>
          <a:bodyPr/>
          <a:lstStyle/>
          <a:p>
            <a:r>
              <a:rPr lang="en-US">
                <a:solidFill>
                  <a:srgbClr val="00B0F0"/>
                </a:solidFill>
              </a:rPr>
              <a:t>Molecular BERT: how it works</a:t>
            </a:r>
            <a:endParaRPr lang="en-US"/>
          </a:p>
        </p:txBody>
      </p:sp>
      <p:sp>
        <p:nvSpPr>
          <p:cNvPr id="3" name="Slide Number Placeholder 2">
            <a:extLst>
              <a:ext uri="{FF2B5EF4-FFF2-40B4-BE49-F238E27FC236}">
                <a16:creationId xmlns:a16="http://schemas.microsoft.com/office/drawing/2014/main" id="{50C255B6-3059-4857-B7CB-E585DEA625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77</a:t>
            </a:fld>
            <a:endParaRPr lang="en-US"/>
          </a:p>
        </p:txBody>
      </p:sp>
      <p:sp>
        <p:nvSpPr>
          <p:cNvPr id="6" name="TextBox 5">
            <a:extLst>
              <a:ext uri="{FF2B5EF4-FFF2-40B4-BE49-F238E27FC236}">
                <a16:creationId xmlns:a16="http://schemas.microsoft.com/office/drawing/2014/main" id="{A1078D5F-A8B6-4600-878E-536BE547B436}"/>
              </a:ext>
            </a:extLst>
          </p:cNvPr>
          <p:cNvSpPr txBox="1"/>
          <p:nvPr/>
        </p:nvSpPr>
        <p:spPr>
          <a:xfrm>
            <a:off x="965199" y="1373968"/>
            <a:ext cx="9370291" cy="1631216"/>
          </a:xfrm>
          <a:prstGeom prst="rect">
            <a:avLst/>
          </a:prstGeom>
          <a:noFill/>
        </p:spPr>
        <p:txBody>
          <a:bodyPr wrap="square" lIns="91440" tIns="45720" rIns="91440" bIns="45720" anchor="t">
            <a:spAutoFit/>
          </a:bodyPr>
          <a:lstStyle/>
          <a:p>
            <a:pPr marL="342900" indent="-342900">
              <a:buClr>
                <a:schemeClr val="bg1"/>
              </a:buClr>
              <a:buChar char="•"/>
            </a:pPr>
            <a:r>
              <a:rPr lang="en-US" sz="2000">
                <a:solidFill>
                  <a:srgbClr val="FFFFFF"/>
                </a:solidFill>
                <a:latin typeface="Bai Jamjuree"/>
              </a:rPr>
              <a:t>Byte-wise encoding for SMILES shown below in comparison with atom-level encoding</a:t>
            </a:r>
          </a:p>
          <a:p>
            <a:pPr marL="342900" indent="-342900">
              <a:buClr>
                <a:schemeClr val="bg1"/>
              </a:buClr>
              <a:buChar char="•"/>
            </a:pPr>
            <a:endParaRPr lang="en-US" sz="2000">
              <a:solidFill>
                <a:srgbClr val="FFFFFF"/>
              </a:solidFill>
              <a:latin typeface="Bai Jamjuree"/>
            </a:endParaRPr>
          </a:p>
          <a:p>
            <a:pPr marL="342900" indent="-342900">
              <a:buClr>
                <a:schemeClr val="bg1"/>
              </a:buClr>
              <a:buChar char="•"/>
            </a:pPr>
            <a:r>
              <a:rPr lang="en-US" sz="2000">
                <a:solidFill>
                  <a:srgbClr val="00B0F0"/>
                </a:solidFill>
                <a:latin typeface="Bai Jamjuree"/>
                <a:cs typeface="Bai Jamjuree"/>
              </a:rPr>
              <a:t>Idea</a:t>
            </a:r>
            <a:r>
              <a:rPr lang="en-US" sz="2000">
                <a:solidFill>
                  <a:schemeClr val="bg1"/>
                </a:solidFill>
                <a:latin typeface="Bai Jamjuree"/>
                <a:cs typeface="Bai Jamjuree"/>
              </a:rPr>
              <a:t>: subgroups of molecules have common meaning, e.g., toxicity, solubility</a:t>
            </a:r>
          </a:p>
        </p:txBody>
      </p:sp>
      <p:pic>
        <p:nvPicPr>
          <p:cNvPr id="5" name="Picture 4">
            <a:extLst>
              <a:ext uri="{FF2B5EF4-FFF2-40B4-BE49-F238E27FC236}">
                <a16:creationId xmlns:a16="http://schemas.microsoft.com/office/drawing/2014/main" id="{007D4BA2-58BE-46A8-8D34-AA8A253C9544}"/>
              </a:ext>
            </a:extLst>
          </p:cNvPr>
          <p:cNvPicPr>
            <a:picLocks noChangeAspect="1"/>
          </p:cNvPicPr>
          <p:nvPr/>
        </p:nvPicPr>
        <p:blipFill rotWithShape="1">
          <a:blip r:embed="rId3"/>
          <a:srcRect l="3065" t="9381" r="4197" b="6258"/>
          <a:stretch/>
        </p:blipFill>
        <p:spPr>
          <a:xfrm>
            <a:off x="2186473" y="3254226"/>
            <a:ext cx="6927742" cy="2417736"/>
          </a:xfrm>
          <a:prstGeom prst="rect">
            <a:avLst/>
          </a:prstGeom>
        </p:spPr>
      </p:pic>
    </p:spTree>
    <p:extLst>
      <p:ext uri="{BB962C8B-B14F-4D97-AF65-F5344CB8AC3E}">
        <p14:creationId xmlns:p14="http://schemas.microsoft.com/office/powerpoint/2010/main" val="21653268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9FEB-AB1D-492B-95FE-65DE1954282B}"/>
              </a:ext>
            </a:extLst>
          </p:cNvPr>
          <p:cNvSpPr>
            <a:spLocks noGrp="1"/>
          </p:cNvSpPr>
          <p:nvPr>
            <p:ph type="title"/>
          </p:nvPr>
        </p:nvSpPr>
        <p:spPr>
          <a:xfrm>
            <a:off x="965200" y="558930"/>
            <a:ext cx="10753834" cy="526298"/>
          </a:xfrm>
        </p:spPr>
        <p:txBody>
          <a:bodyPr/>
          <a:lstStyle/>
          <a:p>
            <a:r>
              <a:rPr lang="en-US">
                <a:solidFill>
                  <a:srgbClr val="00B0F0"/>
                </a:solidFill>
              </a:rPr>
              <a:t>Data sources for drug discovery</a:t>
            </a:r>
            <a:endParaRPr lang="en-US"/>
          </a:p>
        </p:txBody>
      </p:sp>
      <p:sp>
        <p:nvSpPr>
          <p:cNvPr id="3" name="Slide Number Placeholder 2">
            <a:extLst>
              <a:ext uri="{FF2B5EF4-FFF2-40B4-BE49-F238E27FC236}">
                <a16:creationId xmlns:a16="http://schemas.microsoft.com/office/drawing/2014/main" id="{35434E92-7FFF-440C-8108-30ED5F4644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78</a:t>
            </a:fld>
            <a:endParaRPr lang="en-US"/>
          </a:p>
        </p:txBody>
      </p:sp>
      <p:pic>
        <p:nvPicPr>
          <p:cNvPr id="4" name="Picture 3" descr="A picture containing silhouette&#10;&#10;Description automatically generated">
            <a:extLst>
              <a:ext uri="{FF2B5EF4-FFF2-40B4-BE49-F238E27FC236}">
                <a16:creationId xmlns:a16="http://schemas.microsoft.com/office/drawing/2014/main" id="{B31096A6-4EBC-4522-B3DE-B724C11654C2}"/>
              </a:ext>
            </a:extLst>
          </p:cNvPr>
          <p:cNvPicPr>
            <a:picLocks noChangeAspect="1"/>
          </p:cNvPicPr>
          <p:nvPr/>
        </p:nvPicPr>
        <p:blipFill>
          <a:blip r:embed="rId2"/>
          <a:stretch>
            <a:fillRect/>
          </a:stretch>
        </p:blipFill>
        <p:spPr>
          <a:xfrm>
            <a:off x="2008457" y="1609115"/>
            <a:ext cx="531215" cy="1224949"/>
          </a:xfrm>
          <a:prstGeom prst="rect">
            <a:avLst/>
          </a:prstGeom>
        </p:spPr>
      </p:pic>
      <p:cxnSp>
        <p:nvCxnSpPr>
          <p:cNvPr id="5" name="Google Shape;132;p12">
            <a:extLst>
              <a:ext uri="{FF2B5EF4-FFF2-40B4-BE49-F238E27FC236}">
                <a16:creationId xmlns:a16="http://schemas.microsoft.com/office/drawing/2014/main" id="{BE5BA5E8-91D1-41D6-8029-3CD822196A1C}"/>
              </a:ext>
            </a:extLst>
          </p:cNvPr>
          <p:cNvCxnSpPr/>
          <p:nvPr/>
        </p:nvCxnSpPr>
        <p:spPr>
          <a:xfrm>
            <a:off x="2660543" y="2191905"/>
            <a:ext cx="1008000" cy="0"/>
          </a:xfrm>
          <a:prstGeom prst="straightConnector1">
            <a:avLst/>
          </a:prstGeom>
          <a:noFill/>
          <a:ln w="38100" cap="flat" cmpd="sng">
            <a:solidFill>
              <a:schemeClr val="accent1"/>
            </a:solidFill>
            <a:prstDash val="solid"/>
            <a:miter lim="800000"/>
            <a:headEnd type="none" w="sm" len="sm"/>
            <a:tailEnd type="triangle" w="med" len="med"/>
          </a:ln>
        </p:spPr>
      </p:cxnSp>
      <p:sp>
        <p:nvSpPr>
          <p:cNvPr id="7" name="Google Shape;128;p12">
            <a:extLst>
              <a:ext uri="{FF2B5EF4-FFF2-40B4-BE49-F238E27FC236}">
                <a16:creationId xmlns:a16="http://schemas.microsoft.com/office/drawing/2014/main" id="{7594088A-B3F4-44B2-B88A-0B6959A39F05}"/>
              </a:ext>
            </a:extLst>
          </p:cNvPr>
          <p:cNvSpPr txBox="1"/>
          <p:nvPr/>
        </p:nvSpPr>
        <p:spPr>
          <a:xfrm>
            <a:off x="5590730" y="1298365"/>
            <a:ext cx="153820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NLP model</a:t>
            </a:r>
            <a:endParaRPr sz="1400" b="0" i="0" u="none" strike="noStrike" cap="none">
              <a:solidFill>
                <a:srgbClr val="000000"/>
              </a:solidFill>
              <a:latin typeface="Arial"/>
              <a:ea typeface="Arial"/>
              <a:cs typeface="Arial"/>
              <a:sym typeface="Arial"/>
            </a:endParaRPr>
          </a:p>
        </p:txBody>
      </p:sp>
      <p:pic>
        <p:nvPicPr>
          <p:cNvPr id="8" name="Google Shape;130;p12">
            <a:extLst>
              <a:ext uri="{FF2B5EF4-FFF2-40B4-BE49-F238E27FC236}">
                <a16:creationId xmlns:a16="http://schemas.microsoft.com/office/drawing/2014/main" id="{E1257E97-512F-4ECC-A4C1-058DD30CC045}"/>
              </a:ext>
            </a:extLst>
          </p:cNvPr>
          <p:cNvPicPr preferRelativeResize="0"/>
          <p:nvPr/>
        </p:nvPicPr>
        <p:blipFill rotWithShape="1">
          <a:blip r:embed="rId3">
            <a:alphaModFix/>
          </a:blip>
          <a:srcRect/>
          <a:stretch/>
        </p:blipFill>
        <p:spPr>
          <a:xfrm>
            <a:off x="3724205" y="1471092"/>
            <a:ext cx="849929" cy="1338039"/>
          </a:xfrm>
          <a:prstGeom prst="rect">
            <a:avLst/>
          </a:prstGeom>
          <a:noFill/>
          <a:ln>
            <a:noFill/>
          </a:ln>
        </p:spPr>
      </p:pic>
      <p:pic>
        <p:nvPicPr>
          <p:cNvPr id="9" name="Google Shape;131;p12">
            <a:extLst>
              <a:ext uri="{FF2B5EF4-FFF2-40B4-BE49-F238E27FC236}">
                <a16:creationId xmlns:a16="http://schemas.microsoft.com/office/drawing/2014/main" id="{CB4C424E-09A3-4356-9CEB-97AB29AE7EA1}"/>
              </a:ext>
            </a:extLst>
          </p:cNvPr>
          <p:cNvPicPr preferRelativeResize="0"/>
          <p:nvPr/>
        </p:nvPicPr>
        <p:blipFill rotWithShape="1">
          <a:blip r:embed="rId4">
            <a:alphaModFix/>
          </a:blip>
          <a:srcRect/>
          <a:stretch/>
        </p:blipFill>
        <p:spPr>
          <a:xfrm>
            <a:off x="5316736" y="1439138"/>
            <a:ext cx="1968660" cy="1094642"/>
          </a:xfrm>
          <a:prstGeom prst="rect">
            <a:avLst/>
          </a:prstGeom>
          <a:noFill/>
          <a:ln>
            <a:noFill/>
          </a:ln>
        </p:spPr>
      </p:pic>
      <p:cxnSp>
        <p:nvCxnSpPr>
          <p:cNvPr id="10" name="Google Shape;132;p12">
            <a:extLst>
              <a:ext uri="{FF2B5EF4-FFF2-40B4-BE49-F238E27FC236}">
                <a16:creationId xmlns:a16="http://schemas.microsoft.com/office/drawing/2014/main" id="{CF3A0B84-215B-4342-BAA9-F9302C4A5BAA}"/>
              </a:ext>
            </a:extLst>
          </p:cNvPr>
          <p:cNvCxnSpPr/>
          <p:nvPr/>
        </p:nvCxnSpPr>
        <p:spPr>
          <a:xfrm>
            <a:off x="4647450" y="2140111"/>
            <a:ext cx="1008000" cy="0"/>
          </a:xfrm>
          <a:prstGeom prst="straightConnector1">
            <a:avLst/>
          </a:prstGeom>
          <a:noFill/>
          <a:ln w="38100" cap="flat" cmpd="sng">
            <a:solidFill>
              <a:schemeClr val="accent1"/>
            </a:solidFill>
            <a:prstDash val="solid"/>
            <a:miter lim="800000"/>
            <a:headEnd type="none" w="sm" len="sm"/>
            <a:tailEnd type="triangle" w="med" len="med"/>
          </a:ln>
        </p:spPr>
      </p:cxnSp>
      <p:cxnSp>
        <p:nvCxnSpPr>
          <p:cNvPr id="11" name="Google Shape;133;p12">
            <a:extLst>
              <a:ext uri="{FF2B5EF4-FFF2-40B4-BE49-F238E27FC236}">
                <a16:creationId xmlns:a16="http://schemas.microsoft.com/office/drawing/2014/main" id="{37ACC333-DBF0-400C-8F39-D60D03C70833}"/>
              </a:ext>
            </a:extLst>
          </p:cNvPr>
          <p:cNvCxnSpPr/>
          <p:nvPr/>
        </p:nvCxnSpPr>
        <p:spPr>
          <a:xfrm>
            <a:off x="6986995" y="2140111"/>
            <a:ext cx="1008000" cy="0"/>
          </a:xfrm>
          <a:prstGeom prst="straightConnector1">
            <a:avLst/>
          </a:prstGeom>
          <a:noFill/>
          <a:ln w="38100" cap="flat" cmpd="sng">
            <a:solidFill>
              <a:schemeClr val="accent1"/>
            </a:solidFill>
            <a:prstDash val="solid"/>
            <a:miter lim="800000"/>
            <a:headEnd type="none" w="sm" len="sm"/>
            <a:tailEnd type="triangle" w="med" len="med"/>
          </a:ln>
        </p:spPr>
      </p:cxnSp>
      <p:pic>
        <p:nvPicPr>
          <p:cNvPr id="12" name="Google Shape;134;p12">
            <a:extLst>
              <a:ext uri="{FF2B5EF4-FFF2-40B4-BE49-F238E27FC236}">
                <a16:creationId xmlns:a16="http://schemas.microsoft.com/office/drawing/2014/main" id="{F0D90ECA-A4D8-4D92-82D1-5E6AE40CBBF5}"/>
              </a:ext>
            </a:extLst>
          </p:cNvPr>
          <p:cNvPicPr preferRelativeResize="0"/>
          <p:nvPr/>
        </p:nvPicPr>
        <p:blipFill rotWithShape="1">
          <a:blip r:embed="rId5">
            <a:alphaModFix/>
          </a:blip>
          <a:srcRect l="28360" t="30524" r="5300" b="3294"/>
          <a:stretch/>
        </p:blipFill>
        <p:spPr>
          <a:xfrm>
            <a:off x="8202493" y="1609116"/>
            <a:ext cx="1274360" cy="924664"/>
          </a:xfrm>
          <a:prstGeom prst="rect">
            <a:avLst/>
          </a:prstGeom>
          <a:noFill/>
          <a:ln>
            <a:noFill/>
          </a:ln>
        </p:spPr>
      </p:pic>
      <p:sp>
        <p:nvSpPr>
          <p:cNvPr id="13" name="Google Shape;128;p12">
            <a:extLst>
              <a:ext uri="{FF2B5EF4-FFF2-40B4-BE49-F238E27FC236}">
                <a16:creationId xmlns:a16="http://schemas.microsoft.com/office/drawing/2014/main" id="{EAF8E5EA-21C1-460C-807A-4FBA63A15185}"/>
              </a:ext>
            </a:extLst>
          </p:cNvPr>
          <p:cNvSpPr txBox="1"/>
          <p:nvPr/>
        </p:nvSpPr>
        <p:spPr>
          <a:xfrm>
            <a:off x="7925659" y="1250816"/>
            <a:ext cx="2051664"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Text embeddings</a:t>
            </a:r>
            <a:endParaRPr sz="1400" b="0" i="0" u="none" strike="noStrike" cap="none">
              <a:solidFill>
                <a:srgbClr val="000000"/>
              </a:solidFill>
              <a:latin typeface="Arial"/>
              <a:ea typeface="Arial"/>
              <a:cs typeface="Arial"/>
              <a:sym typeface="Arial"/>
            </a:endParaRPr>
          </a:p>
        </p:txBody>
      </p:sp>
      <p:pic>
        <p:nvPicPr>
          <p:cNvPr id="15" name="Picture 2" descr="See the source image">
            <a:extLst>
              <a:ext uri="{FF2B5EF4-FFF2-40B4-BE49-F238E27FC236}">
                <a16:creationId xmlns:a16="http://schemas.microsoft.com/office/drawing/2014/main" id="{3C2492D3-32AE-419A-B2C2-4E6BF8A4D339}"/>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1815" y="3526586"/>
            <a:ext cx="1894000" cy="97799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Google Shape;132;p12">
            <a:extLst>
              <a:ext uri="{FF2B5EF4-FFF2-40B4-BE49-F238E27FC236}">
                <a16:creationId xmlns:a16="http://schemas.microsoft.com/office/drawing/2014/main" id="{C3E3CCBC-CAB5-4581-8F1D-A9262770D9B4}"/>
              </a:ext>
            </a:extLst>
          </p:cNvPr>
          <p:cNvCxnSpPr>
            <a:cxnSpLocks/>
          </p:cNvCxnSpPr>
          <p:nvPr/>
        </p:nvCxnSpPr>
        <p:spPr>
          <a:xfrm flipV="1">
            <a:off x="2492501" y="3526587"/>
            <a:ext cx="1188000" cy="306279"/>
          </a:xfrm>
          <a:prstGeom prst="straightConnector1">
            <a:avLst/>
          </a:prstGeom>
          <a:noFill/>
          <a:ln w="38100" cap="flat" cmpd="sng">
            <a:solidFill>
              <a:schemeClr val="accent1"/>
            </a:solidFill>
            <a:prstDash val="solid"/>
            <a:miter lim="800000"/>
            <a:headEnd type="none" w="sm" len="sm"/>
            <a:tailEnd type="triangle" w="med" len="med"/>
          </a:ln>
        </p:spPr>
      </p:cxnSp>
      <p:cxnSp>
        <p:nvCxnSpPr>
          <p:cNvPr id="17" name="Google Shape;132;p12">
            <a:extLst>
              <a:ext uri="{FF2B5EF4-FFF2-40B4-BE49-F238E27FC236}">
                <a16:creationId xmlns:a16="http://schemas.microsoft.com/office/drawing/2014/main" id="{61AA3E41-9BAE-4529-A1AA-1E4B247DB73D}"/>
              </a:ext>
            </a:extLst>
          </p:cNvPr>
          <p:cNvCxnSpPr>
            <a:cxnSpLocks/>
          </p:cNvCxnSpPr>
          <p:nvPr/>
        </p:nvCxnSpPr>
        <p:spPr>
          <a:xfrm>
            <a:off x="2492501" y="4080013"/>
            <a:ext cx="1139429" cy="477378"/>
          </a:xfrm>
          <a:prstGeom prst="straightConnector1">
            <a:avLst/>
          </a:prstGeom>
          <a:noFill/>
          <a:ln w="38100" cap="flat" cmpd="sng">
            <a:solidFill>
              <a:schemeClr val="accent1"/>
            </a:solidFill>
            <a:prstDash val="solid"/>
            <a:miter lim="800000"/>
            <a:headEnd type="none" w="sm" len="sm"/>
            <a:tailEnd type="triangle" w="med" len="med"/>
          </a:ln>
        </p:spPr>
      </p:cxnSp>
      <p:sp>
        <p:nvSpPr>
          <p:cNvPr id="18" name="TextBox 17">
            <a:extLst>
              <a:ext uri="{FF2B5EF4-FFF2-40B4-BE49-F238E27FC236}">
                <a16:creationId xmlns:a16="http://schemas.microsoft.com/office/drawing/2014/main" id="{80347481-20BA-4225-BD39-19F29628D4E5}"/>
              </a:ext>
            </a:extLst>
          </p:cNvPr>
          <p:cNvSpPr txBox="1"/>
          <p:nvPr/>
        </p:nvSpPr>
        <p:spPr>
          <a:xfrm>
            <a:off x="3709353" y="3248834"/>
            <a:ext cx="2809904" cy="523220"/>
          </a:xfrm>
          <a:prstGeom prst="rect">
            <a:avLst/>
          </a:prstGeom>
          <a:noFill/>
        </p:spPr>
        <p:txBody>
          <a:bodyPr wrap="square">
            <a:spAutoFit/>
          </a:bodyPr>
          <a:lstStyle/>
          <a:p>
            <a:pPr>
              <a:spcAft>
                <a:spcPts val="600"/>
              </a:spcAft>
            </a:pPr>
            <a:r>
              <a:rPr lang="pt-BR" b="0" i="0">
                <a:solidFill>
                  <a:schemeClr val="bg1"/>
                </a:solidFill>
                <a:effectLst/>
                <a:latin typeface="Bai Jamjuree" panose="020B0604020202020204" charset="-34"/>
                <a:cs typeface="Bai Jamjuree" panose="020B0604020202020204" charset="-34"/>
              </a:rPr>
              <a:t>CC(C)C1=C(C(=C(N1CCC(CC(CC(=O)O)O)O)...</a:t>
            </a:r>
            <a:endParaRPr lang="en-US">
              <a:solidFill>
                <a:schemeClr val="bg1"/>
              </a:solidFill>
              <a:latin typeface="Bai Jamjuree" panose="020B0604020202020204" charset="-34"/>
              <a:cs typeface="Bai Jamjuree" panose="020B0604020202020204" charset="-34"/>
            </a:endParaRPr>
          </a:p>
        </p:txBody>
      </p:sp>
      <p:sp>
        <p:nvSpPr>
          <p:cNvPr id="20" name="TextBox 19">
            <a:extLst>
              <a:ext uri="{FF2B5EF4-FFF2-40B4-BE49-F238E27FC236}">
                <a16:creationId xmlns:a16="http://schemas.microsoft.com/office/drawing/2014/main" id="{F838DF71-4A37-4880-9CE3-B816C533D6D9}"/>
              </a:ext>
            </a:extLst>
          </p:cNvPr>
          <p:cNvSpPr txBox="1"/>
          <p:nvPr/>
        </p:nvSpPr>
        <p:spPr>
          <a:xfrm>
            <a:off x="3671796" y="4345160"/>
            <a:ext cx="3859798" cy="523220"/>
          </a:xfrm>
          <a:prstGeom prst="rect">
            <a:avLst/>
          </a:prstGeom>
          <a:noFill/>
        </p:spPr>
        <p:txBody>
          <a:bodyPr wrap="square">
            <a:spAutoFit/>
          </a:bodyPr>
          <a:lstStyle/>
          <a:p>
            <a:r>
              <a:rPr lang="en-US">
                <a:solidFill>
                  <a:schemeClr val="bg1"/>
                </a:solidFill>
                <a:latin typeface="Bai Jamjuree" panose="020B0604020202020204" charset="-34"/>
                <a:cs typeface="Bai Jamjuree" panose="020B0604020202020204" charset="-34"/>
              </a:rPr>
              <a:t>calcium;(3R,5R)-7-[2-(4-fluorophenyl)-3-phenyl-4-(</a:t>
            </a:r>
            <a:r>
              <a:rPr lang="en-US" err="1">
                <a:solidFill>
                  <a:schemeClr val="bg1"/>
                </a:solidFill>
                <a:latin typeface="Bai Jamjuree" panose="020B0604020202020204" charset="-34"/>
                <a:cs typeface="Bai Jamjuree" panose="020B0604020202020204" charset="-34"/>
              </a:rPr>
              <a:t>phenylcarbamoyl</a:t>
            </a:r>
            <a:r>
              <a:rPr lang="en-US">
                <a:solidFill>
                  <a:schemeClr val="bg1"/>
                </a:solidFill>
                <a:latin typeface="Bai Jamjuree" panose="020B0604020202020204" charset="-34"/>
                <a:cs typeface="Bai Jamjuree" panose="020B0604020202020204" charset="-34"/>
              </a:rPr>
              <a:t>)-5-propan…</a:t>
            </a:r>
          </a:p>
        </p:txBody>
      </p:sp>
      <p:sp>
        <p:nvSpPr>
          <p:cNvPr id="23" name="Google Shape;128;p12">
            <a:extLst>
              <a:ext uri="{FF2B5EF4-FFF2-40B4-BE49-F238E27FC236}">
                <a16:creationId xmlns:a16="http://schemas.microsoft.com/office/drawing/2014/main" id="{2F6115F3-9DC6-4578-BC1A-A3C5FB45888F}"/>
              </a:ext>
            </a:extLst>
          </p:cNvPr>
          <p:cNvSpPr txBox="1"/>
          <p:nvPr/>
        </p:nvSpPr>
        <p:spPr>
          <a:xfrm rot="20629578">
            <a:off x="2415852" y="3344402"/>
            <a:ext cx="996444"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a:solidFill>
                  <a:srgbClr val="00B0F0"/>
                </a:solidFill>
                <a:latin typeface="Bai Jamjuree"/>
                <a:cs typeface="Bai Jamjuree"/>
                <a:sym typeface="Bai Jamjuree"/>
              </a:rPr>
              <a:t>SMILES</a:t>
            </a:r>
            <a:endParaRPr sz="1400" b="0" i="0" u="none" strike="noStrike" cap="none">
              <a:solidFill>
                <a:srgbClr val="00B0F0"/>
              </a:solidFill>
              <a:latin typeface="Arial"/>
              <a:ea typeface="Arial"/>
              <a:cs typeface="Arial"/>
              <a:sym typeface="Arial"/>
            </a:endParaRPr>
          </a:p>
        </p:txBody>
      </p:sp>
      <p:sp>
        <p:nvSpPr>
          <p:cNvPr id="24" name="Google Shape;128;p12">
            <a:extLst>
              <a:ext uri="{FF2B5EF4-FFF2-40B4-BE49-F238E27FC236}">
                <a16:creationId xmlns:a16="http://schemas.microsoft.com/office/drawing/2014/main" id="{7FC39BFF-8111-4877-BF4C-036C89604E7E}"/>
              </a:ext>
            </a:extLst>
          </p:cNvPr>
          <p:cNvSpPr txBox="1"/>
          <p:nvPr/>
        </p:nvSpPr>
        <p:spPr>
          <a:xfrm rot="1335155">
            <a:off x="2400024" y="4473025"/>
            <a:ext cx="2051664"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a:solidFill>
                  <a:srgbClr val="00B0F0"/>
                </a:solidFill>
                <a:latin typeface="Bai Jamjuree"/>
                <a:cs typeface="Bai Jamjuree"/>
                <a:sym typeface="Bai Jamjuree"/>
              </a:rPr>
              <a:t>IUPAC</a:t>
            </a:r>
            <a:endParaRPr sz="1400" b="0" i="0" u="none" strike="noStrike" cap="none">
              <a:solidFill>
                <a:srgbClr val="00B0F0"/>
              </a:solidFill>
              <a:latin typeface="Arial"/>
              <a:ea typeface="Arial"/>
              <a:cs typeface="Arial"/>
              <a:sym typeface="Arial"/>
            </a:endParaRPr>
          </a:p>
        </p:txBody>
      </p:sp>
      <p:cxnSp>
        <p:nvCxnSpPr>
          <p:cNvPr id="27" name="Google Shape;132;p12">
            <a:extLst>
              <a:ext uri="{FF2B5EF4-FFF2-40B4-BE49-F238E27FC236}">
                <a16:creationId xmlns:a16="http://schemas.microsoft.com/office/drawing/2014/main" id="{00236746-0993-48AF-8798-A74F3E702C25}"/>
              </a:ext>
            </a:extLst>
          </p:cNvPr>
          <p:cNvCxnSpPr/>
          <p:nvPr/>
        </p:nvCxnSpPr>
        <p:spPr>
          <a:xfrm>
            <a:off x="6769052" y="3399390"/>
            <a:ext cx="1008000" cy="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8" name="Google Shape;132;p12">
            <a:extLst>
              <a:ext uri="{FF2B5EF4-FFF2-40B4-BE49-F238E27FC236}">
                <a16:creationId xmlns:a16="http://schemas.microsoft.com/office/drawing/2014/main" id="{09607914-0AFD-46B7-93A1-6D6C0FEBD1A1}"/>
              </a:ext>
            </a:extLst>
          </p:cNvPr>
          <p:cNvCxnSpPr/>
          <p:nvPr/>
        </p:nvCxnSpPr>
        <p:spPr>
          <a:xfrm>
            <a:off x="7194493" y="4609833"/>
            <a:ext cx="1008000" cy="0"/>
          </a:xfrm>
          <a:prstGeom prst="straightConnector1">
            <a:avLst/>
          </a:prstGeom>
          <a:noFill/>
          <a:ln w="38100" cap="flat" cmpd="sng">
            <a:solidFill>
              <a:schemeClr val="accent1"/>
            </a:solidFill>
            <a:prstDash val="solid"/>
            <a:miter lim="800000"/>
            <a:headEnd type="none" w="sm" len="sm"/>
            <a:tailEnd type="triangle" w="med" len="med"/>
          </a:ln>
        </p:spPr>
      </p:cxnSp>
      <p:cxnSp>
        <p:nvCxnSpPr>
          <p:cNvPr id="19" name="Google Shape;132;p12">
            <a:extLst>
              <a:ext uri="{FF2B5EF4-FFF2-40B4-BE49-F238E27FC236}">
                <a16:creationId xmlns:a16="http://schemas.microsoft.com/office/drawing/2014/main" id="{103B6CB2-4C00-49BB-C947-7880ADE6EC8D}"/>
              </a:ext>
            </a:extLst>
          </p:cNvPr>
          <p:cNvCxnSpPr>
            <a:cxnSpLocks/>
          </p:cNvCxnSpPr>
          <p:nvPr/>
        </p:nvCxnSpPr>
        <p:spPr>
          <a:xfrm>
            <a:off x="9408837" y="3385782"/>
            <a:ext cx="1008000" cy="0"/>
          </a:xfrm>
          <a:prstGeom prst="straightConnector1">
            <a:avLst/>
          </a:prstGeom>
          <a:noFill/>
          <a:ln w="38100" cap="flat" cmpd="sng">
            <a:solidFill>
              <a:schemeClr val="accent1"/>
            </a:solidFill>
            <a:prstDash val="solid"/>
            <a:miter lim="800000"/>
            <a:headEnd type="none" w="sm" len="sm"/>
            <a:tailEnd type="triangle" w="med" len="med"/>
          </a:ln>
        </p:spPr>
      </p:cxnSp>
      <p:cxnSp>
        <p:nvCxnSpPr>
          <p:cNvPr id="21" name="Google Shape;132;p12">
            <a:extLst>
              <a:ext uri="{FF2B5EF4-FFF2-40B4-BE49-F238E27FC236}">
                <a16:creationId xmlns:a16="http://schemas.microsoft.com/office/drawing/2014/main" id="{C8821579-B919-933D-2132-292C4DF43593}"/>
              </a:ext>
            </a:extLst>
          </p:cNvPr>
          <p:cNvCxnSpPr>
            <a:cxnSpLocks/>
          </p:cNvCxnSpPr>
          <p:nvPr/>
        </p:nvCxnSpPr>
        <p:spPr>
          <a:xfrm>
            <a:off x="9759714" y="4524668"/>
            <a:ext cx="1008000" cy="0"/>
          </a:xfrm>
          <a:prstGeom prst="straightConnector1">
            <a:avLst/>
          </a:prstGeom>
          <a:noFill/>
          <a:ln w="38100" cap="flat" cmpd="sng">
            <a:solidFill>
              <a:schemeClr val="accent1"/>
            </a:solidFill>
            <a:prstDash val="solid"/>
            <a:miter lim="800000"/>
            <a:headEnd type="none" w="sm" len="sm"/>
            <a:tailEnd type="triangle" w="med" len="med"/>
          </a:ln>
        </p:spPr>
      </p:cxnSp>
      <p:sp>
        <p:nvSpPr>
          <p:cNvPr id="22" name="Google Shape;128;p12">
            <a:extLst>
              <a:ext uri="{FF2B5EF4-FFF2-40B4-BE49-F238E27FC236}">
                <a16:creationId xmlns:a16="http://schemas.microsoft.com/office/drawing/2014/main" id="{2DA3632E-1917-EC75-DAA2-129473ED7BCF}"/>
              </a:ext>
            </a:extLst>
          </p:cNvPr>
          <p:cNvSpPr txBox="1"/>
          <p:nvPr/>
        </p:nvSpPr>
        <p:spPr>
          <a:xfrm>
            <a:off x="10442980" y="3082859"/>
            <a:ext cx="2051664" cy="646290"/>
          </a:xfrm>
          <a:prstGeom prst="rect">
            <a:avLst/>
          </a:prstGeom>
          <a:noFill/>
          <a:ln>
            <a:noFill/>
          </a:ln>
        </p:spPr>
        <p:txBody>
          <a:bodyPr spcFirstLastPara="1" wrap="square" lIns="91425" tIns="45700" rIns="91425" bIns="45700" anchor="t" anchorCtr="0">
            <a:spAutoFit/>
          </a:bodyPr>
          <a:lstStyle/>
          <a:p>
            <a:pPr algn="ctr">
              <a:buSzPts val="1800"/>
            </a:pPr>
            <a:r>
              <a:rPr lang="en-US" sz="1800">
                <a:solidFill>
                  <a:schemeClr val="lt1"/>
                </a:solidFill>
                <a:latin typeface="Bai Jamjuree"/>
                <a:cs typeface="Bai Jamjuree"/>
                <a:sym typeface="Bai Jamjuree"/>
              </a:rPr>
              <a:t>SMILES embeddings</a:t>
            </a:r>
            <a:endParaRPr sz="1400" b="0" i="0" u="none" strike="noStrike" cap="none">
              <a:solidFill>
                <a:srgbClr val="000000"/>
              </a:solidFill>
              <a:latin typeface="Arial"/>
              <a:ea typeface="Arial"/>
              <a:cs typeface="Arial"/>
              <a:sym typeface="Arial"/>
            </a:endParaRPr>
          </a:p>
        </p:txBody>
      </p:sp>
      <p:sp>
        <p:nvSpPr>
          <p:cNvPr id="26" name="Google Shape;128;p12">
            <a:extLst>
              <a:ext uri="{FF2B5EF4-FFF2-40B4-BE49-F238E27FC236}">
                <a16:creationId xmlns:a16="http://schemas.microsoft.com/office/drawing/2014/main" id="{EE1239BA-3F38-2BD9-4A17-FD9DEBCD8FE5}"/>
              </a:ext>
            </a:extLst>
          </p:cNvPr>
          <p:cNvSpPr txBox="1"/>
          <p:nvPr/>
        </p:nvSpPr>
        <p:spPr>
          <a:xfrm>
            <a:off x="10442980" y="4283625"/>
            <a:ext cx="2051664" cy="646290"/>
          </a:xfrm>
          <a:prstGeom prst="rect">
            <a:avLst/>
          </a:prstGeom>
          <a:noFill/>
          <a:ln>
            <a:noFill/>
          </a:ln>
        </p:spPr>
        <p:txBody>
          <a:bodyPr spcFirstLastPara="1" wrap="square" lIns="91425" tIns="45700" rIns="91425" bIns="45700" anchor="t" anchorCtr="0">
            <a:spAutoFit/>
          </a:bodyPr>
          <a:lstStyle/>
          <a:p>
            <a:pPr algn="ctr">
              <a:buSzPts val="1800"/>
            </a:pPr>
            <a:r>
              <a:rPr lang="en-US" sz="1800">
                <a:solidFill>
                  <a:schemeClr val="lt1"/>
                </a:solidFill>
                <a:latin typeface="Bai Jamjuree"/>
                <a:cs typeface="Bai Jamjuree"/>
                <a:sym typeface="Bai Jamjuree"/>
              </a:rPr>
              <a:t>IUPAC embeddings</a:t>
            </a:r>
            <a:endParaRPr sz="1400" b="0" i="0" u="none" strike="noStrike" cap="none">
              <a:solidFill>
                <a:srgbClr val="000000"/>
              </a:solidFill>
              <a:latin typeface="Arial"/>
              <a:ea typeface="Arial"/>
              <a:cs typeface="Arial"/>
              <a:sym typeface="Arial"/>
            </a:endParaRPr>
          </a:p>
        </p:txBody>
      </p:sp>
      <p:sp>
        <p:nvSpPr>
          <p:cNvPr id="30" name="Google Shape;210;p18">
            <a:extLst>
              <a:ext uri="{FF2B5EF4-FFF2-40B4-BE49-F238E27FC236}">
                <a16:creationId xmlns:a16="http://schemas.microsoft.com/office/drawing/2014/main" id="{0708395C-FB05-2BDA-3EE1-5FB86597E818}"/>
              </a:ext>
            </a:extLst>
          </p:cNvPr>
          <p:cNvSpPr txBox="1"/>
          <p:nvPr/>
        </p:nvSpPr>
        <p:spPr>
          <a:xfrm>
            <a:off x="3631930" y="5568125"/>
            <a:ext cx="2074588" cy="923289"/>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FFFFFF"/>
              </a:buClr>
              <a:buSzPts val="1800"/>
            </a:pPr>
            <a:r>
              <a:rPr lang="en-US" sz="1800" b="1" i="0" u="none" strike="noStrike" cap="none">
                <a:solidFill>
                  <a:srgbClr val="FFFFFF"/>
                </a:solidFill>
                <a:latin typeface="Bai Jamjuree"/>
                <a:ea typeface="Bai Jamjuree"/>
                <a:cs typeface="Bai Jamjuree"/>
                <a:sym typeface="Bai Jamjuree"/>
              </a:rPr>
              <a:t>AFS, AED, VLK, EYD, RRR, RME, …</a:t>
            </a:r>
            <a:r>
              <a:rPr lang="en-US" sz="1800" b="1" i="0" u="none" strike="noStrike" cap="none">
                <a:solidFill>
                  <a:srgbClr val="15153A"/>
                </a:solidFill>
                <a:latin typeface="Bai Jamjuree"/>
                <a:ea typeface="Bai Jamjuree"/>
                <a:cs typeface="Bai Jamjuree"/>
                <a:sym typeface="Bai Jamjuree"/>
              </a:rPr>
              <a:t>​</a:t>
            </a:r>
            <a:endParaRPr lang="en-US" sz="1800" b="1" i="0" u="none" strike="noStrike" cap="none">
              <a:solidFill>
                <a:srgbClr val="15153A"/>
              </a:solidFill>
              <a:latin typeface="Arial"/>
              <a:ea typeface="Arial"/>
              <a:cs typeface="Arial"/>
            </a:endParaRPr>
          </a:p>
        </p:txBody>
      </p:sp>
      <p:pic>
        <p:nvPicPr>
          <p:cNvPr id="32" name="Picture 31" descr="A picture containing text, ocean floor&#10;&#10;Description automatically generated">
            <a:extLst>
              <a:ext uri="{FF2B5EF4-FFF2-40B4-BE49-F238E27FC236}">
                <a16:creationId xmlns:a16="http://schemas.microsoft.com/office/drawing/2014/main" id="{EC15EBC7-EF0C-9BF8-2742-8C560C74A786}"/>
              </a:ext>
            </a:extLst>
          </p:cNvPr>
          <p:cNvPicPr>
            <a:picLocks noChangeAspect="1"/>
          </p:cNvPicPr>
          <p:nvPr/>
        </p:nvPicPr>
        <p:blipFill>
          <a:blip r:embed="rId7"/>
          <a:stretch>
            <a:fillRect/>
          </a:stretch>
        </p:blipFill>
        <p:spPr>
          <a:xfrm>
            <a:off x="232646" y="5366460"/>
            <a:ext cx="1991363" cy="1332886"/>
          </a:xfrm>
          <a:prstGeom prst="rect">
            <a:avLst/>
          </a:prstGeom>
        </p:spPr>
      </p:pic>
      <p:cxnSp>
        <p:nvCxnSpPr>
          <p:cNvPr id="33" name="Google Shape;132;p12">
            <a:extLst>
              <a:ext uri="{FF2B5EF4-FFF2-40B4-BE49-F238E27FC236}">
                <a16:creationId xmlns:a16="http://schemas.microsoft.com/office/drawing/2014/main" id="{04127B08-5286-BDE3-F5EB-A826AAFC8B31}"/>
              </a:ext>
            </a:extLst>
          </p:cNvPr>
          <p:cNvCxnSpPr>
            <a:cxnSpLocks/>
          </p:cNvCxnSpPr>
          <p:nvPr/>
        </p:nvCxnSpPr>
        <p:spPr>
          <a:xfrm>
            <a:off x="2305909" y="6031103"/>
            <a:ext cx="1008000" cy="0"/>
          </a:xfrm>
          <a:prstGeom prst="straightConnector1">
            <a:avLst/>
          </a:prstGeom>
          <a:noFill/>
          <a:ln w="38100" cap="flat" cmpd="sng">
            <a:solidFill>
              <a:schemeClr val="accent1"/>
            </a:solidFill>
            <a:prstDash val="solid"/>
            <a:miter lim="800000"/>
            <a:headEnd type="none" w="sm" len="sm"/>
            <a:tailEnd type="triangle" w="med" len="med"/>
          </a:ln>
        </p:spPr>
      </p:cxnSp>
      <p:cxnSp>
        <p:nvCxnSpPr>
          <p:cNvPr id="34" name="Google Shape;132;p12">
            <a:extLst>
              <a:ext uri="{FF2B5EF4-FFF2-40B4-BE49-F238E27FC236}">
                <a16:creationId xmlns:a16="http://schemas.microsoft.com/office/drawing/2014/main" id="{33D04B9F-33E7-0A6E-9E74-285ECEE7E01D}"/>
              </a:ext>
            </a:extLst>
          </p:cNvPr>
          <p:cNvCxnSpPr>
            <a:cxnSpLocks/>
          </p:cNvCxnSpPr>
          <p:nvPr/>
        </p:nvCxnSpPr>
        <p:spPr>
          <a:xfrm>
            <a:off x="5599469" y="5874022"/>
            <a:ext cx="1008000" cy="0"/>
          </a:xfrm>
          <a:prstGeom prst="straightConnector1">
            <a:avLst/>
          </a:prstGeom>
          <a:noFill/>
          <a:ln w="38100" cap="flat" cmpd="sng">
            <a:solidFill>
              <a:schemeClr val="accent1"/>
            </a:solidFill>
            <a:prstDash val="solid"/>
            <a:miter lim="800000"/>
            <a:headEnd type="none" w="sm" len="sm"/>
            <a:tailEnd type="triangle" w="med" len="med"/>
          </a:ln>
        </p:spPr>
      </p:cxnSp>
      <p:sp>
        <p:nvSpPr>
          <p:cNvPr id="36" name="Google Shape;128;p12">
            <a:extLst>
              <a:ext uri="{FF2B5EF4-FFF2-40B4-BE49-F238E27FC236}">
                <a16:creationId xmlns:a16="http://schemas.microsoft.com/office/drawing/2014/main" id="{459808F2-F044-DCF6-F9AB-C18DD124C5C7}"/>
              </a:ext>
            </a:extLst>
          </p:cNvPr>
          <p:cNvSpPr txBox="1"/>
          <p:nvPr/>
        </p:nvSpPr>
        <p:spPr>
          <a:xfrm>
            <a:off x="8728479" y="5496856"/>
            <a:ext cx="2800056" cy="646290"/>
          </a:xfrm>
          <a:prstGeom prst="rect">
            <a:avLst/>
          </a:prstGeom>
          <a:noFill/>
          <a:ln>
            <a:noFill/>
          </a:ln>
        </p:spPr>
        <p:txBody>
          <a:bodyPr spcFirstLastPara="1" wrap="square" lIns="91425" tIns="45700" rIns="91425" bIns="45700" anchor="t" anchorCtr="0">
            <a:spAutoFit/>
          </a:bodyPr>
          <a:lstStyle/>
          <a:p>
            <a:pPr algn="ctr">
              <a:buSzPts val="1800"/>
            </a:pPr>
            <a:r>
              <a:rPr lang="en-US" sz="1800">
                <a:solidFill>
                  <a:schemeClr val="lt1"/>
                </a:solidFill>
                <a:latin typeface="Bai Jamjuree"/>
                <a:cs typeface="Bai Jamjuree"/>
                <a:sym typeface="Bai Jamjuree"/>
              </a:rPr>
              <a:t>Protein sequence </a:t>
            </a:r>
            <a:endParaRPr lang="en-US">
              <a:solidFill>
                <a:schemeClr val="lt1"/>
              </a:solidFill>
              <a:sym typeface="Bai Jamjuree"/>
            </a:endParaRPr>
          </a:p>
          <a:p>
            <a:pPr algn="ctr">
              <a:buSzPts val="1800"/>
            </a:pPr>
            <a:r>
              <a:rPr lang="en-US" sz="1800">
                <a:solidFill>
                  <a:schemeClr val="lt1"/>
                </a:solidFill>
                <a:latin typeface="Bai Jamjuree"/>
                <a:cs typeface="Bai Jamjuree"/>
                <a:sym typeface="Bai Jamjuree"/>
              </a:rPr>
              <a:t>embeddings</a:t>
            </a:r>
            <a:endParaRPr sz="1400" b="0" i="0" u="none" strike="noStrike" cap="none">
              <a:solidFill>
                <a:schemeClr val="lt1"/>
              </a:solidFill>
              <a:latin typeface="Arial"/>
              <a:ea typeface="Arial"/>
              <a:cs typeface="Arial"/>
            </a:endParaRPr>
          </a:p>
        </p:txBody>
      </p:sp>
      <p:cxnSp>
        <p:nvCxnSpPr>
          <p:cNvPr id="37" name="Google Shape;132;p12">
            <a:extLst>
              <a:ext uri="{FF2B5EF4-FFF2-40B4-BE49-F238E27FC236}">
                <a16:creationId xmlns:a16="http://schemas.microsoft.com/office/drawing/2014/main" id="{CA70071D-77CD-0C5E-FD58-9C0D683DE936}"/>
              </a:ext>
            </a:extLst>
          </p:cNvPr>
          <p:cNvCxnSpPr>
            <a:cxnSpLocks/>
          </p:cNvCxnSpPr>
          <p:nvPr/>
        </p:nvCxnSpPr>
        <p:spPr>
          <a:xfrm>
            <a:off x="8075968" y="5874021"/>
            <a:ext cx="1008000" cy="0"/>
          </a:xfrm>
          <a:prstGeom prst="straightConnector1">
            <a:avLst/>
          </a:prstGeom>
          <a:noFill/>
          <a:ln w="38100" cap="flat" cmpd="sng">
            <a:solidFill>
              <a:schemeClr val="accent1"/>
            </a:solidFill>
            <a:prstDash val="solid"/>
            <a:miter lim="800000"/>
            <a:headEnd type="none" w="sm" len="sm"/>
            <a:tailEnd type="triangle" w="med" len="med"/>
          </a:ln>
        </p:spPr>
      </p:cxnSp>
      <p:sp>
        <p:nvSpPr>
          <p:cNvPr id="38" name="Google Shape;128;p12">
            <a:extLst>
              <a:ext uri="{FF2B5EF4-FFF2-40B4-BE49-F238E27FC236}">
                <a16:creationId xmlns:a16="http://schemas.microsoft.com/office/drawing/2014/main" id="{57D5041A-2A1D-CC80-B3D6-04FC84AFACBB}"/>
              </a:ext>
            </a:extLst>
          </p:cNvPr>
          <p:cNvSpPr txBox="1"/>
          <p:nvPr/>
        </p:nvSpPr>
        <p:spPr>
          <a:xfrm>
            <a:off x="1799018" y="5308396"/>
            <a:ext cx="2051664" cy="646290"/>
          </a:xfrm>
          <a:prstGeom prst="rect">
            <a:avLst/>
          </a:prstGeom>
          <a:noFill/>
          <a:ln>
            <a:noFill/>
          </a:ln>
        </p:spPr>
        <p:txBody>
          <a:bodyPr spcFirstLastPara="1" wrap="square" lIns="91425" tIns="45700" rIns="91425" bIns="45700" anchor="t" anchorCtr="0">
            <a:spAutoFit/>
          </a:bodyPr>
          <a:lstStyle/>
          <a:p>
            <a:pPr algn="ctr">
              <a:buSzPts val="1800"/>
            </a:pPr>
            <a:r>
              <a:rPr lang="en-US" sz="1800">
                <a:solidFill>
                  <a:srgbClr val="00B0F0"/>
                </a:solidFill>
                <a:latin typeface="Bai Jamjuree"/>
                <a:cs typeface="Bai Jamjuree"/>
                <a:sym typeface="Bai Jamjuree"/>
              </a:rPr>
              <a:t>Amino acid sequence</a:t>
            </a:r>
            <a:endParaRPr sz="1400" b="0" i="0" u="none" strike="noStrike" cap="none">
              <a:solidFill>
                <a:srgbClr val="00B0F0"/>
              </a:solidFill>
              <a:latin typeface="Arial"/>
              <a:ea typeface="Arial"/>
              <a:cs typeface="Arial"/>
              <a:sym typeface="Arial"/>
            </a:endParaRPr>
          </a:p>
        </p:txBody>
      </p:sp>
      <p:sp>
        <p:nvSpPr>
          <p:cNvPr id="29" name="Cube 28">
            <a:extLst>
              <a:ext uri="{FF2B5EF4-FFF2-40B4-BE49-F238E27FC236}">
                <a16:creationId xmlns:a16="http://schemas.microsoft.com/office/drawing/2014/main" id="{248B3930-BDD3-46EC-9281-5DDE1FC2E959}"/>
              </a:ext>
            </a:extLst>
          </p:cNvPr>
          <p:cNvSpPr/>
          <p:nvPr/>
        </p:nvSpPr>
        <p:spPr>
          <a:xfrm>
            <a:off x="7966623" y="2909062"/>
            <a:ext cx="1274360" cy="911038"/>
          </a:xfrm>
          <a:prstGeom prst="cub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128;p12">
            <a:extLst>
              <a:ext uri="{FF2B5EF4-FFF2-40B4-BE49-F238E27FC236}">
                <a16:creationId xmlns:a16="http://schemas.microsoft.com/office/drawing/2014/main" id="{DEA4A2B1-173D-44AB-A020-E1096417D451}"/>
              </a:ext>
            </a:extLst>
          </p:cNvPr>
          <p:cNvSpPr txBox="1"/>
          <p:nvPr/>
        </p:nvSpPr>
        <p:spPr>
          <a:xfrm>
            <a:off x="7969041" y="3148452"/>
            <a:ext cx="989652"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NLP model</a:t>
            </a:r>
            <a:endParaRPr sz="1400" b="0" i="0" u="none" strike="noStrike" cap="none">
              <a:solidFill>
                <a:srgbClr val="000000"/>
              </a:solidFill>
              <a:latin typeface="Arial"/>
              <a:ea typeface="Arial"/>
              <a:cs typeface="Arial"/>
              <a:sym typeface="Arial"/>
            </a:endParaRPr>
          </a:p>
        </p:txBody>
      </p:sp>
      <p:sp>
        <p:nvSpPr>
          <p:cNvPr id="39" name="Cube 38">
            <a:extLst>
              <a:ext uri="{FF2B5EF4-FFF2-40B4-BE49-F238E27FC236}">
                <a16:creationId xmlns:a16="http://schemas.microsoft.com/office/drawing/2014/main" id="{9CA2DC26-E27A-4D60-B542-4F97D9758E53}"/>
              </a:ext>
            </a:extLst>
          </p:cNvPr>
          <p:cNvSpPr/>
          <p:nvPr/>
        </p:nvSpPr>
        <p:spPr>
          <a:xfrm>
            <a:off x="8299646" y="4117077"/>
            <a:ext cx="1274360" cy="911038"/>
          </a:xfrm>
          <a:prstGeom prst="cub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Google Shape;128;p12">
            <a:extLst>
              <a:ext uri="{FF2B5EF4-FFF2-40B4-BE49-F238E27FC236}">
                <a16:creationId xmlns:a16="http://schemas.microsoft.com/office/drawing/2014/main" id="{73529C33-AF71-4B68-A027-06EC8728DF84}"/>
              </a:ext>
            </a:extLst>
          </p:cNvPr>
          <p:cNvSpPr txBox="1"/>
          <p:nvPr/>
        </p:nvSpPr>
        <p:spPr>
          <a:xfrm>
            <a:off x="8302064" y="4356467"/>
            <a:ext cx="989652"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NLP model</a:t>
            </a:r>
            <a:endParaRPr sz="1400" b="0" i="0" u="none" strike="noStrike" cap="none">
              <a:solidFill>
                <a:srgbClr val="000000"/>
              </a:solidFill>
              <a:latin typeface="Arial"/>
              <a:ea typeface="Arial"/>
              <a:cs typeface="Arial"/>
              <a:sym typeface="Arial"/>
            </a:endParaRPr>
          </a:p>
        </p:txBody>
      </p:sp>
      <p:sp>
        <p:nvSpPr>
          <p:cNvPr id="41" name="Cube 40">
            <a:extLst>
              <a:ext uri="{FF2B5EF4-FFF2-40B4-BE49-F238E27FC236}">
                <a16:creationId xmlns:a16="http://schemas.microsoft.com/office/drawing/2014/main" id="{61D110CD-B771-445D-9D89-B306F04E9FB4}"/>
              </a:ext>
            </a:extLst>
          </p:cNvPr>
          <p:cNvSpPr/>
          <p:nvPr/>
        </p:nvSpPr>
        <p:spPr>
          <a:xfrm>
            <a:off x="6720635" y="5349282"/>
            <a:ext cx="1274360" cy="911038"/>
          </a:xfrm>
          <a:prstGeom prst="cub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Google Shape;128;p12">
            <a:extLst>
              <a:ext uri="{FF2B5EF4-FFF2-40B4-BE49-F238E27FC236}">
                <a16:creationId xmlns:a16="http://schemas.microsoft.com/office/drawing/2014/main" id="{DF6A858E-CBB9-6F18-A3C4-20E62C6C0ED6}"/>
              </a:ext>
            </a:extLst>
          </p:cNvPr>
          <p:cNvSpPr txBox="1"/>
          <p:nvPr/>
        </p:nvSpPr>
        <p:spPr>
          <a:xfrm>
            <a:off x="6746267" y="5600599"/>
            <a:ext cx="954242"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NLP model</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23167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D1AAC-F32D-490A-A9E3-AFA12578BDEB}"/>
              </a:ext>
            </a:extLst>
          </p:cNvPr>
          <p:cNvSpPr>
            <a:spLocks noGrp="1"/>
          </p:cNvSpPr>
          <p:nvPr>
            <p:ph type="title"/>
          </p:nvPr>
        </p:nvSpPr>
        <p:spPr>
          <a:xfrm>
            <a:off x="979200" y="1259757"/>
            <a:ext cx="9617612" cy="1578894"/>
          </a:xfrm>
        </p:spPr>
        <p:txBody>
          <a:bodyPr/>
          <a:lstStyle/>
          <a:p>
            <a:pPr algn="ctr"/>
            <a:r>
              <a:rPr lang="en-US">
                <a:solidFill>
                  <a:srgbClr val="00B0F0"/>
                </a:solidFill>
              </a:rPr>
              <a:t>Case study: </a:t>
            </a:r>
            <a:br>
              <a:rPr lang="en-US">
                <a:solidFill>
                  <a:srgbClr val="00B0F0"/>
                </a:solidFill>
              </a:rPr>
            </a:br>
            <a:r>
              <a:rPr lang="en-US">
                <a:solidFill>
                  <a:srgbClr val="00B0F0"/>
                </a:solidFill>
              </a:rPr>
              <a:t>Classify molecules based on their ability to cross the blood-brain barrier</a:t>
            </a:r>
          </a:p>
        </p:txBody>
      </p:sp>
      <p:sp>
        <p:nvSpPr>
          <p:cNvPr id="3" name="Slide Number Placeholder 2">
            <a:extLst>
              <a:ext uri="{FF2B5EF4-FFF2-40B4-BE49-F238E27FC236}">
                <a16:creationId xmlns:a16="http://schemas.microsoft.com/office/drawing/2014/main" id="{61ECDE51-8A47-4A7A-A8ED-C6FF8E3088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79</a:t>
            </a:fld>
            <a:endParaRPr lang="en-US"/>
          </a:p>
        </p:txBody>
      </p:sp>
      <p:pic>
        <p:nvPicPr>
          <p:cNvPr id="4" name="Picture 4" descr="Diagram&#10;&#10;Description automatically generated">
            <a:extLst>
              <a:ext uri="{FF2B5EF4-FFF2-40B4-BE49-F238E27FC236}">
                <a16:creationId xmlns:a16="http://schemas.microsoft.com/office/drawing/2014/main" id="{69ADED55-504B-A794-5CF2-881172792E3F}"/>
              </a:ext>
            </a:extLst>
          </p:cNvPr>
          <p:cNvPicPr>
            <a:picLocks noChangeAspect="1"/>
          </p:cNvPicPr>
          <p:nvPr/>
        </p:nvPicPr>
        <p:blipFill>
          <a:blip r:embed="rId2"/>
          <a:stretch>
            <a:fillRect/>
          </a:stretch>
        </p:blipFill>
        <p:spPr>
          <a:xfrm>
            <a:off x="3227614" y="3359809"/>
            <a:ext cx="5110842" cy="3091129"/>
          </a:xfrm>
          <a:prstGeom prst="rect">
            <a:avLst/>
          </a:prstGeom>
          <a:ln>
            <a:noFill/>
          </a:ln>
          <a:effectLst>
            <a:softEdge rad="112500"/>
          </a:effectLst>
        </p:spPr>
      </p:pic>
    </p:spTree>
    <p:extLst>
      <p:ext uri="{BB962C8B-B14F-4D97-AF65-F5344CB8AC3E}">
        <p14:creationId xmlns:p14="http://schemas.microsoft.com/office/powerpoint/2010/main" val="3462125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23B96-26C3-4127-9625-BB24AFBD5818}"/>
              </a:ext>
            </a:extLst>
          </p:cNvPr>
          <p:cNvSpPr>
            <a:spLocks noGrp="1"/>
          </p:cNvSpPr>
          <p:nvPr>
            <p:ph type="title"/>
          </p:nvPr>
        </p:nvSpPr>
        <p:spPr/>
        <p:txBody>
          <a:bodyPr/>
          <a:lstStyle/>
          <a:p>
            <a:r>
              <a:rPr lang="en-US">
                <a:solidFill>
                  <a:srgbClr val="00B0F0"/>
                </a:solidFill>
              </a:rPr>
              <a:t>Drugs target malfunctioning protein</a:t>
            </a:r>
            <a:endParaRPr lang="en-US"/>
          </a:p>
        </p:txBody>
      </p:sp>
      <p:sp>
        <p:nvSpPr>
          <p:cNvPr id="3" name="Slide Number Placeholder 2">
            <a:extLst>
              <a:ext uri="{FF2B5EF4-FFF2-40B4-BE49-F238E27FC236}">
                <a16:creationId xmlns:a16="http://schemas.microsoft.com/office/drawing/2014/main" id="{07008BE0-8103-4E8A-9A7C-9FED52F4F0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10" name="Picture 9" descr="A picture containing silhouette&#10;&#10;Description automatically generated">
            <a:extLst>
              <a:ext uri="{FF2B5EF4-FFF2-40B4-BE49-F238E27FC236}">
                <a16:creationId xmlns:a16="http://schemas.microsoft.com/office/drawing/2014/main" id="{004443A8-AC38-4A66-95DC-145D5E2C21CD}"/>
              </a:ext>
            </a:extLst>
          </p:cNvPr>
          <p:cNvPicPr>
            <a:picLocks noChangeAspect="1"/>
          </p:cNvPicPr>
          <p:nvPr/>
        </p:nvPicPr>
        <p:blipFill>
          <a:blip r:embed="rId3"/>
          <a:stretch>
            <a:fillRect/>
          </a:stretch>
        </p:blipFill>
        <p:spPr>
          <a:xfrm>
            <a:off x="2336374" y="2065690"/>
            <a:ext cx="1543168" cy="3558448"/>
          </a:xfrm>
          <a:prstGeom prst="rect">
            <a:avLst/>
          </a:prstGeom>
        </p:spPr>
      </p:pic>
      <p:pic>
        <p:nvPicPr>
          <p:cNvPr id="11" name="Picture 10">
            <a:extLst>
              <a:ext uri="{FF2B5EF4-FFF2-40B4-BE49-F238E27FC236}">
                <a16:creationId xmlns:a16="http://schemas.microsoft.com/office/drawing/2014/main" id="{81142A85-9B69-4980-B137-EA1C61D10FBD}"/>
              </a:ext>
            </a:extLst>
          </p:cNvPr>
          <p:cNvPicPr>
            <a:picLocks noChangeAspect="1"/>
          </p:cNvPicPr>
          <p:nvPr/>
        </p:nvPicPr>
        <p:blipFill>
          <a:blip r:embed="rId4"/>
          <a:stretch>
            <a:fillRect/>
          </a:stretch>
        </p:blipFill>
        <p:spPr>
          <a:xfrm>
            <a:off x="309239" y="2004309"/>
            <a:ext cx="1991363" cy="1332886"/>
          </a:xfrm>
          <a:prstGeom prst="rect">
            <a:avLst/>
          </a:prstGeom>
        </p:spPr>
      </p:pic>
      <p:sp>
        <p:nvSpPr>
          <p:cNvPr id="13" name="Title 1">
            <a:extLst>
              <a:ext uri="{FF2B5EF4-FFF2-40B4-BE49-F238E27FC236}">
                <a16:creationId xmlns:a16="http://schemas.microsoft.com/office/drawing/2014/main" id="{358D1247-8436-4F63-A2CC-DD8CADA25861}"/>
              </a:ext>
            </a:extLst>
          </p:cNvPr>
          <p:cNvSpPr txBox="1">
            <a:spLocks/>
          </p:cNvSpPr>
          <p:nvPr/>
        </p:nvSpPr>
        <p:spPr>
          <a:xfrm>
            <a:off x="166153" y="3382640"/>
            <a:ext cx="2134449" cy="55399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800"/>
              <a:buFont typeface="Bai Jamjuree"/>
              <a:buNone/>
              <a:defRPr sz="3800" b="1" i="0" u="none" strike="noStrike" cap="none">
                <a:solidFill>
                  <a:schemeClr val="lt1"/>
                </a:solidFill>
                <a:latin typeface="Bai Jamjuree"/>
                <a:ea typeface="Bai Jamjuree"/>
                <a:cs typeface="Bai Jamjuree"/>
                <a:sym typeface="Bai Jamjure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000" b="0">
                <a:solidFill>
                  <a:schemeClr val="bg1"/>
                </a:solidFill>
              </a:rPr>
              <a:t>Protein that malfunctions</a:t>
            </a:r>
          </a:p>
        </p:txBody>
      </p:sp>
      <p:cxnSp>
        <p:nvCxnSpPr>
          <p:cNvPr id="16" name="Straight Connector 15">
            <a:extLst>
              <a:ext uri="{FF2B5EF4-FFF2-40B4-BE49-F238E27FC236}">
                <a16:creationId xmlns:a16="http://schemas.microsoft.com/office/drawing/2014/main" id="{85DF6684-09FC-4400-AA40-A1895F90819F}"/>
              </a:ext>
            </a:extLst>
          </p:cNvPr>
          <p:cNvCxnSpPr>
            <a:cxnSpLocks/>
          </p:cNvCxnSpPr>
          <p:nvPr/>
        </p:nvCxnSpPr>
        <p:spPr>
          <a:xfrm flipH="1" flipV="1">
            <a:off x="2179016" y="2670752"/>
            <a:ext cx="708201" cy="2506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C3678EB-4AFD-4703-8F10-1D3EE4CC5E00}"/>
              </a:ext>
            </a:extLst>
          </p:cNvPr>
          <p:cNvCxnSpPr>
            <a:cxnSpLocks/>
          </p:cNvCxnSpPr>
          <p:nvPr/>
        </p:nvCxnSpPr>
        <p:spPr>
          <a:xfrm flipH="1">
            <a:off x="4468875" y="3430762"/>
            <a:ext cx="13881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E5FBD129-3BBC-4EEB-805C-10F2EDFD7ED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62750" y1="57342" x2="62750" y2="57342"/>
                        <a14:foregroundMark x1="67950" y1="60532" x2="67950" y2="60532"/>
                        <a14:foregroundMark x1="62750" y1="82392" x2="62750" y2="82392"/>
                        <a14:foregroundMark x1="62050" y1="70698" x2="62050" y2="70698"/>
                        <a14:foregroundMark x1="70400" y1="83389" x2="70400" y2="83389"/>
                        <a14:foregroundMark x1="70400" y1="70033" x2="70400" y2="70033"/>
                        <a14:foregroundMark x1="70400" y1="70033" x2="70400" y2="70033"/>
                        <a14:foregroundMark x1="66150" y1="66844" x2="66150" y2="66844"/>
                        <a14:foregroundMark x1="66150" y1="66844" x2="66150" y2="66844"/>
                        <a14:foregroundMark x1="67150" y1="52226" x2="68750" y2="70100"/>
                        <a14:foregroundMark x1="68750" y1="70100" x2="72750" y2="57608"/>
                        <a14:foregroundMark x1="72750" y1="57608" x2="72200" y2="53355"/>
                        <a14:foregroundMark x1="60100" y1="52359" x2="64650" y2="76146"/>
                        <a14:foregroundMark x1="64650" y1="76146" x2="72250" y2="74086"/>
                        <a14:foregroundMark x1="72250" y1="74086" x2="73650" y2="55880"/>
                        <a14:foregroundMark x1="73650" y1="55880" x2="67450" y2="50631"/>
                        <a14:foregroundMark x1="67450" y1="50631" x2="61300" y2="50631"/>
                        <a14:foregroundMark x1="59150" y1="50299" x2="60300" y2="81063"/>
                        <a14:foregroundMark x1="60300" y1="81063" x2="65300" y2="85050"/>
                        <a14:foregroundMark x1="65300" y1="85050" x2="72250" y2="82458"/>
                        <a14:foregroundMark x1="72250" y1="82458" x2="74850" y2="77076"/>
                        <a14:foregroundMark x1="62400" y1="85914" x2="62400" y2="85914"/>
                        <a14:backgroundMark x1="30600" y1="10897" x2="30600" y2="10897"/>
                        <a14:backgroundMark x1="34950" y1="13023" x2="34950" y2="13023"/>
                        <a14:backgroundMark x1="31350" y1="26844" x2="31350" y2="26844"/>
                        <a14:backgroundMark x1="30150" y1="66512" x2="30150" y2="66512"/>
                        <a14:backgroundMark x1="33050" y1="10897" x2="28450" y2="24385"/>
                        <a14:backgroundMark x1="28450" y1="24385" x2="27450" y2="67641"/>
                        <a14:backgroundMark x1="27450" y1="67641" x2="34550" y2="78738"/>
                        <a14:backgroundMark x1="34550" y1="78738" x2="42850" y2="43721"/>
                        <a14:backgroundMark x1="42850" y1="43721" x2="37500" y2="16944"/>
                        <a14:backgroundMark x1="37500" y1="16944" x2="28500" y2="12757"/>
                        <a14:backgroundMark x1="28500" y1="12757" x2="25550" y2="12691"/>
                        <a14:backgroundMark x1="22750" y1="18937" x2="26400" y2="81728"/>
                        <a14:backgroundMark x1="26400" y1="81728" x2="37350" y2="65847"/>
                        <a14:backgroundMark x1="37350" y1="65847" x2="38950" y2="27110"/>
                        <a14:backgroundMark x1="38950" y1="27110" x2="34350" y2="15880"/>
                        <a14:backgroundMark x1="21450" y1="12691" x2="20000" y2="31960"/>
                        <a14:backgroundMark x1="20000" y1="31960" x2="24900" y2="69302"/>
                        <a14:backgroundMark x1="24900" y1="69302" x2="31550" y2="76811"/>
                        <a14:backgroundMark x1="31550" y1="76811" x2="40700" y2="49302"/>
                        <a14:backgroundMark x1="40700" y1="49302" x2="38200" y2="17807"/>
                        <a14:backgroundMark x1="38200" y1="17807" x2="31250" y2="9568"/>
                        <a14:backgroundMark x1="31250" y1="9568" x2="21800" y2="12691"/>
                        <a14:backgroundMark x1="18900" y1="28106" x2="22950" y2="38073"/>
                        <a14:backgroundMark x1="22950" y1="38073" x2="30950" y2="22658"/>
                        <a14:backgroundMark x1="30950" y1="22658" x2="24800" y2="12292"/>
                        <a14:backgroundMark x1="24800" y1="12292" x2="18400" y2="18472"/>
                        <a14:backgroundMark x1="20850" y1="20864" x2="25650" y2="28638"/>
                        <a14:backgroundMark x1="25650" y1="28638" x2="30600" y2="16080"/>
                        <a14:backgroundMark x1="30600" y1="16080" x2="22300" y2="20532"/>
                        <a14:backgroundMark x1="22300" y1="20532" x2="19250" y2="25382"/>
                        <a14:backgroundMark x1="29750" y1="11694" x2="26650" y2="25515"/>
                        <a14:backgroundMark x1="26650" y1="25515" x2="32200" y2="10631"/>
                        <a14:backgroundMark x1="32200" y1="10631" x2="32450" y2="8372"/>
                        <a14:backgroundMark x1="21200" y1="23455" x2="24450" y2="30764"/>
                        <a14:backgroundMark x1="24450" y1="30764" x2="21050" y2="23920"/>
                        <a14:backgroundMark x1="20350" y1="65050" x2="21500" y2="75415"/>
                        <a14:backgroundMark x1="21500" y1="75415" x2="27650" y2="83123"/>
                        <a14:backgroundMark x1="27650" y1="83123" x2="27000" y2="72757"/>
                        <a14:backgroundMark x1="27000" y1="72757" x2="23750" y2="63721"/>
                        <a14:backgroundMark x1="23750" y1="63721" x2="17150" y2="68638"/>
                        <a14:backgroundMark x1="17150" y1="68638" x2="22300" y2="74884"/>
                        <a14:backgroundMark x1="21900" y1="67442" x2="21450" y2="66179"/>
                        <a14:backgroundMark x1="21300" y1="67774" x2="25100" y2="72757"/>
                        <a14:backgroundMark x1="25100" y1="72757" x2="22650" y2="64850"/>
                        <a14:backgroundMark x1="22650" y1="64850" x2="21150" y2="73621"/>
                        <a14:backgroundMark x1="21150" y1="73621" x2="21650" y2="75681"/>
                        <a14:backgroundMark x1="22300" y1="71495" x2="25300" y2="78140"/>
                        <a14:backgroundMark x1="25300" y1="78140" x2="22750" y2="71495"/>
                        <a14:backgroundMark x1="26750" y1="82924" x2="34650" y2="80199"/>
                        <a14:backgroundMark x1="34650" y1="80199" x2="26500" y2="84186"/>
                        <a14:backgroundMark x1="33150" y1="77741" x2="37150" y2="22458"/>
                        <a14:backgroundMark x1="37150" y1="22458" x2="36150" y2="31229"/>
                        <a14:backgroundMark x1="36150" y1="31229" x2="37000" y2="68040"/>
                        <a14:backgroundMark x1="37000" y1="68040" x2="36100" y2="74950"/>
                        <a14:backgroundMark x1="36100" y1="74950" x2="33050" y2="77741"/>
                        <a14:backgroundMark x1="30600" y1="12359" x2="37050" y2="16213"/>
                        <a14:backgroundMark x1="35450" y1="14153" x2="31000" y2="11429"/>
                        <a14:backgroundMark x1="31000" y1="11429" x2="31950" y2="12027"/>
                        <a14:backgroundMark x1="31950" y1="12027" x2="33150" y2="12691"/>
                        <a14:backgroundMark x1="35100" y1="23455" x2="35800" y2="24385"/>
                        <a14:backgroundMark x1="35550" y1="21063" x2="37150" y2="23455"/>
                        <a14:backgroundMark x1="25900" y1="25249" x2="26000" y2="27442"/>
                        <a14:backgroundMark x1="21550" y1="27176" x2="21300" y2="27442"/>
                        <a14:backgroundMark x1="22400" y1="28106" x2="22300" y2="33223"/>
                      </a14:backgroundRemoval>
                    </a14:imgEffect>
                  </a14:imgLayer>
                </a14:imgProps>
              </a:ext>
            </a:extLst>
          </a:blip>
          <a:srcRect l="39648"/>
          <a:stretch/>
        </p:blipFill>
        <p:spPr>
          <a:xfrm>
            <a:off x="6141800" y="2725043"/>
            <a:ext cx="1112277" cy="1386849"/>
          </a:xfrm>
          <a:prstGeom prst="rect">
            <a:avLst/>
          </a:prstGeom>
        </p:spPr>
      </p:pic>
      <p:pic>
        <p:nvPicPr>
          <p:cNvPr id="40" name="Picture 2" descr="See the source image">
            <a:extLst>
              <a:ext uri="{FF2B5EF4-FFF2-40B4-BE49-F238E27FC236}">
                <a16:creationId xmlns:a16="http://schemas.microsoft.com/office/drawing/2014/main" id="{119B2302-82FA-4440-A90F-DF382285FE16}"/>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33235" y="2849640"/>
            <a:ext cx="2685799" cy="1386849"/>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DFBBA7DE-359A-4017-B893-9AEBB3365178}"/>
              </a:ext>
            </a:extLst>
          </p:cNvPr>
          <p:cNvCxnSpPr>
            <a:cxnSpLocks/>
          </p:cNvCxnSpPr>
          <p:nvPr/>
        </p:nvCxnSpPr>
        <p:spPr>
          <a:xfrm flipH="1">
            <a:off x="7353459" y="3430762"/>
            <a:ext cx="13881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550BB30-0A25-4059-A7B7-8C28F06CC325}"/>
              </a:ext>
            </a:extLst>
          </p:cNvPr>
          <p:cNvSpPr txBox="1"/>
          <p:nvPr/>
        </p:nvSpPr>
        <p:spPr>
          <a:xfrm>
            <a:off x="8878273" y="4236489"/>
            <a:ext cx="2743200" cy="1015663"/>
          </a:xfrm>
          <a:prstGeom prst="rect">
            <a:avLst/>
          </a:prstGeom>
          <a:noFill/>
        </p:spPr>
        <p:txBody>
          <a:bodyPr wrap="square" lIns="91440" tIns="45720" rIns="91440" bIns="45720" anchor="t">
            <a:spAutoFit/>
          </a:bodyPr>
          <a:lstStyle/>
          <a:p>
            <a:pPr algn="ctr"/>
            <a:r>
              <a:rPr lang="en-US" sz="2000">
                <a:solidFill>
                  <a:schemeClr val="bg1"/>
                </a:solidFill>
                <a:latin typeface="Bai Jamjuree"/>
                <a:cs typeface="Bai Jamjuree"/>
              </a:rPr>
              <a:t>Drug that binds to protein and changes its behavior</a:t>
            </a:r>
          </a:p>
        </p:txBody>
      </p:sp>
    </p:spTree>
    <p:extLst>
      <p:ext uri="{BB962C8B-B14F-4D97-AF65-F5344CB8AC3E}">
        <p14:creationId xmlns:p14="http://schemas.microsoft.com/office/powerpoint/2010/main" val="290797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76FDF-98D9-46AE-A36A-335397D36DBE}"/>
              </a:ext>
            </a:extLst>
          </p:cNvPr>
          <p:cNvSpPr>
            <a:spLocks noGrp="1"/>
          </p:cNvSpPr>
          <p:nvPr>
            <p:ph type="title"/>
          </p:nvPr>
        </p:nvSpPr>
        <p:spPr/>
        <p:txBody>
          <a:bodyPr/>
          <a:lstStyle/>
          <a:p>
            <a:r>
              <a:rPr lang="en-US">
                <a:solidFill>
                  <a:srgbClr val="00B0F0"/>
                </a:solidFill>
              </a:rPr>
              <a:t>Reuse</a:t>
            </a:r>
          </a:p>
        </p:txBody>
      </p:sp>
      <p:sp>
        <p:nvSpPr>
          <p:cNvPr id="3" name="Slide Number Placeholder 2">
            <a:extLst>
              <a:ext uri="{FF2B5EF4-FFF2-40B4-BE49-F238E27FC236}">
                <a16:creationId xmlns:a16="http://schemas.microsoft.com/office/drawing/2014/main" id="{CBE2A2EC-2C95-46EB-8AF9-B09F0C48A6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80</a:t>
            </a:fld>
            <a:endParaRPr lang="en-US"/>
          </a:p>
        </p:txBody>
      </p:sp>
      <p:sp>
        <p:nvSpPr>
          <p:cNvPr id="6" name="TextBox 5">
            <a:extLst>
              <a:ext uri="{FF2B5EF4-FFF2-40B4-BE49-F238E27FC236}">
                <a16:creationId xmlns:a16="http://schemas.microsoft.com/office/drawing/2014/main" id="{3B1039DB-5378-47C9-9399-BC1C515E6578}"/>
              </a:ext>
            </a:extLst>
          </p:cNvPr>
          <p:cNvSpPr txBox="1"/>
          <p:nvPr/>
        </p:nvSpPr>
        <p:spPr>
          <a:xfrm>
            <a:off x="869318" y="1431042"/>
            <a:ext cx="6542885" cy="2862322"/>
          </a:xfrm>
          <a:prstGeom prst="rect">
            <a:avLst/>
          </a:prstGeom>
          <a:noFill/>
        </p:spPr>
        <p:txBody>
          <a:bodyPr wrap="square" lIns="91440" tIns="45720" rIns="91440" bIns="45720" anchor="t">
            <a:spAutoFit/>
          </a:bodyPr>
          <a:lstStyle/>
          <a:p>
            <a:pPr marL="285750" indent="-285750">
              <a:buClr>
                <a:schemeClr val="lt1"/>
              </a:buClr>
              <a:buSzPts val="2000"/>
              <a:buFont typeface="Arial"/>
              <a:buChar char="•"/>
            </a:pPr>
            <a:r>
              <a:rPr lang="en-US" sz="2000">
                <a:solidFill>
                  <a:schemeClr val="lt1"/>
                </a:solidFill>
                <a:latin typeface="Bai Jamjuree"/>
                <a:cs typeface="Bai Jamjuree"/>
                <a:sym typeface="Bai Jamjuree"/>
              </a:rPr>
              <a:t>NLP models are expensive to train</a:t>
            </a:r>
          </a:p>
          <a:p>
            <a:pPr marL="285750" marR="0" lvl="0" indent="-285750" algn="l" rtl="0">
              <a:lnSpc>
                <a:spcPct val="100000"/>
              </a:lnSpc>
              <a:spcBef>
                <a:spcPts val="0"/>
              </a:spcBef>
              <a:spcAft>
                <a:spcPts val="0"/>
              </a:spcAft>
              <a:buClr>
                <a:schemeClr val="lt1"/>
              </a:buClr>
              <a:buSzPts val="2000"/>
              <a:buFont typeface="Arial"/>
              <a:buChar char="•"/>
            </a:pPr>
            <a:endParaRPr lang="en-US" sz="2000" b="0" i="0" u="none" strike="noStrike" cap="none">
              <a:solidFill>
                <a:schemeClr val="lt1"/>
              </a:solidFill>
              <a:latin typeface="Bai Jamjuree" panose="020B0604020202020204" charset="-34"/>
              <a:cs typeface="Bai Jamjuree" panose="020B0604020202020204" charset="-34"/>
              <a:sym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a:solidFill>
                  <a:schemeClr val="lt1"/>
                </a:solidFill>
                <a:latin typeface="Bai Jamjuree"/>
                <a:cs typeface="Bai Jamjuree"/>
                <a:sym typeface="Bai Jamjuree"/>
              </a:rPr>
              <a:t>Many pre-trained models exist that are publicly available</a:t>
            </a:r>
            <a:endParaRPr lang="en-US" sz="2000" b="0" i="0" u="none" strike="noStrike" cap="none">
              <a:solidFill>
                <a:schemeClr val="lt1"/>
              </a:solidFill>
              <a:latin typeface="Bai Jamjuree"/>
              <a:cs typeface="Bai Jamjuree"/>
            </a:endParaRPr>
          </a:p>
          <a:p>
            <a:pPr marL="285750" marR="0" lvl="0" indent="-285750" algn="l" rtl="0">
              <a:lnSpc>
                <a:spcPct val="100000"/>
              </a:lnSpc>
              <a:spcBef>
                <a:spcPts val="0"/>
              </a:spcBef>
              <a:spcAft>
                <a:spcPts val="0"/>
              </a:spcAft>
              <a:buClr>
                <a:schemeClr val="lt1"/>
              </a:buClr>
              <a:buSzPts val="2000"/>
              <a:buFont typeface="Arial"/>
              <a:buChar char="•"/>
            </a:pPr>
            <a:endParaRPr lang="en-US" sz="2000">
              <a:solidFill>
                <a:schemeClr val="lt1"/>
              </a:solidFill>
              <a:latin typeface="Bai Jamjuree" panose="020B0604020202020204" charset="-34"/>
              <a:cs typeface="Bai Jamjuree" panose="020B0604020202020204" charset="-34"/>
              <a:sym typeface="Bai Jamjuree"/>
            </a:endParaRPr>
          </a:p>
          <a:p>
            <a:pPr marL="285750" indent="-285750">
              <a:buClr>
                <a:schemeClr val="lt1"/>
              </a:buClr>
              <a:buSzPts val="2000"/>
              <a:buFont typeface="Arial"/>
              <a:buChar char="•"/>
            </a:pPr>
            <a:r>
              <a:rPr lang="en-US" sz="2000">
                <a:solidFill>
                  <a:schemeClr val="lt1"/>
                </a:solidFill>
                <a:latin typeface="Bai Jamjuree"/>
                <a:cs typeface="Bai Jamjuree"/>
                <a:sym typeface="Bai Jamjuree"/>
              </a:rPr>
              <a:t>      contains ~</a:t>
            </a:r>
            <a:r>
              <a:rPr lang="en-US" sz="2000" b="1">
                <a:solidFill>
                  <a:schemeClr val="lt1"/>
                </a:solidFill>
                <a:latin typeface="Bai Jamjuree"/>
                <a:cs typeface="Bai Jamjuree"/>
                <a:sym typeface="Bai Jamjuree"/>
              </a:rPr>
              <a:t>200k</a:t>
            </a:r>
            <a:r>
              <a:rPr lang="en-US" sz="2000">
                <a:solidFill>
                  <a:schemeClr val="lt1"/>
                </a:solidFill>
                <a:latin typeface="Bai Jamjuree"/>
                <a:cs typeface="Bai Jamjuree"/>
                <a:sym typeface="Bai Jamjuree"/>
              </a:rPr>
              <a:t> models!</a:t>
            </a:r>
            <a:endParaRPr lang="en-US" sz="2000" b="0" i="0" u="none" strike="noStrike" cap="none">
              <a:solidFill>
                <a:schemeClr val="lt1"/>
              </a:solidFill>
              <a:latin typeface="Bai Jamjuree"/>
              <a:cs typeface="Bai Jamjuree"/>
              <a:sym typeface="Arial"/>
            </a:endParaRPr>
          </a:p>
          <a:p>
            <a:pPr marL="285750" marR="0" lvl="0" indent="-285750" algn="l" rtl="0">
              <a:lnSpc>
                <a:spcPct val="100000"/>
              </a:lnSpc>
              <a:spcBef>
                <a:spcPts val="0"/>
              </a:spcBef>
              <a:spcAft>
                <a:spcPts val="0"/>
              </a:spcAft>
              <a:buClr>
                <a:schemeClr val="lt1"/>
              </a:buClr>
              <a:buSzPts val="2000"/>
              <a:buFont typeface="Arial"/>
              <a:buChar char="•"/>
            </a:pPr>
            <a:endParaRPr lang="en-US" sz="2000" b="0" i="0" u="none" strike="noStrike" cap="none">
              <a:solidFill>
                <a:schemeClr val="lt1"/>
              </a:solidFill>
              <a:latin typeface="Bai Jamjuree" panose="020B0604020202020204" charset="-34"/>
              <a:ea typeface="Bai Jamjuree"/>
              <a:cs typeface="Bai Jamjuree" panose="020B0604020202020204" charset="-34"/>
              <a:sym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a:solidFill>
                  <a:schemeClr val="lt1"/>
                </a:solidFill>
                <a:latin typeface="Bai Jamjuree" panose="020B0604020202020204" charset="-34"/>
                <a:ea typeface="Bai Jamjuree"/>
                <a:cs typeface="Bai Jamjuree" panose="020B0604020202020204" charset="-34"/>
                <a:sym typeface="Bai Jamjuree"/>
              </a:rPr>
              <a:t>We will use pre-trained models from       in this workshop</a:t>
            </a:r>
            <a:endParaRPr lang="en-US" sz="2000" b="0" i="0" u="none" strike="noStrike" cap="none">
              <a:solidFill>
                <a:schemeClr val="lt1"/>
              </a:solidFill>
              <a:latin typeface="Bai Jamjuree" panose="020B0604020202020204" charset="-34"/>
              <a:ea typeface="Bai Jamjuree"/>
              <a:cs typeface="Bai Jamjuree" panose="020B0604020202020204" charset="-34"/>
              <a:sym typeface="Bai Jamjuree"/>
            </a:endParaRPr>
          </a:p>
        </p:txBody>
      </p:sp>
      <p:pic>
        <p:nvPicPr>
          <p:cNvPr id="1030" name="Picture 6" descr="Hugging Face - 🤗Hugging Face Newsletter Issue #3">
            <a:extLst>
              <a:ext uri="{FF2B5EF4-FFF2-40B4-BE49-F238E27FC236}">
                <a16:creationId xmlns:a16="http://schemas.microsoft.com/office/drawing/2014/main" id="{31B256BE-5131-4B7F-8AE8-EAB33556B7B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117" b="89827" l="8978" r="89956">
                        <a14:foregroundMark x1="8978" y1="73033" x2="8978" y2="73033"/>
                        <a14:foregroundMark x1="49511" y1="9117" x2="49511" y2="9117"/>
                      </a14:backgroundRemoval>
                    </a14:imgEffect>
                  </a14:imgLayer>
                </a14:imgProps>
              </a:ext>
              <a:ext uri="{28A0092B-C50C-407E-A947-70E740481C1C}">
                <a14:useLocalDpi xmlns:a14="http://schemas.microsoft.com/office/drawing/2010/main" val="0"/>
              </a:ext>
            </a:extLst>
          </a:blip>
          <a:srcRect/>
          <a:stretch>
            <a:fillRect/>
          </a:stretch>
        </p:blipFill>
        <p:spPr bwMode="auto">
          <a:xfrm>
            <a:off x="1135693" y="2904336"/>
            <a:ext cx="457743" cy="4239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ugging Face - 🤗Hugging Face Newsletter Issue #3">
            <a:extLst>
              <a:ext uri="{FF2B5EF4-FFF2-40B4-BE49-F238E27FC236}">
                <a16:creationId xmlns:a16="http://schemas.microsoft.com/office/drawing/2014/main" id="{8919F06C-769F-41EE-8649-1407A297C95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117" b="89827" l="8978" r="89956">
                        <a14:foregroundMark x1="8978" y1="73033" x2="8978" y2="73033"/>
                        <a14:foregroundMark x1="49511" y1="9117" x2="49511" y2="9117"/>
                      </a14:backgroundRemoval>
                    </a14:imgEffect>
                  </a14:imgLayer>
                </a14:imgProps>
              </a:ext>
              <a:ext uri="{28A0092B-C50C-407E-A947-70E740481C1C}">
                <a14:useLocalDpi xmlns:a14="http://schemas.microsoft.com/office/drawing/2010/main" val="0"/>
              </a:ext>
            </a:extLst>
          </a:blip>
          <a:srcRect/>
          <a:stretch>
            <a:fillRect/>
          </a:stretch>
        </p:blipFill>
        <p:spPr bwMode="auto">
          <a:xfrm>
            <a:off x="5421682" y="3530920"/>
            <a:ext cx="457743" cy="4239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hart, bar chart&#10;&#10;Description automatically generated">
            <a:extLst>
              <a:ext uri="{FF2B5EF4-FFF2-40B4-BE49-F238E27FC236}">
                <a16:creationId xmlns:a16="http://schemas.microsoft.com/office/drawing/2014/main" id="{CAB38056-293F-09E6-484A-6B01B8C839B0}"/>
              </a:ext>
            </a:extLst>
          </p:cNvPr>
          <p:cNvPicPr>
            <a:picLocks noChangeAspect="1"/>
          </p:cNvPicPr>
          <p:nvPr/>
        </p:nvPicPr>
        <p:blipFill>
          <a:blip r:embed="rId4"/>
          <a:stretch>
            <a:fillRect/>
          </a:stretch>
        </p:blipFill>
        <p:spPr>
          <a:xfrm>
            <a:off x="835231" y="4353744"/>
            <a:ext cx="7473537" cy="2346459"/>
          </a:xfrm>
          <a:prstGeom prst="rect">
            <a:avLst/>
          </a:prstGeom>
        </p:spPr>
      </p:pic>
      <p:pic>
        <p:nvPicPr>
          <p:cNvPr id="5" name="Picture 6">
            <a:extLst>
              <a:ext uri="{FF2B5EF4-FFF2-40B4-BE49-F238E27FC236}">
                <a16:creationId xmlns:a16="http://schemas.microsoft.com/office/drawing/2014/main" id="{8E04D026-F0F7-281F-3FDE-5B89FC3DFD86}"/>
              </a:ext>
            </a:extLst>
          </p:cNvPr>
          <p:cNvPicPr>
            <a:picLocks noChangeAspect="1"/>
          </p:cNvPicPr>
          <p:nvPr/>
        </p:nvPicPr>
        <p:blipFill>
          <a:blip r:embed="rId5"/>
          <a:stretch>
            <a:fillRect/>
          </a:stretch>
        </p:blipFill>
        <p:spPr>
          <a:xfrm>
            <a:off x="7198425" y="1224831"/>
            <a:ext cx="4831277" cy="2864545"/>
          </a:xfrm>
          <a:prstGeom prst="rect">
            <a:avLst/>
          </a:prstGeom>
        </p:spPr>
      </p:pic>
    </p:spTree>
    <p:extLst>
      <p:ext uri="{BB962C8B-B14F-4D97-AF65-F5344CB8AC3E}">
        <p14:creationId xmlns:p14="http://schemas.microsoft.com/office/powerpoint/2010/main" val="4408608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D3F9-F4DE-B0DE-9FEE-358232CC2407}"/>
              </a:ext>
            </a:extLst>
          </p:cNvPr>
          <p:cNvSpPr>
            <a:spLocks noGrp="1"/>
          </p:cNvSpPr>
          <p:nvPr>
            <p:ph type="title"/>
          </p:nvPr>
        </p:nvSpPr>
        <p:spPr/>
        <p:txBody>
          <a:bodyPr/>
          <a:lstStyle/>
          <a:p>
            <a:r>
              <a:rPr lang="en-US">
                <a:solidFill>
                  <a:srgbClr val="00B0F0"/>
                </a:solidFill>
              </a:rPr>
              <a:t>How to prepare a labeled dataset?</a:t>
            </a:r>
          </a:p>
        </p:txBody>
      </p:sp>
      <p:sp>
        <p:nvSpPr>
          <p:cNvPr id="3" name="Slide Number Placeholder 2">
            <a:extLst>
              <a:ext uri="{FF2B5EF4-FFF2-40B4-BE49-F238E27FC236}">
                <a16:creationId xmlns:a16="http://schemas.microsoft.com/office/drawing/2014/main" id="{CD23E708-1772-9BCD-F40E-B6B6472BB5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81</a:t>
            </a:fld>
            <a:endParaRPr lang="en-US"/>
          </a:p>
        </p:txBody>
      </p:sp>
      <p:sp>
        <p:nvSpPr>
          <p:cNvPr id="5" name="TextBox 4">
            <a:extLst>
              <a:ext uri="{FF2B5EF4-FFF2-40B4-BE49-F238E27FC236}">
                <a16:creationId xmlns:a16="http://schemas.microsoft.com/office/drawing/2014/main" id="{F72C9388-0159-418C-A6DC-795C78D9AC00}"/>
              </a:ext>
            </a:extLst>
          </p:cNvPr>
          <p:cNvSpPr txBox="1"/>
          <p:nvPr/>
        </p:nvSpPr>
        <p:spPr>
          <a:xfrm>
            <a:off x="869318" y="1431042"/>
            <a:ext cx="10728936" cy="1938992"/>
          </a:xfrm>
          <a:prstGeom prst="rect">
            <a:avLst/>
          </a:prstGeom>
          <a:noFill/>
        </p:spPr>
        <p:txBody>
          <a:bodyPr wrap="square" lIns="91440" tIns="45720" rIns="91440" bIns="45720" anchor="t">
            <a:spAutoFit/>
          </a:bodyPr>
          <a:lstStyle/>
          <a:p>
            <a:pPr marL="285750" indent="-285750">
              <a:buClr>
                <a:schemeClr val="lt1"/>
              </a:buClr>
              <a:buSzPts val="2000"/>
              <a:buFont typeface="Arial"/>
              <a:buChar char="•"/>
            </a:pPr>
            <a:r>
              <a:rPr lang="en-US" sz="2000">
                <a:solidFill>
                  <a:schemeClr val="lt1"/>
                </a:solidFill>
                <a:latin typeface="Bai Jamjuree"/>
                <a:cs typeface="Bai Jamjuree"/>
                <a:sym typeface="Bai Jamjuree"/>
              </a:rPr>
              <a:t>Need domain experts for labelling unlabeled datasets</a:t>
            </a:r>
          </a:p>
          <a:p>
            <a:pPr marL="285750" indent="-285750">
              <a:buClr>
                <a:schemeClr val="lt1"/>
              </a:buClr>
              <a:buSzPts val="2000"/>
              <a:buFont typeface="Arial"/>
              <a:buChar char="•"/>
            </a:pPr>
            <a:endParaRPr lang="en-US" sz="2000">
              <a:solidFill>
                <a:schemeClr val="lt1"/>
              </a:solidFill>
              <a:latin typeface="Bai Jamjuree"/>
              <a:cs typeface="Bai Jamjuree"/>
            </a:endParaRPr>
          </a:p>
          <a:p>
            <a:pPr marL="285750" indent="-285750">
              <a:buClr>
                <a:schemeClr val="lt1"/>
              </a:buClr>
              <a:buSzPts val="2000"/>
              <a:buFont typeface="Arial"/>
              <a:buChar char="•"/>
            </a:pPr>
            <a:r>
              <a:rPr lang="en-US" sz="2000">
                <a:solidFill>
                  <a:schemeClr val="lt1"/>
                </a:solidFill>
                <a:latin typeface="Bai Jamjuree"/>
                <a:cs typeface="Bai Jamjuree"/>
              </a:rPr>
              <a:t>Or find pre-made dataset from a publication </a:t>
            </a:r>
          </a:p>
          <a:p>
            <a:pPr marL="285750" indent="-285750">
              <a:buClr>
                <a:schemeClr val="lt1"/>
              </a:buClr>
              <a:buSzPts val="2000"/>
              <a:buFont typeface="Arial"/>
              <a:buChar char="•"/>
            </a:pPr>
            <a:endParaRPr lang="en-US" sz="2000">
              <a:solidFill>
                <a:schemeClr val="lt1"/>
              </a:solidFill>
              <a:latin typeface="Bai Jamjuree"/>
              <a:cs typeface="Bai Jamjuree"/>
            </a:endParaRPr>
          </a:p>
          <a:p>
            <a:pPr marL="285750" indent="-285750">
              <a:buClr>
                <a:schemeClr val="lt1"/>
              </a:buClr>
              <a:buSzPts val="2000"/>
              <a:buFont typeface="Arial"/>
              <a:buChar char="•"/>
            </a:pPr>
            <a:r>
              <a:rPr lang="en-US" sz="2000">
                <a:solidFill>
                  <a:schemeClr val="lt1"/>
                </a:solidFill>
                <a:latin typeface="Bai Jamjuree"/>
                <a:cs typeface="Bai Jamjuree"/>
              </a:rPr>
              <a:t>Caution required when making claims about what your model can do....</a:t>
            </a:r>
          </a:p>
          <a:p>
            <a:pPr marL="285750" indent="-285750">
              <a:buClr>
                <a:schemeClr val="lt1"/>
              </a:buClr>
              <a:buSzPts val="2000"/>
              <a:buFont typeface="Arial"/>
              <a:buChar char="•"/>
            </a:pPr>
            <a:r>
              <a:rPr lang="en-US" sz="2000">
                <a:solidFill>
                  <a:schemeClr val="lt1"/>
                </a:solidFill>
                <a:latin typeface="Bai Jamjuree"/>
                <a:cs typeface="Bai Jamjuree"/>
              </a:rPr>
              <a:t>e.g., classifying dogs vs sheep or classifying white vs non-white</a:t>
            </a:r>
          </a:p>
        </p:txBody>
      </p:sp>
    </p:spTree>
    <p:extLst>
      <p:ext uri="{BB962C8B-B14F-4D97-AF65-F5344CB8AC3E}">
        <p14:creationId xmlns:p14="http://schemas.microsoft.com/office/powerpoint/2010/main" val="12864260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54AB-88BE-42D1-8713-D63C675F1A0F}"/>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61EE2690-C6DD-4F21-B90D-5EFF457CAC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82</a:t>
            </a:fld>
            <a:endParaRPr lang="en-US"/>
          </a:p>
        </p:txBody>
      </p:sp>
      <p:sp>
        <p:nvSpPr>
          <p:cNvPr id="5" name="Cube 4">
            <a:extLst>
              <a:ext uri="{FF2B5EF4-FFF2-40B4-BE49-F238E27FC236}">
                <a16:creationId xmlns:a16="http://schemas.microsoft.com/office/drawing/2014/main" id="{DFCCDF07-5E45-47D4-9104-E1628DBF9CA6}"/>
              </a:ext>
            </a:extLst>
          </p:cNvPr>
          <p:cNvSpPr/>
          <p:nvPr/>
        </p:nvSpPr>
        <p:spPr>
          <a:xfrm>
            <a:off x="6717168" y="1810410"/>
            <a:ext cx="1745541" cy="1015663"/>
          </a:xfrm>
          <a:prstGeom prst="cub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EC3672-8F0E-4865-833B-D57C082DFB4C}"/>
              </a:ext>
            </a:extLst>
          </p:cNvPr>
          <p:cNvSpPr txBox="1"/>
          <p:nvPr/>
        </p:nvSpPr>
        <p:spPr>
          <a:xfrm>
            <a:off x="6759085" y="2245743"/>
            <a:ext cx="1745541" cy="369332"/>
          </a:xfrm>
          <a:prstGeom prst="rect">
            <a:avLst/>
          </a:prstGeom>
          <a:noFill/>
        </p:spPr>
        <p:txBody>
          <a:bodyPr wrap="square">
            <a:spAutoFit/>
          </a:bodyPr>
          <a:lstStyle/>
          <a:p>
            <a:pPr>
              <a:spcAft>
                <a:spcPts val="600"/>
              </a:spcAft>
            </a:pPr>
            <a:r>
              <a:rPr lang="pt-BR" sz="1800" b="0" i="0" dirty="0" err="1">
                <a:solidFill>
                  <a:schemeClr val="bg1"/>
                </a:solidFill>
                <a:effectLst/>
                <a:latin typeface="Bai Jamjuree" panose="020B0604020202020204" charset="-34"/>
                <a:cs typeface="Bai Jamjuree" panose="020B0604020202020204" charset="-34"/>
              </a:rPr>
              <a:t>Transformer</a:t>
            </a:r>
            <a:endParaRPr lang="en-US" sz="1800" dirty="0" err="1">
              <a:solidFill>
                <a:schemeClr val="bg1"/>
              </a:solidFill>
              <a:latin typeface="Bai Jamjuree" panose="020B0604020202020204" charset="-34"/>
              <a:cs typeface="Bai Jamjuree" panose="020B0604020202020204" charset="-34"/>
            </a:endParaRPr>
          </a:p>
        </p:txBody>
      </p:sp>
      <p:cxnSp>
        <p:nvCxnSpPr>
          <p:cNvPr id="10" name="Straight Arrow Connector 9">
            <a:extLst>
              <a:ext uri="{FF2B5EF4-FFF2-40B4-BE49-F238E27FC236}">
                <a16:creationId xmlns:a16="http://schemas.microsoft.com/office/drawing/2014/main" id="{311B4264-04AF-440E-BDBC-8EBC17025900}"/>
              </a:ext>
            </a:extLst>
          </p:cNvPr>
          <p:cNvCxnSpPr>
            <a:cxnSpLocks/>
          </p:cNvCxnSpPr>
          <p:nvPr/>
        </p:nvCxnSpPr>
        <p:spPr>
          <a:xfrm>
            <a:off x="3506754" y="2436237"/>
            <a:ext cx="612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8B51BA-415A-4A61-B199-6950DFFF0C4B}"/>
              </a:ext>
            </a:extLst>
          </p:cNvPr>
          <p:cNvCxnSpPr>
            <a:cxnSpLocks/>
          </p:cNvCxnSpPr>
          <p:nvPr/>
        </p:nvCxnSpPr>
        <p:spPr>
          <a:xfrm>
            <a:off x="6005900" y="2430409"/>
            <a:ext cx="612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Cube 12">
            <a:extLst>
              <a:ext uri="{FF2B5EF4-FFF2-40B4-BE49-F238E27FC236}">
                <a16:creationId xmlns:a16="http://schemas.microsoft.com/office/drawing/2014/main" id="{9B25DD27-B2ED-4968-9D00-B91AE25EC506}"/>
              </a:ext>
            </a:extLst>
          </p:cNvPr>
          <p:cNvSpPr/>
          <p:nvPr/>
        </p:nvSpPr>
        <p:spPr>
          <a:xfrm>
            <a:off x="4198265" y="1810410"/>
            <a:ext cx="1745541" cy="1015663"/>
          </a:xfrm>
          <a:prstGeom prst="cube">
            <a:avLst/>
          </a:prstGeom>
          <a:solidFill>
            <a:srgbClr val="EEAF12"/>
          </a:solidFill>
          <a:ln>
            <a:solidFill>
              <a:srgbClr val="FFC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E406A9-5111-454F-91FE-A1951C31CCB7}"/>
              </a:ext>
            </a:extLst>
          </p:cNvPr>
          <p:cNvSpPr txBox="1"/>
          <p:nvPr/>
        </p:nvSpPr>
        <p:spPr>
          <a:xfrm>
            <a:off x="4223539" y="2053330"/>
            <a:ext cx="1461619" cy="723275"/>
          </a:xfrm>
          <a:prstGeom prst="rect">
            <a:avLst/>
          </a:prstGeom>
          <a:noFill/>
        </p:spPr>
        <p:txBody>
          <a:bodyPr wrap="square">
            <a:spAutoFit/>
          </a:bodyPr>
          <a:lstStyle/>
          <a:p>
            <a:pPr algn="ctr">
              <a:spcAft>
                <a:spcPts val="600"/>
              </a:spcAft>
            </a:pPr>
            <a:r>
              <a:rPr lang="pt-BR" sz="1800" b="0" i="0">
                <a:solidFill>
                  <a:schemeClr val="bg1"/>
                </a:solidFill>
                <a:effectLst/>
                <a:latin typeface="Bai Jamjuree" panose="020B0604020202020204" charset="-34"/>
                <a:cs typeface="Bai Jamjuree" panose="020B0604020202020204" charset="-34"/>
              </a:rPr>
              <a:t>IUPAC</a:t>
            </a:r>
          </a:p>
          <a:p>
            <a:pPr algn="ctr">
              <a:spcAft>
                <a:spcPts val="600"/>
              </a:spcAft>
            </a:pPr>
            <a:r>
              <a:rPr lang="pt-BR" sz="1800" b="0" i="0" dirty="0" err="1">
                <a:solidFill>
                  <a:schemeClr val="bg1"/>
                </a:solidFill>
                <a:effectLst/>
                <a:latin typeface="Bai Jamjuree" panose="020B0604020202020204" charset="-34"/>
                <a:cs typeface="Bai Jamjuree" panose="020B0604020202020204" charset="-34"/>
              </a:rPr>
              <a:t>Tokenizer</a:t>
            </a:r>
            <a:endParaRPr lang="en-US" sz="1800" dirty="0" err="1">
              <a:solidFill>
                <a:schemeClr val="bg1"/>
              </a:solidFill>
              <a:latin typeface="Bai Jamjuree" panose="020B0604020202020204" charset="-34"/>
              <a:cs typeface="Bai Jamjuree" panose="020B0604020202020204" charset="-34"/>
            </a:endParaRPr>
          </a:p>
        </p:txBody>
      </p:sp>
      <p:pic>
        <p:nvPicPr>
          <p:cNvPr id="15" name="Picture 14">
            <a:extLst>
              <a:ext uri="{FF2B5EF4-FFF2-40B4-BE49-F238E27FC236}">
                <a16:creationId xmlns:a16="http://schemas.microsoft.com/office/drawing/2014/main" id="{E047ED13-4460-45C1-B15E-9BCEED943E4B}"/>
              </a:ext>
            </a:extLst>
          </p:cNvPr>
          <p:cNvPicPr>
            <a:picLocks noChangeAspect="1"/>
          </p:cNvPicPr>
          <p:nvPr/>
        </p:nvPicPr>
        <p:blipFill rotWithShape="1">
          <a:blip r:embed="rId2"/>
          <a:srcRect l="1405" t="5073" r="54495" b="61869"/>
          <a:stretch/>
        </p:blipFill>
        <p:spPr>
          <a:xfrm>
            <a:off x="635140" y="3722355"/>
            <a:ext cx="2722653" cy="689134"/>
          </a:xfrm>
          <a:prstGeom prst="rect">
            <a:avLst/>
          </a:prstGeom>
        </p:spPr>
      </p:pic>
      <p:pic>
        <p:nvPicPr>
          <p:cNvPr id="16" name="Picture 15">
            <a:extLst>
              <a:ext uri="{FF2B5EF4-FFF2-40B4-BE49-F238E27FC236}">
                <a16:creationId xmlns:a16="http://schemas.microsoft.com/office/drawing/2014/main" id="{5985D982-802D-4653-8DA7-8004FE4DEE58}"/>
              </a:ext>
            </a:extLst>
          </p:cNvPr>
          <p:cNvPicPr>
            <a:picLocks noChangeAspect="1"/>
          </p:cNvPicPr>
          <p:nvPr/>
        </p:nvPicPr>
        <p:blipFill rotWithShape="1">
          <a:blip r:embed="rId2"/>
          <a:srcRect l="46096" t="5891" r="1484" b="67482"/>
          <a:stretch/>
        </p:blipFill>
        <p:spPr>
          <a:xfrm>
            <a:off x="166311" y="2096160"/>
            <a:ext cx="3236360" cy="555057"/>
          </a:xfrm>
          <a:prstGeom prst="rect">
            <a:avLst/>
          </a:prstGeom>
        </p:spPr>
      </p:pic>
      <p:cxnSp>
        <p:nvCxnSpPr>
          <p:cNvPr id="21" name="Straight Arrow Connector 20">
            <a:extLst>
              <a:ext uri="{FF2B5EF4-FFF2-40B4-BE49-F238E27FC236}">
                <a16:creationId xmlns:a16="http://schemas.microsoft.com/office/drawing/2014/main" id="{CF785A8C-8107-494D-A890-26BCC48A90FE}"/>
              </a:ext>
            </a:extLst>
          </p:cNvPr>
          <p:cNvCxnSpPr>
            <a:cxnSpLocks/>
          </p:cNvCxnSpPr>
          <p:nvPr/>
        </p:nvCxnSpPr>
        <p:spPr>
          <a:xfrm>
            <a:off x="3499539" y="4045019"/>
            <a:ext cx="612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Cube 22">
            <a:extLst>
              <a:ext uri="{FF2B5EF4-FFF2-40B4-BE49-F238E27FC236}">
                <a16:creationId xmlns:a16="http://schemas.microsoft.com/office/drawing/2014/main" id="{38251401-2C29-4837-9C90-4A4BF7EDDE62}"/>
              </a:ext>
            </a:extLst>
          </p:cNvPr>
          <p:cNvSpPr/>
          <p:nvPr/>
        </p:nvSpPr>
        <p:spPr>
          <a:xfrm>
            <a:off x="4192131" y="3395826"/>
            <a:ext cx="1745541" cy="1015663"/>
          </a:xfrm>
          <a:prstGeom prst="cube">
            <a:avLst/>
          </a:prstGeom>
          <a:solidFill>
            <a:srgbClr val="EEAF12"/>
          </a:solidFill>
          <a:ln>
            <a:solidFill>
              <a:srgbClr val="FFC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A00869E-EE6E-4014-8E13-B5BB825CADE0}"/>
              </a:ext>
            </a:extLst>
          </p:cNvPr>
          <p:cNvSpPr txBox="1"/>
          <p:nvPr/>
        </p:nvSpPr>
        <p:spPr>
          <a:xfrm>
            <a:off x="4211790" y="3674507"/>
            <a:ext cx="1461619" cy="723275"/>
          </a:xfrm>
          <a:prstGeom prst="rect">
            <a:avLst/>
          </a:prstGeom>
          <a:noFill/>
        </p:spPr>
        <p:txBody>
          <a:bodyPr wrap="square">
            <a:spAutoFit/>
          </a:bodyPr>
          <a:lstStyle/>
          <a:p>
            <a:pPr algn="ctr">
              <a:spcAft>
                <a:spcPts val="600"/>
              </a:spcAft>
            </a:pPr>
            <a:r>
              <a:rPr lang="pt-BR" sz="1800" b="0" i="0">
                <a:solidFill>
                  <a:schemeClr val="bg1"/>
                </a:solidFill>
                <a:effectLst/>
                <a:latin typeface="Bai Jamjuree" panose="020B0604020202020204" charset="-34"/>
                <a:cs typeface="Bai Jamjuree" panose="020B0604020202020204" charset="-34"/>
              </a:rPr>
              <a:t>SMILES</a:t>
            </a:r>
          </a:p>
          <a:p>
            <a:pPr algn="ctr">
              <a:spcAft>
                <a:spcPts val="600"/>
              </a:spcAft>
            </a:pPr>
            <a:r>
              <a:rPr lang="pt-BR" sz="1800" b="0" i="0" dirty="0" err="1">
                <a:solidFill>
                  <a:schemeClr val="bg1"/>
                </a:solidFill>
                <a:effectLst/>
                <a:latin typeface="Bai Jamjuree" panose="020B0604020202020204" charset="-34"/>
                <a:cs typeface="Bai Jamjuree" panose="020B0604020202020204" charset="-34"/>
              </a:rPr>
              <a:t>Tokenizer</a:t>
            </a:r>
            <a:endParaRPr lang="en-US" sz="1800" dirty="0" err="1">
              <a:solidFill>
                <a:schemeClr val="bg1"/>
              </a:solidFill>
              <a:latin typeface="Bai Jamjuree" panose="020B0604020202020204" charset="-34"/>
              <a:cs typeface="Bai Jamjuree" panose="020B0604020202020204" charset="-34"/>
            </a:endParaRPr>
          </a:p>
        </p:txBody>
      </p:sp>
      <p:sp>
        <p:nvSpPr>
          <p:cNvPr id="25" name="Cube 24">
            <a:extLst>
              <a:ext uri="{FF2B5EF4-FFF2-40B4-BE49-F238E27FC236}">
                <a16:creationId xmlns:a16="http://schemas.microsoft.com/office/drawing/2014/main" id="{1641931D-9575-43E2-911F-E2CB898C125D}"/>
              </a:ext>
            </a:extLst>
          </p:cNvPr>
          <p:cNvSpPr/>
          <p:nvPr/>
        </p:nvSpPr>
        <p:spPr>
          <a:xfrm>
            <a:off x="6710366" y="3395826"/>
            <a:ext cx="1745541" cy="1015663"/>
          </a:xfrm>
          <a:prstGeom prst="cub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079A358-0C22-48CB-8101-4AF924EED768}"/>
              </a:ext>
            </a:extLst>
          </p:cNvPr>
          <p:cNvSpPr txBox="1"/>
          <p:nvPr/>
        </p:nvSpPr>
        <p:spPr>
          <a:xfrm>
            <a:off x="6695730" y="3851478"/>
            <a:ext cx="1745541" cy="369332"/>
          </a:xfrm>
          <a:prstGeom prst="rect">
            <a:avLst/>
          </a:prstGeom>
          <a:noFill/>
        </p:spPr>
        <p:txBody>
          <a:bodyPr wrap="square">
            <a:spAutoFit/>
          </a:bodyPr>
          <a:lstStyle/>
          <a:p>
            <a:pPr>
              <a:spcAft>
                <a:spcPts val="600"/>
              </a:spcAft>
            </a:pPr>
            <a:r>
              <a:rPr lang="pt-BR" sz="1800" b="0" i="0" dirty="0" err="1">
                <a:solidFill>
                  <a:schemeClr val="bg1"/>
                </a:solidFill>
                <a:effectLst/>
                <a:latin typeface="Bai Jamjuree" panose="020B0604020202020204" charset="-34"/>
                <a:cs typeface="Bai Jamjuree" panose="020B0604020202020204" charset="-34"/>
              </a:rPr>
              <a:t>Transformer</a:t>
            </a:r>
            <a:endParaRPr lang="en-US" sz="1800" dirty="0" err="1">
              <a:solidFill>
                <a:schemeClr val="bg1"/>
              </a:solidFill>
              <a:latin typeface="Bai Jamjuree" panose="020B0604020202020204" charset="-34"/>
              <a:cs typeface="Bai Jamjuree" panose="020B0604020202020204" charset="-34"/>
            </a:endParaRPr>
          </a:p>
        </p:txBody>
      </p:sp>
      <p:cxnSp>
        <p:nvCxnSpPr>
          <p:cNvPr id="27" name="Straight Arrow Connector 26">
            <a:extLst>
              <a:ext uri="{FF2B5EF4-FFF2-40B4-BE49-F238E27FC236}">
                <a16:creationId xmlns:a16="http://schemas.microsoft.com/office/drawing/2014/main" id="{873CA3A7-317B-4CA8-8925-08CC4D7C1306}"/>
              </a:ext>
            </a:extLst>
          </p:cNvPr>
          <p:cNvCxnSpPr>
            <a:cxnSpLocks/>
          </p:cNvCxnSpPr>
          <p:nvPr/>
        </p:nvCxnSpPr>
        <p:spPr>
          <a:xfrm>
            <a:off x="5999098" y="4046647"/>
            <a:ext cx="612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4DB1BEE-695C-4177-9FD4-88EE49724C20}"/>
              </a:ext>
            </a:extLst>
          </p:cNvPr>
          <p:cNvCxnSpPr/>
          <p:nvPr/>
        </p:nvCxnSpPr>
        <p:spPr>
          <a:xfrm>
            <a:off x="8546543" y="2434974"/>
            <a:ext cx="48288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EBCCB50-0669-46CD-8E7E-A5EF2B14A16E}"/>
              </a:ext>
            </a:extLst>
          </p:cNvPr>
          <p:cNvCxnSpPr/>
          <p:nvPr/>
        </p:nvCxnSpPr>
        <p:spPr>
          <a:xfrm>
            <a:off x="8540539" y="4048684"/>
            <a:ext cx="48288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65DD4B0-0958-48AA-8E15-849D9EE003A1}"/>
              </a:ext>
            </a:extLst>
          </p:cNvPr>
          <p:cNvCxnSpPr>
            <a:cxnSpLocks/>
          </p:cNvCxnSpPr>
          <p:nvPr/>
        </p:nvCxnSpPr>
        <p:spPr>
          <a:xfrm rot="16200000">
            <a:off x="8717424" y="3763232"/>
            <a:ext cx="612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6BAA07D-F4B5-4FE5-8156-8F338195D0E5}"/>
              </a:ext>
            </a:extLst>
          </p:cNvPr>
          <p:cNvCxnSpPr>
            <a:cxnSpLocks/>
          </p:cNvCxnSpPr>
          <p:nvPr/>
        </p:nvCxnSpPr>
        <p:spPr>
          <a:xfrm rot="5400000">
            <a:off x="8717424" y="2743683"/>
            <a:ext cx="612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408FC7B3-695E-499D-A6CE-00E0377A36CC}"/>
              </a:ext>
            </a:extLst>
          </p:cNvPr>
          <p:cNvSpPr/>
          <p:nvPr/>
        </p:nvSpPr>
        <p:spPr>
          <a:xfrm>
            <a:off x="8802529" y="3049683"/>
            <a:ext cx="446619" cy="407544"/>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FC587F8B-6E9E-4704-ABE5-020F5C7143BD}"/>
              </a:ext>
            </a:extLst>
          </p:cNvPr>
          <p:cNvCxnSpPr>
            <a:stCxn id="35" idx="1"/>
            <a:endCxn id="35" idx="5"/>
          </p:cNvCxnSpPr>
          <p:nvPr/>
        </p:nvCxnSpPr>
        <p:spPr>
          <a:xfrm>
            <a:off x="8867935" y="3109366"/>
            <a:ext cx="315807" cy="288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585EE1E-35AF-4980-8442-9DEAEC44F012}"/>
              </a:ext>
            </a:extLst>
          </p:cNvPr>
          <p:cNvCxnSpPr>
            <a:cxnSpLocks/>
          </p:cNvCxnSpPr>
          <p:nvPr/>
        </p:nvCxnSpPr>
        <p:spPr>
          <a:xfrm rot="5400000">
            <a:off x="8855951" y="3097379"/>
            <a:ext cx="315807" cy="28817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9408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03D9-C0D7-4FDF-9EF8-B3BCE7B021E3}"/>
              </a:ext>
            </a:extLst>
          </p:cNvPr>
          <p:cNvSpPr>
            <a:spLocks noGrp="1"/>
          </p:cNvSpPr>
          <p:nvPr>
            <p:ph type="title"/>
          </p:nvPr>
        </p:nvSpPr>
        <p:spPr/>
        <p:txBody>
          <a:bodyPr/>
          <a:lstStyle/>
          <a:p>
            <a:r>
              <a:rPr lang="en-US">
                <a:solidFill>
                  <a:srgbClr val="00B0F0"/>
                </a:solidFill>
              </a:rPr>
              <a:t>Graph representations of molecules</a:t>
            </a:r>
          </a:p>
        </p:txBody>
      </p:sp>
      <p:sp>
        <p:nvSpPr>
          <p:cNvPr id="3" name="Slide Number Placeholder 2">
            <a:extLst>
              <a:ext uri="{FF2B5EF4-FFF2-40B4-BE49-F238E27FC236}">
                <a16:creationId xmlns:a16="http://schemas.microsoft.com/office/drawing/2014/main" id="{C48ADFAC-5FBD-4694-9C0B-B672366228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83</a:t>
            </a:fld>
            <a:endParaRPr lang="en-US"/>
          </a:p>
        </p:txBody>
      </p:sp>
      <p:sp>
        <p:nvSpPr>
          <p:cNvPr id="4" name="TextBox 3">
            <a:extLst>
              <a:ext uri="{FF2B5EF4-FFF2-40B4-BE49-F238E27FC236}">
                <a16:creationId xmlns:a16="http://schemas.microsoft.com/office/drawing/2014/main" id="{EACABD1E-A33F-4F12-BDE3-BEBF502EBE9E}"/>
              </a:ext>
            </a:extLst>
          </p:cNvPr>
          <p:cNvSpPr txBox="1"/>
          <p:nvPr/>
        </p:nvSpPr>
        <p:spPr>
          <a:xfrm>
            <a:off x="965200" y="1183600"/>
            <a:ext cx="9533875" cy="400110"/>
          </a:xfrm>
          <a:prstGeom prst="rect">
            <a:avLst/>
          </a:prstGeom>
          <a:noFill/>
        </p:spPr>
        <p:txBody>
          <a:bodyPr wrap="square">
            <a:spAutoFit/>
          </a:bodyPr>
          <a:lstStyle/>
          <a:p>
            <a:pPr algn="l"/>
            <a:r>
              <a:rPr lang="en-US" sz="2000" b="0" i="0">
                <a:solidFill>
                  <a:srgbClr val="00B0F0"/>
                </a:solidFill>
                <a:effectLst/>
                <a:latin typeface="Bai Jamjuree" panose="020B0604020202020204" charset="-34"/>
                <a:cs typeface="Bai Jamjuree" panose="020B0604020202020204" charset="-34"/>
              </a:rPr>
              <a:t>Message passing neural networks, graph neural networks</a:t>
            </a:r>
            <a:endParaRPr lang="en-US" sz="2000">
              <a:solidFill>
                <a:srgbClr val="00B0F0"/>
              </a:solidFill>
              <a:latin typeface="Bai Jamjuree" panose="020B0604020202020204" charset="-34"/>
              <a:cs typeface="Bai Jamjuree" panose="020B0604020202020204" charset="-34"/>
            </a:endParaRPr>
          </a:p>
        </p:txBody>
      </p:sp>
      <p:sp>
        <p:nvSpPr>
          <p:cNvPr id="5" name="TextBox 4">
            <a:extLst>
              <a:ext uri="{FF2B5EF4-FFF2-40B4-BE49-F238E27FC236}">
                <a16:creationId xmlns:a16="http://schemas.microsoft.com/office/drawing/2014/main" id="{FA574176-4856-4FA7-A83B-2C144B65227E}"/>
              </a:ext>
            </a:extLst>
          </p:cNvPr>
          <p:cNvSpPr txBox="1"/>
          <p:nvPr/>
        </p:nvSpPr>
        <p:spPr>
          <a:xfrm>
            <a:off x="965200" y="1893284"/>
            <a:ext cx="9533875" cy="1323439"/>
          </a:xfrm>
          <a:prstGeom prst="rect">
            <a:avLst/>
          </a:prstGeom>
          <a:noFill/>
        </p:spPr>
        <p:txBody>
          <a:bodyPr wrap="square">
            <a:spAutoFit/>
          </a:bodyPr>
          <a:lstStyle/>
          <a:p>
            <a:pPr algn="l"/>
            <a:r>
              <a:rPr lang="en-US" sz="2000" b="0" i="0">
                <a:solidFill>
                  <a:schemeClr val="bg1"/>
                </a:solidFill>
                <a:effectLst/>
                <a:latin typeface="Bai Jamjuree" panose="020B0604020202020204" charset="-34"/>
                <a:cs typeface="Bai Jamjuree" panose="020B0604020202020204" charset="-34"/>
              </a:rPr>
              <a:t>Antibiotics paper…</a:t>
            </a:r>
          </a:p>
          <a:p>
            <a:pPr algn="l"/>
            <a:endParaRPr lang="en-US" sz="2000">
              <a:solidFill>
                <a:schemeClr val="bg1"/>
              </a:solidFill>
              <a:latin typeface="Bai Jamjuree" panose="020B0604020202020204" charset="-34"/>
              <a:cs typeface="Bai Jamjuree" panose="020B0604020202020204" charset="-34"/>
            </a:endParaRPr>
          </a:p>
          <a:p>
            <a:pPr algn="l"/>
            <a:r>
              <a:rPr lang="en-US" sz="2000">
                <a:solidFill>
                  <a:schemeClr val="bg1"/>
                </a:solidFill>
                <a:latin typeface="Bai Jamjuree" panose="020B0604020202020204" charset="-34"/>
                <a:cs typeface="Bai Jamjuree" panose="020B0604020202020204" charset="-34"/>
              </a:rPr>
              <a:t>Advantage over text embeddings in that completely new molecules can be predicted (but with byte-wise encoding a new molecule could also be created?)</a:t>
            </a:r>
          </a:p>
        </p:txBody>
      </p:sp>
    </p:spTree>
    <p:extLst>
      <p:ext uri="{BB962C8B-B14F-4D97-AF65-F5344CB8AC3E}">
        <p14:creationId xmlns:p14="http://schemas.microsoft.com/office/powerpoint/2010/main" val="3054849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title"/>
          </p:nvPr>
        </p:nvSpPr>
        <p:spPr>
          <a:xfrm>
            <a:off x="965200" y="558930"/>
            <a:ext cx="10753834" cy="5262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41B6E6"/>
              </a:buClr>
              <a:buSzPts val="3800"/>
              <a:buFont typeface="Bai Jamjuree"/>
              <a:buNone/>
            </a:pPr>
            <a:r>
              <a:rPr lang="en-US">
                <a:solidFill>
                  <a:srgbClr val="41B6E6"/>
                </a:solidFill>
              </a:rPr>
              <a:t>Stage 2</a:t>
            </a:r>
            <a:endParaRPr/>
          </a:p>
        </p:txBody>
      </p:sp>
      <p:sp>
        <p:nvSpPr>
          <p:cNvPr id="141" name="Google Shape;141;p13"/>
          <p:cNvSpPr txBox="1">
            <a:spLocks noGrp="1"/>
          </p:cNvSpPr>
          <p:nvPr>
            <p:ph type="sldNum" idx="12"/>
          </p:nvPr>
        </p:nvSpPr>
        <p:spPr>
          <a:xfrm>
            <a:off x="8975834" y="6446579"/>
            <a:ext cx="2743200" cy="184666"/>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200"/>
              <a:buNone/>
            </a:pPr>
            <a:fld id="{00000000-1234-1234-1234-123412341234}" type="slidenum">
              <a:rPr lang="en-US"/>
              <a:t>84</a:t>
            </a:fld>
            <a:endParaRPr/>
          </a:p>
        </p:txBody>
      </p:sp>
      <p:sp>
        <p:nvSpPr>
          <p:cNvPr id="142" name="Google Shape;142;p13"/>
          <p:cNvSpPr txBox="1"/>
          <p:nvPr/>
        </p:nvSpPr>
        <p:spPr>
          <a:xfrm>
            <a:off x="2899623" y="1320906"/>
            <a:ext cx="213757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Dataset for finetuning</a:t>
            </a:r>
            <a:endParaRPr sz="1400" b="0" i="0" u="none" strike="noStrike" cap="none">
              <a:solidFill>
                <a:srgbClr val="000000"/>
              </a:solidFill>
              <a:latin typeface="Arial"/>
              <a:ea typeface="Arial"/>
              <a:cs typeface="Arial"/>
              <a:sym typeface="Arial"/>
            </a:endParaRPr>
          </a:p>
        </p:txBody>
      </p:sp>
      <p:sp>
        <p:nvSpPr>
          <p:cNvPr id="143" name="Google Shape;143;p13"/>
          <p:cNvSpPr txBox="1"/>
          <p:nvPr/>
        </p:nvSpPr>
        <p:spPr>
          <a:xfrm>
            <a:off x="6818744" y="1231802"/>
            <a:ext cx="203738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Large database of molecules for testing</a:t>
            </a:r>
            <a:endParaRPr sz="1400" b="0" i="0" u="none" strike="noStrike" cap="none">
              <a:solidFill>
                <a:srgbClr val="000000"/>
              </a:solidFill>
              <a:latin typeface="Arial"/>
              <a:ea typeface="Arial"/>
              <a:cs typeface="Arial"/>
              <a:sym typeface="Arial"/>
            </a:endParaRPr>
          </a:p>
        </p:txBody>
      </p:sp>
      <p:pic>
        <p:nvPicPr>
          <p:cNvPr id="144" name="Google Shape;144;p13"/>
          <p:cNvPicPr preferRelativeResize="0"/>
          <p:nvPr/>
        </p:nvPicPr>
        <p:blipFill rotWithShape="1">
          <a:blip r:embed="rId3">
            <a:alphaModFix/>
          </a:blip>
          <a:srcRect l="24525" t="18575" r="24185" b="18427"/>
          <a:stretch/>
        </p:blipFill>
        <p:spPr>
          <a:xfrm>
            <a:off x="2476314" y="2281625"/>
            <a:ext cx="1229834" cy="1510540"/>
          </a:xfrm>
          <a:prstGeom prst="rect">
            <a:avLst/>
          </a:prstGeom>
          <a:noFill/>
          <a:ln>
            <a:noFill/>
          </a:ln>
        </p:spPr>
      </p:pic>
      <p:sp>
        <p:nvSpPr>
          <p:cNvPr id="145" name="Google Shape;145;p13"/>
          <p:cNvSpPr txBox="1"/>
          <p:nvPr/>
        </p:nvSpPr>
        <p:spPr>
          <a:xfrm>
            <a:off x="1515533" y="1302631"/>
            <a:ext cx="156948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Text embeddings </a:t>
            </a:r>
            <a:endParaRPr sz="1800" b="0" i="0" u="none" strike="noStrike" cap="none">
              <a:solidFill>
                <a:schemeClr val="dk1"/>
              </a:solidFill>
              <a:latin typeface="Bai Jamjuree"/>
              <a:ea typeface="Bai Jamjuree"/>
              <a:cs typeface="Bai Jamjuree"/>
              <a:sym typeface="Bai Jamjuree"/>
            </a:endParaRPr>
          </a:p>
        </p:txBody>
      </p:sp>
      <p:cxnSp>
        <p:nvCxnSpPr>
          <p:cNvPr id="146" name="Google Shape;146;p13"/>
          <p:cNvCxnSpPr/>
          <p:nvPr/>
        </p:nvCxnSpPr>
        <p:spPr>
          <a:xfrm>
            <a:off x="2366460" y="1958771"/>
            <a:ext cx="375392" cy="3556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147" name="Google Shape;147;p13"/>
          <p:cNvCxnSpPr/>
          <p:nvPr/>
        </p:nvCxnSpPr>
        <p:spPr>
          <a:xfrm flipH="1">
            <a:off x="3584961" y="1967237"/>
            <a:ext cx="341112" cy="355600"/>
          </a:xfrm>
          <a:prstGeom prst="straightConnector1">
            <a:avLst/>
          </a:prstGeom>
          <a:noFill/>
          <a:ln w="38100" cap="flat" cmpd="sng">
            <a:solidFill>
              <a:schemeClr val="accent1"/>
            </a:solidFill>
            <a:prstDash val="solid"/>
            <a:miter lim="800000"/>
            <a:headEnd type="none" w="sm" len="sm"/>
            <a:tailEnd type="triangle" w="med" len="med"/>
          </a:ln>
        </p:spPr>
      </p:cxnSp>
      <p:sp>
        <p:nvSpPr>
          <p:cNvPr id="148" name="Google Shape;148;p13"/>
          <p:cNvSpPr txBox="1"/>
          <p:nvPr/>
        </p:nvSpPr>
        <p:spPr>
          <a:xfrm>
            <a:off x="2079033" y="3801662"/>
            <a:ext cx="213757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Dataset joined to embeddings</a:t>
            </a:r>
            <a:endParaRPr sz="1400" b="0" i="0" u="none" strike="noStrike" cap="none">
              <a:solidFill>
                <a:srgbClr val="000000"/>
              </a:solidFill>
              <a:latin typeface="Arial"/>
              <a:ea typeface="Arial"/>
              <a:cs typeface="Arial"/>
              <a:sym typeface="Arial"/>
            </a:endParaRPr>
          </a:p>
        </p:txBody>
      </p:sp>
      <p:cxnSp>
        <p:nvCxnSpPr>
          <p:cNvPr id="149" name="Google Shape;149;p13"/>
          <p:cNvCxnSpPr/>
          <p:nvPr/>
        </p:nvCxnSpPr>
        <p:spPr>
          <a:xfrm>
            <a:off x="3118313" y="4447993"/>
            <a:ext cx="0" cy="505007"/>
          </a:xfrm>
          <a:prstGeom prst="straightConnector1">
            <a:avLst/>
          </a:prstGeom>
          <a:noFill/>
          <a:ln w="38100" cap="flat" cmpd="sng">
            <a:solidFill>
              <a:schemeClr val="accent1"/>
            </a:solidFill>
            <a:prstDash val="solid"/>
            <a:miter lim="800000"/>
            <a:headEnd type="none" w="sm" len="sm"/>
            <a:tailEnd type="triangle" w="med" len="med"/>
          </a:ln>
        </p:spPr>
      </p:cxnSp>
      <p:sp>
        <p:nvSpPr>
          <p:cNvPr id="150" name="Google Shape;150;p13"/>
          <p:cNvSpPr/>
          <p:nvPr/>
        </p:nvSpPr>
        <p:spPr>
          <a:xfrm>
            <a:off x="2170921" y="5090581"/>
            <a:ext cx="1845729" cy="838351"/>
          </a:xfrm>
          <a:prstGeom prst="roundRect">
            <a:avLst>
              <a:gd name="adj" fmla="val 16667"/>
            </a:avLst>
          </a:prstGeom>
          <a:solidFill>
            <a:schemeClr val="accent1"/>
          </a:solidFill>
          <a:ln w="12700" cap="flat" cmpd="sng">
            <a:solidFill>
              <a:srgbClr val="2F84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ai Jamjuree"/>
              <a:ea typeface="Bai Jamjuree"/>
              <a:cs typeface="Bai Jamjuree"/>
              <a:sym typeface="Bai Jamjuree"/>
            </a:endParaRPr>
          </a:p>
        </p:txBody>
      </p:sp>
      <p:sp>
        <p:nvSpPr>
          <p:cNvPr id="151" name="Google Shape;151;p13"/>
          <p:cNvSpPr txBox="1"/>
          <p:nvPr/>
        </p:nvSpPr>
        <p:spPr>
          <a:xfrm>
            <a:off x="2393295" y="5186590"/>
            <a:ext cx="1314625" cy="646331"/>
          </a:xfrm>
          <a:prstGeom prst="rect">
            <a:avLst/>
          </a:prstGeom>
          <a:solidFill>
            <a:srgbClr val="41B6E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Trained ML model</a:t>
            </a:r>
            <a:endParaRPr sz="1400" b="0" i="0" u="none" strike="noStrike" cap="none">
              <a:solidFill>
                <a:srgbClr val="000000"/>
              </a:solidFill>
              <a:latin typeface="Arial"/>
              <a:ea typeface="Arial"/>
              <a:cs typeface="Arial"/>
              <a:sym typeface="Arial"/>
            </a:endParaRPr>
          </a:p>
        </p:txBody>
      </p:sp>
      <p:sp>
        <p:nvSpPr>
          <p:cNvPr id="152" name="Google Shape;152;p13"/>
          <p:cNvSpPr/>
          <p:nvPr/>
        </p:nvSpPr>
        <p:spPr>
          <a:xfrm>
            <a:off x="7073092" y="2925507"/>
            <a:ext cx="1845729" cy="838351"/>
          </a:xfrm>
          <a:prstGeom prst="roundRect">
            <a:avLst>
              <a:gd name="adj" fmla="val 16667"/>
            </a:avLst>
          </a:prstGeom>
          <a:solidFill>
            <a:schemeClr val="accent1"/>
          </a:solidFill>
          <a:ln w="12700" cap="flat" cmpd="sng">
            <a:solidFill>
              <a:srgbClr val="2F84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ai Jamjuree"/>
              <a:ea typeface="Bai Jamjuree"/>
              <a:cs typeface="Bai Jamjuree"/>
              <a:sym typeface="Bai Jamjuree"/>
            </a:endParaRPr>
          </a:p>
        </p:txBody>
      </p:sp>
      <p:sp>
        <p:nvSpPr>
          <p:cNvPr id="153" name="Google Shape;153;p13"/>
          <p:cNvSpPr txBox="1"/>
          <p:nvPr/>
        </p:nvSpPr>
        <p:spPr>
          <a:xfrm>
            <a:off x="7295466" y="3021516"/>
            <a:ext cx="1314625" cy="646331"/>
          </a:xfrm>
          <a:prstGeom prst="rect">
            <a:avLst/>
          </a:prstGeom>
          <a:solidFill>
            <a:srgbClr val="41B6E6"/>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Trained ML model</a:t>
            </a:r>
            <a:endParaRPr sz="1400" b="0" i="0" u="none" strike="noStrike" cap="none">
              <a:solidFill>
                <a:srgbClr val="000000"/>
              </a:solidFill>
              <a:latin typeface="Arial"/>
              <a:ea typeface="Arial"/>
              <a:cs typeface="Arial"/>
              <a:sym typeface="Arial"/>
            </a:endParaRPr>
          </a:p>
        </p:txBody>
      </p:sp>
      <p:cxnSp>
        <p:nvCxnSpPr>
          <p:cNvPr id="154" name="Google Shape;154;p13"/>
          <p:cNvCxnSpPr/>
          <p:nvPr/>
        </p:nvCxnSpPr>
        <p:spPr>
          <a:xfrm>
            <a:off x="7876580" y="2281625"/>
            <a:ext cx="0" cy="505007"/>
          </a:xfrm>
          <a:prstGeom prst="straightConnector1">
            <a:avLst/>
          </a:prstGeom>
          <a:noFill/>
          <a:ln w="38100" cap="flat" cmpd="sng">
            <a:solidFill>
              <a:schemeClr val="accent1"/>
            </a:solidFill>
            <a:prstDash val="solid"/>
            <a:miter lim="800000"/>
            <a:headEnd type="none" w="sm" len="sm"/>
            <a:tailEnd type="triangle" w="med" len="med"/>
          </a:ln>
        </p:spPr>
      </p:cxnSp>
      <p:cxnSp>
        <p:nvCxnSpPr>
          <p:cNvPr id="155" name="Google Shape;155;p13"/>
          <p:cNvCxnSpPr/>
          <p:nvPr/>
        </p:nvCxnSpPr>
        <p:spPr>
          <a:xfrm>
            <a:off x="7896093" y="3942986"/>
            <a:ext cx="0" cy="505007"/>
          </a:xfrm>
          <a:prstGeom prst="straightConnector1">
            <a:avLst/>
          </a:prstGeom>
          <a:noFill/>
          <a:ln w="38100" cap="flat" cmpd="sng">
            <a:solidFill>
              <a:schemeClr val="accent1"/>
            </a:solidFill>
            <a:prstDash val="solid"/>
            <a:miter lim="800000"/>
            <a:headEnd type="none" w="sm" len="sm"/>
            <a:tailEnd type="triangle" w="med" len="med"/>
          </a:ln>
        </p:spPr>
      </p:cxnSp>
      <p:sp>
        <p:nvSpPr>
          <p:cNvPr id="156" name="Google Shape;156;p13"/>
          <p:cNvSpPr txBox="1"/>
          <p:nvPr/>
        </p:nvSpPr>
        <p:spPr>
          <a:xfrm>
            <a:off x="6973566" y="5648255"/>
            <a:ext cx="213757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Scored molecules</a:t>
            </a:r>
            <a:endParaRPr sz="1400" b="0" i="0" u="none" strike="noStrike" cap="none">
              <a:solidFill>
                <a:srgbClr val="000000"/>
              </a:solidFill>
              <a:latin typeface="Arial"/>
              <a:ea typeface="Arial"/>
              <a:cs typeface="Arial"/>
              <a:sym typeface="Arial"/>
            </a:endParaRPr>
          </a:p>
        </p:txBody>
      </p:sp>
      <p:pic>
        <p:nvPicPr>
          <p:cNvPr id="157" name="Google Shape;157;p13"/>
          <p:cNvPicPr preferRelativeResize="0"/>
          <p:nvPr/>
        </p:nvPicPr>
        <p:blipFill rotWithShape="1">
          <a:blip r:embed="rId4">
            <a:alphaModFix/>
          </a:blip>
          <a:srcRect l="16125" t="7193" b="9614"/>
          <a:stretch/>
        </p:blipFill>
        <p:spPr>
          <a:xfrm>
            <a:off x="7182173" y="4674362"/>
            <a:ext cx="1627566" cy="943758"/>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5"/>
          <p:cNvSpPr txBox="1">
            <a:spLocks noGrp="1"/>
          </p:cNvSpPr>
          <p:nvPr>
            <p:ph type="title"/>
          </p:nvPr>
        </p:nvSpPr>
        <p:spPr>
          <a:xfrm>
            <a:off x="965200" y="558930"/>
            <a:ext cx="10753834" cy="5262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41B6E6"/>
              </a:buClr>
              <a:buSzPts val="3800"/>
              <a:buFont typeface="Bai Jamjuree"/>
              <a:buNone/>
            </a:pPr>
            <a:r>
              <a:rPr lang="en-US">
                <a:solidFill>
                  <a:srgbClr val="41B6E6"/>
                </a:solidFill>
              </a:rPr>
              <a:t>Our problem – cancer drug</a:t>
            </a:r>
            <a:endParaRPr/>
          </a:p>
        </p:txBody>
      </p:sp>
      <p:sp>
        <p:nvSpPr>
          <p:cNvPr id="170" name="Google Shape;170;p15"/>
          <p:cNvSpPr txBox="1">
            <a:spLocks noGrp="1"/>
          </p:cNvSpPr>
          <p:nvPr>
            <p:ph type="sldNum" idx="12"/>
          </p:nvPr>
        </p:nvSpPr>
        <p:spPr>
          <a:xfrm>
            <a:off x="8975834" y="6446579"/>
            <a:ext cx="2743200" cy="184666"/>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200"/>
              <a:buNone/>
            </a:pPr>
            <a:fld id="{00000000-1234-1234-1234-123412341234}" type="slidenum">
              <a:rPr lang="en-US"/>
              <a:t>85</a:t>
            </a:fld>
            <a:endParaRPr/>
          </a:p>
        </p:txBody>
      </p:sp>
      <p:sp>
        <p:nvSpPr>
          <p:cNvPr id="171" name="Google Shape;171;p15"/>
          <p:cNvSpPr txBox="1"/>
          <p:nvPr/>
        </p:nvSpPr>
        <p:spPr>
          <a:xfrm>
            <a:off x="878490" y="1690062"/>
            <a:ext cx="9086325" cy="347783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a:solidFill>
                  <a:schemeClr val="lt1"/>
                </a:solidFill>
                <a:latin typeface="Bai Jamjuree"/>
                <a:ea typeface="Bai Jamjuree"/>
                <a:cs typeface="Bai Jamjuree"/>
                <a:sym typeface="Bai Jamjuree"/>
              </a:rPr>
              <a:t>Normally, our immune system detects and destroys abnormal cells preventing them from growing into cancerous tumors</a:t>
            </a:r>
            <a:endParaRPr sz="1400" b="0" i="0" u="none" strike="noStrike" cap="none">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chemeClr val="dk1"/>
              </a:buClr>
              <a:buSzPts val="2000"/>
              <a:buFont typeface="Arial"/>
              <a:buNone/>
            </a:pPr>
            <a:endParaRPr sz="2000" b="0" i="0" u="none" strike="noStrike" cap="none">
              <a:solidFill>
                <a:schemeClr val="lt1"/>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a:solidFill>
                  <a:schemeClr val="lt1"/>
                </a:solidFill>
                <a:latin typeface="Bai Jamjuree"/>
                <a:ea typeface="Bai Jamjuree"/>
                <a:cs typeface="Bai Jamjuree"/>
                <a:sym typeface="Bai Jamjuree"/>
              </a:rPr>
              <a:t>Drug is used to stimulate the immune system to fight the cancer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a:solidFill>
                  <a:schemeClr val="lt1"/>
                </a:solidFill>
                <a:latin typeface="Bai Jamjuree"/>
                <a:ea typeface="Bai Jamjuree"/>
                <a:cs typeface="Bai Jamjuree"/>
                <a:sym typeface="Bai Jamjuree"/>
              </a:rPr>
              <a:t>One dose costs $20,958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a:solidFill>
                  <a:schemeClr val="lt1"/>
                </a:solidFill>
                <a:latin typeface="Bai Jamjuree"/>
                <a:ea typeface="Bai Jamjuree"/>
                <a:cs typeface="Bai Jamjuree"/>
                <a:sym typeface="Bai Jamjuree"/>
              </a:rPr>
              <a:t>Large potential to discover more molecules that regulate the immune system</a:t>
            </a:r>
            <a:endParaRPr/>
          </a:p>
          <a:p>
            <a:pPr marL="285750" marR="0" lvl="0" indent="-158750" algn="l" rtl="0">
              <a:lnSpc>
                <a:spcPct val="100000"/>
              </a:lnSpc>
              <a:spcBef>
                <a:spcPts val="0"/>
              </a:spcBef>
              <a:spcAft>
                <a:spcPts val="0"/>
              </a:spcAft>
              <a:buClr>
                <a:schemeClr val="lt1"/>
              </a:buClr>
              <a:buSzPts val="2000"/>
              <a:buFont typeface="Arial"/>
              <a:buNone/>
            </a:pPr>
            <a:endParaRPr sz="2000" b="0" i="0" u="none" strike="noStrike" cap="none">
              <a:solidFill>
                <a:schemeClr val="lt1"/>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b="1" i="0" u="none" strike="noStrike" cap="none">
                <a:solidFill>
                  <a:schemeClr val="lt1"/>
                </a:solidFill>
                <a:latin typeface="Bai Jamjuree"/>
                <a:ea typeface="Bai Jamjuree"/>
                <a:cs typeface="Bai Jamjuree"/>
                <a:sym typeface="Bai Jamjuree"/>
              </a:rPr>
              <a:t>Our goal is to build a model that identifies these regulators of the immune system</a:t>
            </a:r>
            <a:endParaRPr sz="1400" b="0" i="0" u="none" strike="noStrike" cap="none">
              <a:solidFill>
                <a:srgbClr val="000000"/>
              </a:solidFill>
              <a:latin typeface="Arial"/>
              <a:ea typeface="Arial"/>
              <a:cs typeface="Arial"/>
              <a:sym typeface="Arial"/>
            </a:endParaRPr>
          </a:p>
        </p:txBody>
      </p:sp>
      <p:pic>
        <p:nvPicPr>
          <p:cNvPr id="172" name="Google Shape;172;p15"/>
          <p:cNvPicPr preferRelativeResize="0"/>
          <p:nvPr/>
        </p:nvPicPr>
        <p:blipFill rotWithShape="1">
          <a:blip r:embed="rId3">
            <a:alphaModFix/>
          </a:blip>
          <a:srcRect/>
          <a:stretch/>
        </p:blipFill>
        <p:spPr>
          <a:xfrm>
            <a:off x="9739295" y="244046"/>
            <a:ext cx="2205260" cy="25194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6"/>
          <p:cNvSpPr txBox="1">
            <a:spLocks noGrp="1"/>
          </p:cNvSpPr>
          <p:nvPr>
            <p:ph type="title"/>
          </p:nvPr>
        </p:nvSpPr>
        <p:spPr>
          <a:xfrm>
            <a:off x="965200" y="558930"/>
            <a:ext cx="10753834" cy="5262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41B6E6"/>
              </a:buClr>
              <a:buSzPts val="3800"/>
              <a:buFont typeface="Bai Jamjuree"/>
              <a:buNone/>
            </a:pPr>
            <a:r>
              <a:rPr lang="en-US">
                <a:solidFill>
                  <a:srgbClr val="41B6E6"/>
                </a:solidFill>
              </a:rPr>
              <a:t>Classification problem</a:t>
            </a:r>
            <a:endParaRPr/>
          </a:p>
        </p:txBody>
      </p:sp>
      <p:sp>
        <p:nvSpPr>
          <p:cNvPr id="178" name="Google Shape;178;p16"/>
          <p:cNvSpPr txBox="1">
            <a:spLocks noGrp="1"/>
          </p:cNvSpPr>
          <p:nvPr>
            <p:ph type="sldNum" idx="12"/>
          </p:nvPr>
        </p:nvSpPr>
        <p:spPr>
          <a:xfrm>
            <a:off x="8975834" y="6446579"/>
            <a:ext cx="2743200" cy="184666"/>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200"/>
              <a:buNone/>
            </a:pPr>
            <a:fld id="{00000000-1234-1234-1234-123412341234}" type="slidenum">
              <a:rPr lang="en-US"/>
              <a:t>86</a:t>
            </a:fld>
            <a:endParaRPr/>
          </a:p>
        </p:txBody>
      </p:sp>
      <p:sp>
        <p:nvSpPr>
          <p:cNvPr id="179" name="Google Shape;179;p16"/>
          <p:cNvSpPr txBox="1"/>
          <p:nvPr/>
        </p:nvSpPr>
        <p:spPr>
          <a:xfrm>
            <a:off x="965199" y="1118271"/>
            <a:ext cx="646273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41B6E6"/>
                </a:solidFill>
                <a:latin typeface="Bai Jamjuree"/>
                <a:ea typeface="Bai Jamjuree"/>
                <a:cs typeface="Bai Jamjuree"/>
                <a:sym typeface="Bai Jamjuree"/>
              </a:rPr>
              <a:t>Is the molecule an immune regulator or not?</a:t>
            </a:r>
            <a:endParaRPr sz="1400" b="0" i="0" u="none" strike="noStrike" cap="none">
              <a:solidFill>
                <a:srgbClr val="000000"/>
              </a:solidFill>
              <a:latin typeface="Arial"/>
              <a:ea typeface="Arial"/>
              <a:cs typeface="Arial"/>
              <a:sym typeface="Arial"/>
            </a:endParaRPr>
          </a:p>
        </p:txBody>
      </p:sp>
      <p:cxnSp>
        <p:nvCxnSpPr>
          <p:cNvPr id="180" name="Google Shape;180;p16"/>
          <p:cNvCxnSpPr/>
          <p:nvPr/>
        </p:nvCxnSpPr>
        <p:spPr>
          <a:xfrm rot="10800000" flipH="1">
            <a:off x="4124325" y="3981450"/>
            <a:ext cx="1358899" cy="6350"/>
          </a:xfrm>
          <a:prstGeom prst="straightConnector1">
            <a:avLst/>
          </a:prstGeom>
          <a:noFill/>
          <a:ln w="28575" cap="flat" cmpd="sng">
            <a:solidFill>
              <a:schemeClr val="lt1"/>
            </a:solidFill>
            <a:prstDash val="solid"/>
            <a:miter lim="800000"/>
            <a:headEnd type="none" w="sm" len="sm"/>
            <a:tailEnd type="triangle" w="med" len="med"/>
          </a:ln>
        </p:spPr>
      </p:cxnSp>
      <p:sp>
        <p:nvSpPr>
          <p:cNvPr id="181" name="Google Shape;181;p16"/>
          <p:cNvSpPr txBox="1"/>
          <p:nvPr/>
        </p:nvSpPr>
        <p:spPr>
          <a:xfrm>
            <a:off x="1844813" y="4468872"/>
            <a:ext cx="2479078"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Trained on published scientific articles</a:t>
            </a:r>
            <a:endParaRPr sz="1400" b="0" i="0" u="none" strike="noStrike" cap="none">
              <a:solidFill>
                <a:srgbClr val="000000"/>
              </a:solidFill>
              <a:latin typeface="Arial"/>
              <a:ea typeface="Arial"/>
              <a:cs typeface="Arial"/>
              <a:sym typeface="Arial"/>
            </a:endParaRPr>
          </a:p>
        </p:txBody>
      </p:sp>
      <p:sp>
        <p:nvSpPr>
          <p:cNvPr id="182" name="Google Shape;182;p16"/>
          <p:cNvSpPr txBox="1"/>
          <p:nvPr/>
        </p:nvSpPr>
        <p:spPr>
          <a:xfrm>
            <a:off x="4691590" y="4418171"/>
            <a:ext cx="420369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Bai Jamjuree"/>
                <a:ea typeface="Bai Jamjuree"/>
                <a:cs typeface="Bai Jamjuree"/>
                <a:sym typeface="Bai Jamjuree"/>
              </a:rPr>
              <a:t>Immune regulator classifier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Classifies molecules as immune regulators or not (binary)</a:t>
            </a:r>
            <a:endParaRPr sz="1400" b="0" i="0" u="none" strike="noStrike" cap="none">
              <a:solidFill>
                <a:srgbClr val="000000"/>
              </a:solidFill>
              <a:latin typeface="Arial"/>
              <a:ea typeface="Arial"/>
              <a:cs typeface="Arial"/>
              <a:sym typeface="Arial"/>
            </a:endParaRPr>
          </a:p>
        </p:txBody>
      </p:sp>
      <p:cxnSp>
        <p:nvCxnSpPr>
          <p:cNvPr id="183" name="Google Shape;183;p16"/>
          <p:cNvCxnSpPr/>
          <p:nvPr/>
        </p:nvCxnSpPr>
        <p:spPr>
          <a:xfrm rot="10800000" flipH="1">
            <a:off x="7775574" y="3981450"/>
            <a:ext cx="1358899" cy="6350"/>
          </a:xfrm>
          <a:prstGeom prst="straightConnector1">
            <a:avLst/>
          </a:prstGeom>
          <a:noFill/>
          <a:ln w="28575" cap="flat" cmpd="sng">
            <a:solidFill>
              <a:schemeClr val="lt1"/>
            </a:solidFill>
            <a:prstDash val="solid"/>
            <a:miter lim="800000"/>
            <a:headEnd type="none" w="sm" len="sm"/>
            <a:tailEnd type="triangle" w="med" len="med"/>
          </a:ln>
        </p:spPr>
      </p:cxnSp>
      <p:sp>
        <p:nvSpPr>
          <p:cNvPr id="184" name="Google Shape;184;p16"/>
          <p:cNvSpPr txBox="1"/>
          <p:nvPr/>
        </p:nvSpPr>
        <p:spPr>
          <a:xfrm>
            <a:off x="8973313" y="3674100"/>
            <a:ext cx="210455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Bai Jamjuree"/>
                <a:ea typeface="Bai Jamjuree"/>
                <a:cs typeface="Bai Jamjuree"/>
                <a:sym typeface="Bai Jamjuree"/>
              </a:rPr>
              <a:t> Model performance</a:t>
            </a:r>
            <a:r>
              <a:rPr lang="en-US" sz="1800" b="0" i="0" u="none" strike="noStrike" cap="none">
                <a:solidFill>
                  <a:schemeClr val="lt1"/>
                </a:solidFill>
                <a:latin typeface="Bai Jamjuree"/>
                <a:ea typeface="Bai Jamjuree"/>
                <a:cs typeface="Bai Jamjuree"/>
                <a:sym typeface="Bai Jamjuree"/>
              </a:rPr>
              <a:t> </a:t>
            </a:r>
            <a:endParaRPr sz="1400" b="0" i="0" u="none" strike="noStrike" cap="none">
              <a:solidFill>
                <a:srgbClr val="000000"/>
              </a:solidFill>
              <a:latin typeface="Arial"/>
              <a:ea typeface="Arial"/>
              <a:cs typeface="Arial"/>
              <a:sym typeface="Arial"/>
            </a:endParaRPr>
          </a:p>
        </p:txBody>
      </p:sp>
      <p:sp>
        <p:nvSpPr>
          <p:cNvPr id="185" name="Google Shape;185;p16"/>
          <p:cNvSpPr/>
          <p:nvPr/>
        </p:nvSpPr>
        <p:spPr>
          <a:xfrm>
            <a:off x="1106863" y="2725673"/>
            <a:ext cx="1174750" cy="529167"/>
          </a:xfrm>
          <a:prstGeom prst="can">
            <a:avLst>
              <a:gd name="adj" fmla="val 25000"/>
            </a:avLst>
          </a:prstGeom>
          <a:gradFill>
            <a:gsLst>
              <a:gs pos="0">
                <a:srgbClr val="1D6C8C"/>
              </a:gs>
              <a:gs pos="50000">
                <a:srgbClr val="2B9CCA"/>
              </a:gs>
              <a:gs pos="100000">
                <a:srgbClr val="34BBF2"/>
              </a:gs>
            </a:gsLst>
            <a:path path="circle">
              <a:fillToRect l="50000" t="50000" r="50000" b="50000"/>
            </a:path>
            <a:tileRect/>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Bai Jamjuree"/>
                <a:ea typeface="Bai Jamjuree"/>
                <a:cs typeface="Bai Jamjuree"/>
                <a:sym typeface="Bai Jamjuree"/>
              </a:rPr>
              <a:t>PubMed</a:t>
            </a:r>
            <a:endParaRPr sz="1800" b="0" i="0" u="none" strike="noStrike" cap="none">
              <a:solidFill>
                <a:schemeClr val="lt1"/>
              </a:solidFill>
              <a:latin typeface="Bai Jamjuree"/>
              <a:ea typeface="Bai Jamjuree"/>
              <a:cs typeface="Bai Jamjuree"/>
              <a:sym typeface="Bai Jamjuree"/>
            </a:endParaRPr>
          </a:p>
        </p:txBody>
      </p:sp>
      <p:cxnSp>
        <p:nvCxnSpPr>
          <p:cNvPr id="186" name="Google Shape;186;p16"/>
          <p:cNvCxnSpPr/>
          <p:nvPr/>
        </p:nvCxnSpPr>
        <p:spPr>
          <a:xfrm>
            <a:off x="2308072" y="3242565"/>
            <a:ext cx="649817" cy="321734"/>
          </a:xfrm>
          <a:prstGeom prst="straightConnector1">
            <a:avLst/>
          </a:prstGeom>
          <a:noFill/>
          <a:ln w="9525" cap="flat" cmpd="sng">
            <a:solidFill>
              <a:schemeClr val="lt1"/>
            </a:solidFill>
            <a:prstDash val="dash"/>
            <a:miter lim="800000"/>
            <a:headEnd type="none" w="sm" len="sm"/>
            <a:tailEnd type="triangle" w="med" len="med"/>
          </a:ln>
        </p:spPr>
      </p:cxnSp>
      <p:sp>
        <p:nvSpPr>
          <p:cNvPr id="187" name="Google Shape;187;p16"/>
          <p:cNvSpPr/>
          <p:nvPr/>
        </p:nvSpPr>
        <p:spPr>
          <a:xfrm>
            <a:off x="4323891" y="2345658"/>
            <a:ext cx="1905778" cy="770706"/>
          </a:xfrm>
          <a:prstGeom prst="can">
            <a:avLst>
              <a:gd name="adj" fmla="val 25000"/>
            </a:avLst>
          </a:prstGeom>
          <a:gradFill>
            <a:gsLst>
              <a:gs pos="0">
                <a:srgbClr val="1D6C8C"/>
              </a:gs>
              <a:gs pos="50000">
                <a:srgbClr val="2B9CCA"/>
              </a:gs>
              <a:gs pos="100000">
                <a:srgbClr val="34BBF2"/>
              </a:gs>
            </a:gsLst>
            <a:path path="circle">
              <a:fillToRect l="50000" t="50000" r="50000" b="50000"/>
            </a:path>
            <a:tileRect/>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Bai Jamjuree"/>
                <a:ea typeface="Bai Jamjuree"/>
                <a:cs typeface="Bai Jamjuree"/>
                <a:sym typeface="Bai Jamjuree"/>
              </a:rPr>
              <a:t>Molecule dataset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Bai Jamjuree"/>
                <a:ea typeface="Bai Jamjuree"/>
                <a:cs typeface="Bai Jamjuree"/>
                <a:sym typeface="Bai Jamjuree"/>
              </a:rPr>
              <a:t>(120 molecules)</a:t>
            </a:r>
            <a:endParaRPr sz="1400" b="0" i="0" u="none" strike="noStrike" cap="none">
              <a:solidFill>
                <a:srgbClr val="000000"/>
              </a:solidFill>
              <a:latin typeface="Arial"/>
              <a:ea typeface="Arial"/>
              <a:cs typeface="Arial"/>
              <a:sym typeface="Arial"/>
            </a:endParaRPr>
          </a:p>
        </p:txBody>
      </p:sp>
      <p:cxnSp>
        <p:nvCxnSpPr>
          <p:cNvPr id="188" name="Google Shape;188;p16"/>
          <p:cNvCxnSpPr/>
          <p:nvPr/>
        </p:nvCxnSpPr>
        <p:spPr>
          <a:xfrm>
            <a:off x="5796491" y="3209924"/>
            <a:ext cx="649817" cy="321734"/>
          </a:xfrm>
          <a:prstGeom prst="straightConnector1">
            <a:avLst/>
          </a:prstGeom>
          <a:noFill/>
          <a:ln w="9525" cap="flat" cmpd="sng">
            <a:solidFill>
              <a:schemeClr val="lt1"/>
            </a:solidFill>
            <a:prstDash val="dash"/>
            <a:miter lim="800000"/>
            <a:headEnd type="none" w="sm" len="sm"/>
            <a:tailEnd type="triangle" w="med" len="med"/>
          </a:ln>
        </p:spPr>
      </p:cxnSp>
      <p:sp>
        <p:nvSpPr>
          <p:cNvPr id="189" name="Google Shape;189;p16"/>
          <p:cNvSpPr/>
          <p:nvPr/>
        </p:nvSpPr>
        <p:spPr>
          <a:xfrm>
            <a:off x="2166408" y="3685101"/>
            <a:ext cx="1712382" cy="783771"/>
          </a:xfrm>
          <a:prstGeom prst="roundRect">
            <a:avLst>
              <a:gd name="adj" fmla="val 16667"/>
            </a:avLst>
          </a:prstGeom>
          <a:solidFill>
            <a:srgbClr val="151A3A"/>
          </a:solidFill>
          <a:ln w="12700" cap="flat" cmpd="sng">
            <a:solidFill>
              <a:srgbClr val="2F84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Bai Jamjuree"/>
                <a:ea typeface="Bai Jamjuree"/>
                <a:cs typeface="Bai Jamjuree"/>
                <a:sym typeface="Bai Jamjuree"/>
              </a:rPr>
              <a:t>NLP model</a:t>
            </a:r>
            <a:endParaRPr sz="1400" b="0" i="0" u="none" strike="noStrike" cap="none">
              <a:solidFill>
                <a:srgbClr val="000000"/>
              </a:solidFill>
              <a:latin typeface="Arial"/>
              <a:ea typeface="Arial"/>
              <a:cs typeface="Arial"/>
              <a:sym typeface="Arial"/>
            </a:endParaRPr>
          </a:p>
        </p:txBody>
      </p:sp>
      <p:sp>
        <p:nvSpPr>
          <p:cNvPr id="190" name="Google Shape;190;p16"/>
          <p:cNvSpPr/>
          <p:nvPr/>
        </p:nvSpPr>
        <p:spPr>
          <a:xfrm>
            <a:off x="5805811" y="3605381"/>
            <a:ext cx="1712382" cy="783771"/>
          </a:xfrm>
          <a:prstGeom prst="roundRect">
            <a:avLst>
              <a:gd name="adj" fmla="val 16667"/>
            </a:avLst>
          </a:prstGeom>
          <a:solidFill>
            <a:srgbClr val="151A3A"/>
          </a:solidFill>
          <a:ln w="12700" cap="flat" cmpd="sng">
            <a:solidFill>
              <a:srgbClr val="2F84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Bai Jamjuree"/>
                <a:ea typeface="Bai Jamjuree"/>
                <a:cs typeface="Bai Jamjuree"/>
                <a:sym typeface="Bai Jamjuree"/>
              </a:rPr>
              <a:t>Classifier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3"/>
          <p:cNvSpPr txBox="1">
            <a:spLocks noGrp="1"/>
          </p:cNvSpPr>
          <p:nvPr>
            <p:ph type="title"/>
          </p:nvPr>
        </p:nvSpPr>
        <p:spPr>
          <a:xfrm>
            <a:off x="965200" y="385065"/>
            <a:ext cx="10753834" cy="1052596"/>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41B6E6"/>
              </a:buClr>
              <a:buSzPts val="3800"/>
              <a:buFont typeface="Bai Jamjuree"/>
              <a:buNone/>
            </a:pPr>
            <a:r>
              <a:rPr lang="en-US">
                <a:solidFill>
                  <a:srgbClr val="41B6E6"/>
                </a:solidFill>
              </a:rPr>
              <a:t>How to find immune regulators that are not yet known?</a:t>
            </a:r>
            <a:endParaRPr/>
          </a:p>
        </p:txBody>
      </p:sp>
      <p:sp>
        <p:nvSpPr>
          <p:cNvPr id="252" name="Google Shape;252;p23"/>
          <p:cNvSpPr txBox="1">
            <a:spLocks noGrp="1"/>
          </p:cNvSpPr>
          <p:nvPr>
            <p:ph type="sldNum" idx="12"/>
          </p:nvPr>
        </p:nvSpPr>
        <p:spPr>
          <a:xfrm>
            <a:off x="8975834" y="6446579"/>
            <a:ext cx="2743200" cy="184666"/>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200"/>
              <a:buNone/>
            </a:pPr>
            <a:fld id="{00000000-1234-1234-1234-123412341234}" type="slidenum">
              <a:rPr lang="en-US"/>
              <a:t>87</a:t>
            </a:fld>
            <a:endParaRPr/>
          </a:p>
        </p:txBody>
      </p:sp>
      <p:sp>
        <p:nvSpPr>
          <p:cNvPr id="253" name="Google Shape;253;p23"/>
          <p:cNvSpPr txBox="1"/>
          <p:nvPr/>
        </p:nvSpPr>
        <p:spPr>
          <a:xfrm>
            <a:off x="965200" y="1473334"/>
            <a:ext cx="9806909" cy="132343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a:solidFill>
                  <a:srgbClr val="FFFFFF"/>
                </a:solidFill>
                <a:latin typeface="Bai Jamjuree"/>
                <a:ea typeface="Bai Jamjuree"/>
                <a:cs typeface="Bai Jamjuree"/>
                <a:sym typeface="Bai Jamjuree"/>
              </a:rPr>
              <a:t>How many immune regulators could be developed in the future or should be investigated further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a:solidFill>
                  <a:srgbClr val="FFFFFF"/>
                </a:solidFill>
                <a:latin typeface="Bai Jamjuree"/>
                <a:ea typeface="Bai Jamjuree"/>
                <a:cs typeface="Bai Jamjuree"/>
                <a:sym typeface="Bai Jamjuree"/>
              </a:rPr>
              <a:t>We scored database of 22k molecules, top 50 shown</a:t>
            </a:r>
            <a:endParaRPr sz="2000" b="0" i="0" u="none" strike="noStrike" cap="none">
              <a:solidFill>
                <a:schemeClr val="lt1"/>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chemeClr val="lt1"/>
              </a:buClr>
              <a:buSzPts val="2000"/>
              <a:buFont typeface="Arial"/>
              <a:buChar char="•"/>
            </a:pPr>
            <a:r>
              <a:rPr lang="en-US" sz="2000" b="0" i="0" u="none" strike="noStrike" cap="none">
                <a:solidFill>
                  <a:schemeClr val="lt1"/>
                </a:solidFill>
                <a:latin typeface="Bai Jamjuree"/>
                <a:ea typeface="Bai Jamjuree"/>
                <a:cs typeface="Bai Jamjuree"/>
                <a:sym typeface="Bai Jamjuree"/>
              </a:rPr>
              <a:t>Quick and easy to create molecule shortlist</a:t>
            </a:r>
            <a:endParaRPr sz="2000" b="0" i="0" u="none" strike="noStrike" cap="none">
              <a:solidFill>
                <a:srgbClr val="FFFFFF"/>
              </a:solidFill>
              <a:latin typeface="Bai Jamjuree"/>
              <a:ea typeface="Bai Jamjuree"/>
              <a:cs typeface="Bai Jamjuree"/>
              <a:sym typeface="Bai Jamjuree"/>
            </a:endParaRPr>
          </a:p>
        </p:txBody>
      </p:sp>
      <p:pic>
        <p:nvPicPr>
          <p:cNvPr id="254" name="Google Shape;254;p23"/>
          <p:cNvPicPr preferRelativeResize="0"/>
          <p:nvPr/>
        </p:nvPicPr>
        <p:blipFill rotWithShape="1">
          <a:blip r:embed="rId3">
            <a:alphaModFix/>
          </a:blip>
          <a:srcRect/>
          <a:stretch/>
        </p:blipFill>
        <p:spPr>
          <a:xfrm>
            <a:off x="1152050" y="2832450"/>
            <a:ext cx="8679301" cy="39963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5"/>
          <p:cNvSpPr txBox="1">
            <a:spLocks noGrp="1"/>
          </p:cNvSpPr>
          <p:nvPr>
            <p:ph type="title"/>
          </p:nvPr>
        </p:nvSpPr>
        <p:spPr>
          <a:xfrm>
            <a:off x="965200" y="558930"/>
            <a:ext cx="10753834" cy="5262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41B6E6"/>
              </a:buClr>
              <a:buSzPts val="3800"/>
              <a:buFont typeface="Bai Jamjuree"/>
              <a:buNone/>
            </a:pPr>
            <a:r>
              <a:rPr lang="en-US">
                <a:solidFill>
                  <a:srgbClr val="41B6E6"/>
                </a:solidFill>
              </a:rPr>
              <a:t>Summary</a:t>
            </a:r>
            <a:endParaRPr/>
          </a:p>
        </p:txBody>
      </p:sp>
      <p:sp>
        <p:nvSpPr>
          <p:cNvPr id="269" name="Google Shape;269;p25"/>
          <p:cNvSpPr txBox="1">
            <a:spLocks noGrp="1"/>
          </p:cNvSpPr>
          <p:nvPr>
            <p:ph type="sldNum" idx="12"/>
          </p:nvPr>
        </p:nvSpPr>
        <p:spPr>
          <a:xfrm>
            <a:off x="8975834" y="6446579"/>
            <a:ext cx="2743200" cy="184666"/>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200"/>
              <a:buNone/>
            </a:pPr>
            <a:fld id="{00000000-1234-1234-1234-123412341234}" type="slidenum">
              <a:rPr lang="en-US"/>
              <a:t>88</a:t>
            </a:fld>
            <a:endParaRPr/>
          </a:p>
        </p:txBody>
      </p:sp>
      <p:sp>
        <p:nvSpPr>
          <p:cNvPr id="270" name="Google Shape;270;p25"/>
          <p:cNvSpPr txBox="1"/>
          <p:nvPr/>
        </p:nvSpPr>
        <p:spPr>
          <a:xfrm>
            <a:off x="965200" y="1401664"/>
            <a:ext cx="9775780" cy="50782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1B6E6"/>
                </a:solidFill>
                <a:latin typeface="Bai Jamjuree"/>
                <a:ea typeface="Bai Jamjuree"/>
                <a:cs typeface="Bai Jamjuree"/>
                <a:sym typeface="Bai Jamjuree"/>
              </a:rPr>
              <a:t>Challenges</a:t>
            </a:r>
            <a:r>
              <a:rPr lang="en-US" sz="2000" b="0" i="0" u="none" strike="noStrike" cap="none">
                <a:solidFill>
                  <a:srgbClr val="FFFFFF"/>
                </a:solidFill>
                <a:latin typeface="Bai Jamjuree"/>
                <a:ea typeface="Bai Jamjuree"/>
                <a:cs typeface="Bai Jamjuree"/>
                <a:sym typeface="Bai Jamjuree"/>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a:solidFill>
                  <a:srgbClr val="FFFFFF"/>
                </a:solidFill>
                <a:latin typeface="Bai Jamjuree"/>
                <a:ea typeface="Bai Jamjuree"/>
                <a:cs typeface="Bai Jamjuree"/>
                <a:sym typeface="Bai Jamjuree"/>
              </a:rPr>
              <a:t>Datasets with small sample sizes – need to deal with overfitting</a:t>
            </a:r>
            <a:endParaRPr sz="1400" b="0" i="0" u="none" strike="noStrike" cap="none">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chemeClr val="dk1"/>
              </a:buClr>
              <a:buSzPts val="2000"/>
              <a:buFont typeface="Arial"/>
              <a:buNone/>
            </a:pPr>
            <a:endParaRPr sz="2000" b="0" i="0" u="none" strike="noStrike" cap="none">
              <a:solidFill>
                <a:srgbClr val="FFFFFF"/>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a:solidFill>
                  <a:srgbClr val="FFFFFF"/>
                </a:solidFill>
                <a:latin typeface="Bai Jamjuree"/>
                <a:ea typeface="Bai Jamjuree"/>
                <a:cs typeface="Bai Jamjuree"/>
                <a:sym typeface="Bai Jamjuree"/>
              </a:rPr>
              <a:t>Very imbalanced datasets</a:t>
            </a:r>
            <a:endParaRPr sz="1400" b="0" i="0" u="none" strike="noStrike" cap="none">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chemeClr val="dk1"/>
              </a:buClr>
              <a:buSzPts val="2000"/>
              <a:buFont typeface="Arial"/>
              <a:buNone/>
            </a:pPr>
            <a:endParaRPr sz="2000" b="0" i="0" u="none" strike="noStrike" cap="none">
              <a:solidFill>
                <a:srgbClr val="FFFFFF"/>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a:solidFill>
                  <a:srgbClr val="FFFFFF"/>
                </a:solidFill>
                <a:latin typeface="Bai Jamjuree"/>
                <a:ea typeface="Bai Jamjuree"/>
                <a:cs typeface="Bai Jamjuree"/>
                <a:sym typeface="Bai Jamjuree"/>
              </a:rPr>
              <a:t>Data is not open-sourced besides PubMed – majority of scientific articles are behind paywall</a:t>
            </a:r>
            <a:endParaRPr sz="1400" b="0" i="0" u="none" strike="noStrike" cap="none">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chemeClr val="dk1"/>
              </a:buClr>
              <a:buSzPts val="2000"/>
              <a:buFont typeface="Arial"/>
              <a:buNone/>
            </a:pPr>
            <a:endParaRPr sz="2000" b="0" i="0" u="none" strike="noStrike" cap="none">
              <a:solidFill>
                <a:srgbClr val="FFFFFF"/>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a:solidFill>
                  <a:srgbClr val="FFFFFF"/>
                </a:solidFill>
                <a:latin typeface="Bai Jamjuree"/>
                <a:ea typeface="Bai Jamjuree"/>
                <a:cs typeface="Bai Jamjuree"/>
                <a:sym typeface="Bai Jamjuree"/>
              </a:rPr>
              <a:t>Interpretability of embeddings is lacking</a:t>
            </a:r>
            <a:endParaRPr/>
          </a:p>
          <a:p>
            <a:pPr marL="285750" marR="0" lvl="0" indent="-158750" algn="l" rtl="0">
              <a:lnSpc>
                <a:spcPct val="100000"/>
              </a:lnSpc>
              <a:spcBef>
                <a:spcPts val="0"/>
              </a:spcBef>
              <a:spcAft>
                <a:spcPts val="0"/>
              </a:spcAft>
              <a:buClr>
                <a:srgbClr val="FFFFFF"/>
              </a:buClr>
              <a:buSzPts val="2000"/>
              <a:buFont typeface="Arial"/>
              <a:buNone/>
            </a:pPr>
            <a:endParaRPr sz="2000" b="0" i="0" u="none" strike="noStrike" cap="none">
              <a:solidFill>
                <a:srgbClr val="FFFFFF"/>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a:solidFill>
                  <a:srgbClr val="FFFFFF"/>
                </a:solidFill>
                <a:latin typeface="Bai Jamjuree"/>
                <a:ea typeface="Bai Jamjuree"/>
                <a:cs typeface="Bai Jamjuree"/>
                <a:sym typeface="Bai Jamjuree"/>
              </a:rPr>
              <a:t>Many start-ups in this area but many are failing due to massive costs in bringing a drug to approval – requires large investment support</a:t>
            </a:r>
            <a:endParaRPr/>
          </a:p>
          <a:p>
            <a:pPr marL="285750" marR="0" lvl="0" indent="-158750" algn="l" rtl="0">
              <a:lnSpc>
                <a:spcPct val="100000"/>
              </a:lnSpc>
              <a:spcBef>
                <a:spcPts val="0"/>
              </a:spcBef>
              <a:spcAft>
                <a:spcPts val="0"/>
              </a:spcAft>
              <a:buClr>
                <a:srgbClr val="FFFFFF"/>
              </a:buClr>
              <a:buSzPts val="2000"/>
              <a:buFont typeface="Arial"/>
              <a:buNone/>
            </a:pPr>
            <a:endParaRPr sz="2000" b="0" i="0" u="none" strike="noStrike" cap="none">
              <a:solidFill>
                <a:srgbClr val="FFFFFF"/>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a:solidFill>
                  <a:srgbClr val="FFFFFF"/>
                </a:solidFill>
                <a:latin typeface="Bai Jamjuree"/>
                <a:ea typeface="Bai Jamjuree"/>
                <a:cs typeface="Bai Jamjuree"/>
                <a:sym typeface="Bai Jamjuree"/>
              </a:rPr>
              <a:t>AI developed drugs in clinical trials – none yet approved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Bai Jamjuree"/>
              <a:ea typeface="Bai Jamjuree"/>
              <a:cs typeface="Bai Jamjuree"/>
              <a:sym typeface="Bai Jamjuree"/>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6"/>
          <p:cNvSpPr txBox="1">
            <a:spLocks noGrp="1"/>
          </p:cNvSpPr>
          <p:nvPr>
            <p:ph type="title"/>
          </p:nvPr>
        </p:nvSpPr>
        <p:spPr>
          <a:xfrm>
            <a:off x="965200" y="558930"/>
            <a:ext cx="10753834" cy="5262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41B6E6"/>
              </a:buClr>
              <a:buSzPts val="3800"/>
              <a:buFont typeface="Bai Jamjuree"/>
              <a:buNone/>
            </a:pPr>
            <a:r>
              <a:rPr lang="en-US">
                <a:solidFill>
                  <a:srgbClr val="41B6E6"/>
                </a:solidFill>
              </a:rPr>
              <a:t>Summary</a:t>
            </a:r>
            <a:endParaRPr/>
          </a:p>
        </p:txBody>
      </p:sp>
      <p:sp>
        <p:nvSpPr>
          <p:cNvPr id="276" name="Google Shape;276;p26"/>
          <p:cNvSpPr txBox="1">
            <a:spLocks noGrp="1"/>
          </p:cNvSpPr>
          <p:nvPr>
            <p:ph type="sldNum" idx="12"/>
          </p:nvPr>
        </p:nvSpPr>
        <p:spPr>
          <a:xfrm>
            <a:off x="8975834" y="6446579"/>
            <a:ext cx="2743200" cy="184666"/>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1200"/>
              <a:buNone/>
            </a:pPr>
            <a:fld id="{00000000-1234-1234-1234-123412341234}" type="slidenum">
              <a:rPr lang="en-US"/>
              <a:t>89</a:t>
            </a:fld>
            <a:endParaRPr/>
          </a:p>
        </p:txBody>
      </p:sp>
      <p:sp>
        <p:nvSpPr>
          <p:cNvPr id="277" name="Google Shape;277;p26"/>
          <p:cNvSpPr txBox="1"/>
          <p:nvPr/>
        </p:nvSpPr>
        <p:spPr>
          <a:xfrm>
            <a:off x="965200" y="1474619"/>
            <a:ext cx="10058400" cy="4739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1B6E6"/>
                </a:solidFill>
                <a:latin typeface="Bai Jamjuree"/>
                <a:ea typeface="Bai Jamjuree"/>
                <a:cs typeface="Bai Jamjuree"/>
                <a:sym typeface="Bai Jamjuree"/>
              </a:rPr>
              <a:t>Benefits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41B6E6"/>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a:solidFill>
                  <a:srgbClr val="FFFFFF"/>
                </a:solidFill>
                <a:latin typeface="Bai Jamjuree"/>
                <a:ea typeface="Bai Jamjuree"/>
                <a:cs typeface="Bai Jamjuree"/>
                <a:sym typeface="Bai Jamjuree"/>
              </a:rPr>
              <a:t>ML has shown huge potential in helping with drug discovery</a:t>
            </a:r>
            <a:endParaRPr sz="1400" b="0" i="0" u="none" strike="noStrike" cap="none">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chemeClr val="dk1"/>
              </a:buClr>
              <a:buSzPts val="2000"/>
              <a:buFont typeface="Arial"/>
              <a:buNone/>
            </a:pPr>
            <a:endParaRPr sz="2000" b="0" i="0" u="none" strike="noStrike" cap="none">
              <a:solidFill>
                <a:srgbClr val="FFFFFF"/>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a:solidFill>
                  <a:srgbClr val="FFFFFF"/>
                </a:solidFill>
                <a:latin typeface="Bai Jamjuree"/>
                <a:ea typeface="Bai Jamjuree"/>
                <a:cs typeface="Bai Jamjuree"/>
                <a:sym typeface="Bai Jamjuree"/>
              </a:rPr>
              <a:t>Rewarding to use ML in this way</a:t>
            </a:r>
            <a:endParaRPr sz="1400" b="0" i="0" u="none" strike="noStrike" cap="none">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chemeClr val="dk1"/>
              </a:buClr>
              <a:buSzPts val="2000"/>
              <a:buFont typeface="Arial"/>
              <a:buNone/>
            </a:pPr>
            <a:endParaRPr sz="2000" b="0" i="0" u="none" strike="noStrike" cap="none">
              <a:solidFill>
                <a:srgbClr val="FFFFFF"/>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a:solidFill>
                  <a:srgbClr val="FFFFFF"/>
                </a:solidFill>
                <a:latin typeface="Bai Jamjuree"/>
                <a:ea typeface="Bai Jamjuree"/>
                <a:cs typeface="Bai Jamjuree"/>
                <a:sym typeface="Bai Jamjuree"/>
              </a:rPr>
              <a:t>Language model works well even on non-linguistic data (protein sequences)</a:t>
            </a:r>
            <a:endParaRPr/>
          </a:p>
          <a:p>
            <a:pPr marL="285750" marR="0" lvl="0" indent="-158750" algn="l" rtl="0">
              <a:lnSpc>
                <a:spcPct val="100000"/>
              </a:lnSpc>
              <a:spcBef>
                <a:spcPts val="0"/>
              </a:spcBef>
              <a:spcAft>
                <a:spcPts val="0"/>
              </a:spcAft>
              <a:buClr>
                <a:srgbClr val="FFFFFF"/>
              </a:buClr>
              <a:buSzPts val="2000"/>
              <a:buFont typeface="Arial"/>
              <a:buNone/>
            </a:pPr>
            <a:endParaRPr sz="2000" b="0" i="0" u="none" strike="noStrike" cap="none">
              <a:solidFill>
                <a:srgbClr val="FFFFFF"/>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a:solidFill>
                  <a:srgbClr val="FFFFFF"/>
                </a:solidFill>
                <a:latin typeface="Bai Jamjuree"/>
                <a:ea typeface="Bai Jamjuree"/>
                <a:cs typeface="Bai Jamjuree"/>
                <a:sym typeface="Bai Jamjuree"/>
              </a:rPr>
              <a:t>Language model captures complex medical concepts </a:t>
            </a:r>
            <a:endParaRPr/>
          </a:p>
          <a:p>
            <a:pPr marL="285750" marR="0" lvl="0" indent="-158750" algn="l" rtl="0">
              <a:lnSpc>
                <a:spcPct val="100000"/>
              </a:lnSpc>
              <a:spcBef>
                <a:spcPts val="0"/>
              </a:spcBef>
              <a:spcAft>
                <a:spcPts val="0"/>
              </a:spcAft>
              <a:buClr>
                <a:srgbClr val="FFFFFF"/>
              </a:buClr>
              <a:buSzPts val="2000"/>
              <a:buFont typeface="Arial"/>
              <a:buNone/>
            </a:pPr>
            <a:endParaRPr sz="2000" b="0" i="0" u="none" strike="noStrike" cap="none">
              <a:solidFill>
                <a:srgbClr val="FFFFFF"/>
              </a:solidFill>
              <a:latin typeface="Bai Jamjuree"/>
              <a:ea typeface="Bai Jamjuree"/>
              <a:cs typeface="Bai Jamjuree"/>
              <a:sym typeface="Bai Jamjuree"/>
            </a:endParaRPr>
          </a:p>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a:solidFill>
                  <a:srgbClr val="FFFFFF"/>
                </a:solidFill>
                <a:latin typeface="Bai Jamjuree"/>
                <a:ea typeface="Bai Jamjuree"/>
                <a:cs typeface="Bai Jamjuree"/>
                <a:sym typeface="Bai Jamjuree"/>
              </a:rPr>
              <a:t>Latent knowledge regarding future molecule discoveries can be extracted from past publications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FFFFFF"/>
              </a:buClr>
              <a:buSzPts val="2000"/>
              <a:buFont typeface="Arial"/>
              <a:buChar char="•"/>
            </a:pPr>
            <a:r>
              <a:rPr lang="en-US" sz="2000" b="0" i="0" u="none" strike="noStrike" cap="none">
                <a:solidFill>
                  <a:srgbClr val="FFFFFF"/>
                </a:solidFill>
                <a:latin typeface="Bai Jamjuree"/>
                <a:ea typeface="Bai Jamjuree"/>
                <a:cs typeface="Bai Jamjuree"/>
                <a:sym typeface="Bai Jamjuree"/>
              </a:rPr>
              <a:t>High return in case of success</a:t>
            </a:r>
            <a:endParaRPr sz="1400" b="0" i="0" u="none" strike="noStrike" cap="none">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chemeClr val="dk1"/>
              </a:buClr>
              <a:buSzPts val="2000"/>
              <a:buFont typeface="Arial"/>
              <a:buNone/>
            </a:pPr>
            <a:endParaRPr sz="2000" b="0" i="0" u="none" strike="noStrike" cap="none">
              <a:solidFill>
                <a:srgbClr val="FFFFFF"/>
              </a:solidFill>
              <a:latin typeface="Bai Jamjuree"/>
              <a:ea typeface="Bai Jamjuree"/>
              <a:cs typeface="Bai Jamjuree"/>
              <a:sym typeface="Bai Jamjure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23B96-26C3-4127-9625-BB24AFBD5818}"/>
              </a:ext>
            </a:extLst>
          </p:cNvPr>
          <p:cNvSpPr>
            <a:spLocks noGrp="1"/>
          </p:cNvSpPr>
          <p:nvPr>
            <p:ph type="title"/>
          </p:nvPr>
        </p:nvSpPr>
        <p:spPr/>
        <p:txBody>
          <a:bodyPr/>
          <a:lstStyle/>
          <a:p>
            <a:r>
              <a:rPr lang="en-US">
                <a:solidFill>
                  <a:srgbClr val="00B0F0"/>
                </a:solidFill>
              </a:rPr>
              <a:t>Drugs target malfunctioning protein</a:t>
            </a:r>
            <a:endParaRPr lang="en-US"/>
          </a:p>
        </p:txBody>
      </p:sp>
      <p:sp>
        <p:nvSpPr>
          <p:cNvPr id="3" name="Slide Number Placeholder 2">
            <a:extLst>
              <a:ext uri="{FF2B5EF4-FFF2-40B4-BE49-F238E27FC236}">
                <a16:creationId xmlns:a16="http://schemas.microsoft.com/office/drawing/2014/main" id="{07008BE0-8103-4E8A-9A7C-9FED52F4F0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10" name="Picture 9" descr="A picture containing silhouette&#10;&#10;Description automatically generated">
            <a:extLst>
              <a:ext uri="{FF2B5EF4-FFF2-40B4-BE49-F238E27FC236}">
                <a16:creationId xmlns:a16="http://schemas.microsoft.com/office/drawing/2014/main" id="{004443A8-AC38-4A66-95DC-145D5E2C21CD}"/>
              </a:ext>
            </a:extLst>
          </p:cNvPr>
          <p:cNvPicPr>
            <a:picLocks noChangeAspect="1"/>
          </p:cNvPicPr>
          <p:nvPr/>
        </p:nvPicPr>
        <p:blipFill>
          <a:blip r:embed="rId3"/>
          <a:stretch>
            <a:fillRect/>
          </a:stretch>
        </p:blipFill>
        <p:spPr>
          <a:xfrm>
            <a:off x="2336374" y="2065690"/>
            <a:ext cx="1543168" cy="3558448"/>
          </a:xfrm>
          <a:prstGeom prst="rect">
            <a:avLst/>
          </a:prstGeom>
        </p:spPr>
      </p:pic>
      <p:pic>
        <p:nvPicPr>
          <p:cNvPr id="11" name="Picture 10">
            <a:extLst>
              <a:ext uri="{FF2B5EF4-FFF2-40B4-BE49-F238E27FC236}">
                <a16:creationId xmlns:a16="http://schemas.microsoft.com/office/drawing/2014/main" id="{81142A85-9B69-4980-B137-EA1C61D10FBD}"/>
              </a:ext>
            </a:extLst>
          </p:cNvPr>
          <p:cNvPicPr>
            <a:picLocks noChangeAspect="1"/>
          </p:cNvPicPr>
          <p:nvPr/>
        </p:nvPicPr>
        <p:blipFill>
          <a:blip r:embed="rId4"/>
          <a:stretch>
            <a:fillRect/>
          </a:stretch>
        </p:blipFill>
        <p:spPr>
          <a:xfrm>
            <a:off x="309239" y="2004309"/>
            <a:ext cx="1991363" cy="1332886"/>
          </a:xfrm>
          <a:prstGeom prst="rect">
            <a:avLst/>
          </a:prstGeom>
        </p:spPr>
      </p:pic>
      <p:cxnSp>
        <p:nvCxnSpPr>
          <p:cNvPr id="16" name="Straight Connector 15">
            <a:extLst>
              <a:ext uri="{FF2B5EF4-FFF2-40B4-BE49-F238E27FC236}">
                <a16:creationId xmlns:a16="http://schemas.microsoft.com/office/drawing/2014/main" id="{85DF6684-09FC-4400-AA40-A1895F90819F}"/>
              </a:ext>
            </a:extLst>
          </p:cNvPr>
          <p:cNvCxnSpPr>
            <a:cxnSpLocks/>
          </p:cNvCxnSpPr>
          <p:nvPr/>
        </p:nvCxnSpPr>
        <p:spPr>
          <a:xfrm flipH="1" flipV="1">
            <a:off x="2179016" y="2670752"/>
            <a:ext cx="708201" cy="2506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C3678EB-4AFD-4703-8F10-1D3EE4CC5E00}"/>
              </a:ext>
            </a:extLst>
          </p:cNvPr>
          <p:cNvCxnSpPr>
            <a:cxnSpLocks/>
          </p:cNvCxnSpPr>
          <p:nvPr/>
        </p:nvCxnSpPr>
        <p:spPr>
          <a:xfrm flipH="1">
            <a:off x="4468875" y="3430762"/>
            <a:ext cx="13881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E5FBD129-3BBC-4EEB-805C-10F2EDFD7ED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62750" y1="57342" x2="62750" y2="57342"/>
                        <a14:foregroundMark x1="67950" y1="60532" x2="67950" y2="60532"/>
                        <a14:foregroundMark x1="62750" y1="82392" x2="62750" y2="82392"/>
                        <a14:foregroundMark x1="62050" y1="70698" x2="62050" y2="70698"/>
                        <a14:foregroundMark x1="70400" y1="83389" x2="70400" y2="83389"/>
                        <a14:foregroundMark x1="70400" y1="70033" x2="70400" y2="70033"/>
                        <a14:foregroundMark x1="70400" y1="70033" x2="70400" y2="70033"/>
                        <a14:foregroundMark x1="66150" y1="66844" x2="66150" y2="66844"/>
                        <a14:foregroundMark x1="66150" y1="66844" x2="66150" y2="66844"/>
                        <a14:foregroundMark x1="67150" y1="52226" x2="68750" y2="70100"/>
                        <a14:foregroundMark x1="68750" y1="70100" x2="72750" y2="57608"/>
                        <a14:foregroundMark x1="72750" y1="57608" x2="72200" y2="53355"/>
                        <a14:foregroundMark x1="60100" y1="52359" x2="64650" y2="76146"/>
                        <a14:foregroundMark x1="64650" y1="76146" x2="72250" y2="74086"/>
                        <a14:foregroundMark x1="72250" y1="74086" x2="73650" y2="55880"/>
                        <a14:foregroundMark x1="73650" y1="55880" x2="67450" y2="50631"/>
                        <a14:foregroundMark x1="67450" y1="50631" x2="61300" y2="50631"/>
                        <a14:foregroundMark x1="59150" y1="50299" x2="60300" y2="81063"/>
                        <a14:foregroundMark x1="60300" y1="81063" x2="65300" y2="85050"/>
                        <a14:foregroundMark x1="65300" y1="85050" x2="72250" y2="82458"/>
                        <a14:foregroundMark x1="72250" y1="82458" x2="74850" y2="77076"/>
                        <a14:foregroundMark x1="62400" y1="85914" x2="62400" y2="85914"/>
                        <a14:backgroundMark x1="30600" y1="10897" x2="30600" y2="10897"/>
                        <a14:backgroundMark x1="34950" y1="13023" x2="34950" y2="13023"/>
                        <a14:backgroundMark x1="31350" y1="26844" x2="31350" y2="26844"/>
                        <a14:backgroundMark x1="30150" y1="66512" x2="30150" y2="66512"/>
                        <a14:backgroundMark x1="33050" y1="10897" x2="28450" y2="24385"/>
                        <a14:backgroundMark x1="28450" y1="24385" x2="27450" y2="67641"/>
                        <a14:backgroundMark x1="27450" y1="67641" x2="34550" y2="78738"/>
                        <a14:backgroundMark x1="34550" y1="78738" x2="42850" y2="43721"/>
                        <a14:backgroundMark x1="42850" y1="43721" x2="37500" y2="16944"/>
                        <a14:backgroundMark x1="37500" y1="16944" x2="28500" y2="12757"/>
                        <a14:backgroundMark x1="28500" y1="12757" x2="25550" y2="12691"/>
                        <a14:backgroundMark x1="22750" y1="18937" x2="26400" y2="81728"/>
                        <a14:backgroundMark x1="26400" y1="81728" x2="37350" y2="65847"/>
                        <a14:backgroundMark x1="37350" y1="65847" x2="38950" y2="27110"/>
                        <a14:backgroundMark x1="38950" y1="27110" x2="34350" y2="15880"/>
                        <a14:backgroundMark x1="21450" y1="12691" x2="20000" y2="31960"/>
                        <a14:backgroundMark x1="20000" y1="31960" x2="24900" y2="69302"/>
                        <a14:backgroundMark x1="24900" y1="69302" x2="31550" y2="76811"/>
                        <a14:backgroundMark x1="31550" y1="76811" x2="40700" y2="49302"/>
                        <a14:backgroundMark x1="40700" y1="49302" x2="38200" y2="17807"/>
                        <a14:backgroundMark x1="38200" y1="17807" x2="31250" y2="9568"/>
                        <a14:backgroundMark x1="31250" y1="9568" x2="21800" y2="12691"/>
                        <a14:backgroundMark x1="18900" y1="28106" x2="22950" y2="38073"/>
                        <a14:backgroundMark x1="22950" y1="38073" x2="30950" y2="22658"/>
                        <a14:backgroundMark x1="30950" y1="22658" x2="24800" y2="12292"/>
                        <a14:backgroundMark x1="24800" y1="12292" x2="18400" y2="18472"/>
                        <a14:backgroundMark x1="20850" y1="20864" x2="25650" y2="28638"/>
                        <a14:backgroundMark x1="25650" y1="28638" x2="30600" y2="16080"/>
                        <a14:backgroundMark x1="30600" y1="16080" x2="22300" y2="20532"/>
                        <a14:backgroundMark x1="22300" y1="20532" x2="19250" y2="25382"/>
                        <a14:backgroundMark x1="29750" y1="11694" x2="26650" y2="25515"/>
                        <a14:backgroundMark x1="26650" y1="25515" x2="32200" y2="10631"/>
                        <a14:backgroundMark x1="32200" y1="10631" x2="32450" y2="8372"/>
                        <a14:backgroundMark x1="21200" y1="23455" x2="24450" y2="30764"/>
                        <a14:backgroundMark x1="24450" y1="30764" x2="21050" y2="23920"/>
                        <a14:backgroundMark x1="20350" y1="65050" x2="21500" y2="75415"/>
                        <a14:backgroundMark x1="21500" y1="75415" x2="27650" y2="83123"/>
                        <a14:backgroundMark x1="27650" y1="83123" x2="27000" y2="72757"/>
                        <a14:backgroundMark x1="27000" y1="72757" x2="23750" y2="63721"/>
                        <a14:backgroundMark x1="23750" y1="63721" x2="17150" y2="68638"/>
                        <a14:backgroundMark x1="17150" y1="68638" x2="22300" y2="74884"/>
                        <a14:backgroundMark x1="21900" y1="67442" x2="21450" y2="66179"/>
                        <a14:backgroundMark x1="21300" y1="67774" x2="25100" y2="72757"/>
                        <a14:backgroundMark x1="25100" y1="72757" x2="22650" y2="64850"/>
                        <a14:backgroundMark x1="22650" y1="64850" x2="21150" y2="73621"/>
                        <a14:backgroundMark x1="21150" y1="73621" x2="21650" y2="75681"/>
                        <a14:backgroundMark x1="22300" y1="71495" x2="25300" y2="78140"/>
                        <a14:backgroundMark x1="25300" y1="78140" x2="22750" y2="71495"/>
                        <a14:backgroundMark x1="26750" y1="82924" x2="34650" y2="80199"/>
                        <a14:backgroundMark x1="34650" y1="80199" x2="26500" y2="84186"/>
                        <a14:backgroundMark x1="33150" y1="77741" x2="37150" y2="22458"/>
                        <a14:backgroundMark x1="37150" y1="22458" x2="36150" y2="31229"/>
                        <a14:backgroundMark x1="36150" y1="31229" x2="37000" y2="68040"/>
                        <a14:backgroundMark x1="37000" y1="68040" x2="36100" y2="74950"/>
                        <a14:backgroundMark x1="36100" y1="74950" x2="33050" y2="77741"/>
                        <a14:backgroundMark x1="30600" y1="12359" x2="37050" y2="16213"/>
                        <a14:backgroundMark x1="35450" y1="14153" x2="31000" y2="11429"/>
                        <a14:backgroundMark x1="31000" y1="11429" x2="31950" y2="12027"/>
                        <a14:backgroundMark x1="31950" y1="12027" x2="33150" y2="12691"/>
                        <a14:backgroundMark x1="35100" y1="23455" x2="35800" y2="24385"/>
                        <a14:backgroundMark x1="35550" y1="21063" x2="37150" y2="23455"/>
                        <a14:backgroundMark x1="25900" y1="25249" x2="26000" y2="27442"/>
                        <a14:backgroundMark x1="21550" y1="27176" x2="21300" y2="27442"/>
                        <a14:backgroundMark x1="22400" y1="28106" x2="22300" y2="33223"/>
                      </a14:backgroundRemoval>
                    </a14:imgEffect>
                  </a14:imgLayer>
                </a14:imgProps>
              </a:ext>
            </a:extLst>
          </a:blip>
          <a:srcRect l="39648"/>
          <a:stretch/>
        </p:blipFill>
        <p:spPr>
          <a:xfrm>
            <a:off x="6141800" y="2725043"/>
            <a:ext cx="1112277" cy="1386849"/>
          </a:xfrm>
          <a:prstGeom prst="rect">
            <a:avLst/>
          </a:prstGeom>
        </p:spPr>
      </p:pic>
      <p:pic>
        <p:nvPicPr>
          <p:cNvPr id="40" name="Picture 2" descr="See the source image">
            <a:extLst>
              <a:ext uri="{FF2B5EF4-FFF2-40B4-BE49-F238E27FC236}">
                <a16:creationId xmlns:a16="http://schemas.microsoft.com/office/drawing/2014/main" id="{119B2302-82FA-4440-A90F-DF382285FE16}"/>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33235" y="2849640"/>
            <a:ext cx="2685799" cy="1386849"/>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DFBBA7DE-359A-4017-B893-9AEBB3365178}"/>
              </a:ext>
            </a:extLst>
          </p:cNvPr>
          <p:cNvCxnSpPr>
            <a:cxnSpLocks/>
          </p:cNvCxnSpPr>
          <p:nvPr/>
        </p:nvCxnSpPr>
        <p:spPr>
          <a:xfrm flipH="1">
            <a:off x="7353459" y="3430762"/>
            <a:ext cx="13881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AA3DEB6-89B1-18CB-05F8-0F1963393D4D}"/>
              </a:ext>
            </a:extLst>
          </p:cNvPr>
          <p:cNvSpPr txBox="1">
            <a:spLocks/>
          </p:cNvSpPr>
          <p:nvPr/>
        </p:nvSpPr>
        <p:spPr>
          <a:xfrm>
            <a:off x="3245449" y="6102840"/>
            <a:ext cx="6181834" cy="52629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800"/>
              <a:buFont typeface="Bai Jamjuree"/>
              <a:buNone/>
              <a:defRPr sz="3800" b="1" i="0" u="none" strike="noStrike" cap="none">
                <a:solidFill>
                  <a:schemeClr val="lt1"/>
                </a:solidFill>
                <a:latin typeface="Bai Jamjuree"/>
                <a:ea typeface="Bai Jamjuree"/>
                <a:cs typeface="Bai Jamjuree"/>
                <a:sym typeface="Bai Jamjure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solidFill>
                  <a:srgbClr val="FFFFFF"/>
                </a:solidFill>
              </a:rPr>
              <a:t>Drug ~ small molecule</a:t>
            </a:r>
          </a:p>
        </p:txBody>
      </p:sp>
      <p:sp>
        <p:nvSpPr>
          <p:cNvPr id="4" name="Title 1">
            <a:extLst>
              <a:ext uri="{FF2B5EF4-FFF2-40B4-BE49-F238E27FC236}">
                <a16:creationId xmlns:a16="http://schemas.microsoft.com/office/drawing/2014/main" id="{433FC273-0B75-25AA-153C-F7CB0B300921}"/>
              </a:ext>
            </a:extLst>
          </p:cNvPr>
          <p:cNvSpPr txBox="1">
            <a:spLocks/>
          </p:cNvSpPr>
          <p:nvPr/>
        </p:nvSpPr>
        <p:spPr>
          <a:xfrm>
            <a:off x="166153" y="3382640"/>
            <a:ext cx="2134449" cy="55399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800"/>
              <a:buFont typeface="Bai Jamjuree"/>
              <a:buNone/>
              <a:defRPr sz="3800" b="1" i="0" u="none" strike="noStrike" cap="none">
                <a:solidFill>
                  <a:schemeClr val="lt1"/>
                </a:solidFill>
                <a:latin typeface="Bai Jamjuree"/>
                <a:ea typeface="Bai Jamjuree"/>
                <a:cs typeface="Bai Jamjuree"/>
                <a:sym typeface="Bai Jamjure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000" b="0">
                <a:solidFill>
                  <a:schemeClr val="bg1"/>
                </a:solidFill>
              </a:rPr>
              <a:t>Protein that malfunctions</a:t>
            </a:r>
          </a:p>
        </p:txBody>
      </p:sp>
      <p:sp>
        <p:nvSpPr>
          <p:cNvPr id="6" name="TextBox 5">
            <a:extLst>
              <a:ext uri="{FF2B5EF4-FFF2-40B4-BE49-F238E27FC236}">
                <a16:creationId xmlns:a16="http://schemas.microsoft.com/office/drawing/2014/main" id="{D3F69294-967E-25D8-CDEB-570CA7F8ED9B}"/>
              </a:ext>
            </a:extLst>
          </p:cNvPr>
          <p:cNvSpPr txBox="1"/>
          <p:nvPr/>
        </p:nvSpPr>
        <p:spPr>
          <a:xfrm>
            <a:off x="8878273" y="4236489"/>
            <a:ext cx="2743200" cy="1015663"/>
          </a:xfrm>
          <a:prstGeom prst="rect">
            <a:avLst/>
          </a:prstGeom>
          <a:noFill/>
        </p:spPr>
        <p:txBody>
          <a:bodyPr wrap="square" lIns="91440" tIns="45720" rIns="91440" bIns="45720" anchor="t">
            <a:spAutoFit/>
          </a:bodyPr>
          <a:lstStyle/>
          <a:p>
            <a:pPr algn="ctr"/>
            <a:r>
              <a:rPr lang="en-US" sz="2000">
                <a:solidFill>
                  <a:schemeClr val="bg1"/>
                </a:solidFill>
                <a:latin typeface="Bai Jamjuree"/>
                <a:cs typeface="Bai Jamjuree"/>
              </a:rPr>
              <a:t>Drug that binds to protein and changes its behavior</a:t>
            </a:r>
          </a:p>
        </p:txBody>
      </p:sp>
    </p:spTree>
    <p:extLst>
      <p:ext uri="{BB962C8B-B14F-4D97-AF65-F5344CB8AC3E}">
        <p14:creationId xmlns:p14="http://schemas.microsoft.com/office/powerpoint/2010/main" val="319984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theme/theme1.xml><?xml version="1.0" encoding="utf-8"?>
<a:theme xmlns:a="http://schemas.openxmlformats.org/drawingml/2006/main" name="Office Theme">
  <a:themeElements>
    <a:clrScheme name="Custom 10">
      <a:dk1>
        <a:srgbClr val="15153A"/>
      </a:dk1>
      <a:lt1>
        <a:srgbClr val="FFFFFF"/>
      </a:lt1>
      <a:dk2>
        <a:srgbClr val="15153A"/>
      </a:dk2>
      <a:lt2>
        <a:srgbClr val="E7E6E6"/>
      </a:lt2>
      <a:accent1>
        <a:srgbClr val="41B6E6"/>
      </a:accent1>
      <a:accent2>
        <a:srgbClr val="0019A5"/>
      </a:accent2>
      <a:accent3>
        <a:srgbClr val="15153A"/>
      </a:accent3>
      <a:accent4>
        <a:srgbClr val="E6E6E6"/>
      </a:accent4>
      <a:accent5>
        <a:srgbClr val="FFFFFF"/>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A2F82E4D9CDF4498ECFE9748C3937D" ma:contentTypeVersion="14" ma:contentTypeDescription="Create a new document." ma:contentTypeScope="" ma:versionID="7fc389bba4208c47a6c68c75953d792c">
  <xsd:schema xmlns:xsd="http://www.w3.org/2001/XMLSchema" xmlns:xs="http://www.w3.org/2001/XMLSchema" xmlns:p="http://schemas.microsoft.com/office/2006/metadata/properties" xmlns:ns2="79ad496a-d0ef-43a9-b65d-6f8d751a2dc6" xmlns:ns3="30b46344-0c56-43f8-9d6c-2cb657854c21" targetNamespace="http://schemas.microsoft.com/office/2006/metadata/properties" ma:root="true" ma:fieldsID="bb50b14e0e2d0b7e339f2bd0834bd9af" ns2:_="" ns3:_="">
    <xsd:import namespace="79ad496a-d0ef-43a9-b65d-6f8d751a2dc6"/>
    <xsd:import namespace="30b46344-0c56-43f8-9d6c-2cb657854c2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ad496a-d0ef-43a9-b65d-6f8d751a2d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55968d01-11d5-4478-a0d2-6db22708b049" ma:termSetId="09814cd3-568e-fe90-9814-8d621ff8fb84" ma:anchorId="fba54fb3-c3e1-fe81-a776-ca4b69148c4d" ma:open="true" ma:isKeyword="false">
      <xsd:complexType>
        <xsd:sequence>
          <xsd:element ref="pc:Terms" minOccurs="0" maxOccurs="1"/>
        </xsd:sequence>
      </xsd:complex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0b46344-0c56-43f8-9d6c-2cb657854c2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2adaf98c-b591-4b9f-abfd-0be7e4cb65fa}" ma:internalName="TaxCatchAll" ma:showField="CatchAllData" ma:web="30b46344-0c56-43f8-9d6c-2cb657854c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30b46344-0c56-43f8-9d6c-2cb657854c21" xsi:nil="true"/>
    <lcf76f155ced4ddcb4097134ff3c332f xmlns="79ad496a-d0ef-43a9-b65d-6f8d751a2dc6">
      <Terms xmlns="http://schemas.microsoft.com/office/infopath/2007/PartnerControls"/>
    </lcf76f155ced4ddcb4097134ff3c332f>
    <SharedWithUsers xmlns="30b46344-0c56-43f8-9d6c-2cb657854c21">
      <UserInfo>
        <DisplayName>Kubišta Michal</DisplayName>
        <AccountId>53</AccountId>
        <AccountType/>
      </UserInfo>
      <UserInfo>
        <DisplayName>Domankuš Miroslav</DisplayName>
        <AccountId>12</AccountId>
        <AccountType/>
      </UserInfo>
      <UserInfo>
        <DisplayName>Vendl Alexandr</DisplayName>
        <AccountId>63</AccountId>
        <AccountType/>
      </UserInfo>
      <UserInfo>
        <DisplayName>Roskovec Filip</DisplayName>
        <AccountId>60</AccountId>
        <AccountType/>
      </UserInfo>
    </SharedWithUsers>
  </documentManagement>
</p:properties>
</file>

<file path=customXml/itemProps1.xml><?xml version="1.0" encoding="utf-8"?>
<ds:datastoreItem xmlns:ds="http://schemas.openxmlformats.org/officeDocument/2006/customXml" ds:itemID="{99902A56-E717-407D-BB84-5DCC3845F773}">
  <ds:schemaRefs>
    <ds:schemaRef ds:uri="30b46344-0c56-43f8-9d6c-2cb657854c21"/>
    <ds:schemaRef ds:uri="79ad496a-d0ef-43a9-b65d-6f8d751a2d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B7BD060-6C1D-4DC5-8B53-A449D909F95D}">
  <ds:schemaRefs>
    <ds:schemaRef ds:uri="http://schemas.microsoft.com/sharepoint/v3/contenttype/forms"/>
  </ds:schemaRefs>
</ds:datastoreItem>
</file>

<file path=customXml/itemProps3.xml><?xml version="1.0" encoding="utf-8"?>
<ds:datastoreItem xmlns:ds="http://schemas.openxmlformats.org/officeDocument/2006/customXml" ds:itemID="{7FA8C098-44D2-4422-868A-41F043AF6977}">
  <ds:schemaRefs>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30b46344-0c56-43f8-9d6c-2cb657854c21"/>
    <ds:schemaRef ds:uri="http://purl.org/dc/elements/1.1/"/>
    <ds:schemaRef ds:uri="http://schemas.microsoft.com/office/2006/metadata/properties"/>
    <ds:schemaRef ds:uri="79ad496a-d0ef-43a9-b65d-6f8d751a2dc6"/>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5262</Words>
  <Application>Microsoft Office PowerPoint</Application>
  <PresentationFormat>Widescreen</PresentationFormat>
  <Paragraphs>803</Paragraphs>
  <Slides>89</Slides>
  <Notes>48</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Noto Sans Symbols</vt:lpstr>
      <vt:lpstr>Calibri</vt:lpstr>
      <vt:lpstr>Arial</vt:lpstr>
      <vt:lpstr>Courier New</vt:lpstr>
      <vt:lpstr>Bai Jamjuree</vt:lpstr>
      <vt:lpstr>Times New Roman</vt:lpstr>
      <vt:lpstr>Office Theme</vt:lpstr>
      <vt:lpstr>Applying NLP to aid drug discovery</vt:lpstr>
      <vt:lpstr>Workshop structure</vt:lpstr>
      <vt:lpstr>Motivation</vt:lpstr>
      <vt:lpstr>Drug discovery is difficult</vt:lpstr>
      <vt:lpstr>ML accelerates drug discovery </vt:lpstr>
      <vt:lpstr>Drugs and disease</vt:lpstr>
      <vt:lpstr>Protein malfunction ~ disease</vt:lpstr>
      <vt:lpstr>Drugs target malfunctioning protein</vt:lpstr>
      <vt:lpstr>Drugs target malfunctioning protein</vt:lpstr>
      <vt:lpstr>Basics of drug discovery</vt:lpstr>
      <vt:lpstr>Workshop structure</vt:lpstr>
      <vt:lpstr>Proteins</vt:lpstr>
      <vt:lpstr>Proteins: sequence of amino acids</vt:lpstr>
      <vt:lpstr>Protein structure: AlphaFold</vt:lpstr>
      <vt:lpstr>AlphaFold: Outputs</vt:lpstr>
      <vt:lpstr>AlphaFold: Consequences for drug discovery</vt:lpstr>
      <vt:lpstr>Small molecules (drugs)</vt:lpstr>
      <vt:lpstr>Small molecule – Large search</vt:lpstr>
      <vt:lpstr>Workshop structure</vt:lpstr>
      <vt:lpstr>Machine learning for drug discovery</vt:lpstr>
      <vt:lpstr>What advantage can AI bring to drug discovery?</vt:lpstr>
      <vt:lpstr>How to find a suitable drug molecule?</vt:lpstr>
      <vt:lpstr>How to train a model to identify the desired molecule?</vt:lpstr>
      <vt:lpstr>Workshop structure</vt:lpstr>
      <vt:lpstr>Data and Features</vt:lpstr>
      <vt:lpstr>Data</vt:lpstr>
      <vt:lpstr>Data: Proteins as a language </vt:lpstr>
      <vt:lpstr>Data: Molecules as a language</vt:lpstr>
      <vt:lpstr>SMILES</vt:lpstr>
      <vt:lpstr>IUPAC – alternative molecule representation</vt:lpstr>
      <vt:lpstr>Workshop structure</vt:lpstr>
      <vt:lpstr>Natural Language Processing (NLP)</vt:lpstr>
      <vt:lpstr>NLP</vt:lpstr>
      <vt:lpstr>Word embeddings</vt:lpstr>
      <vt:lpstr>Drawbacks of using Word2Vec</vt:lpstr>
      <vt:lpstr>Transformers</vt:lpstr>
      <vt:lpstr>Transformers encoder: Architecture</vt:lpstr>
      <vt:lpstr>Transformers encoder: Attention </vt:lpstr>
      <vt:lpstr>Transformers encoder: Attention </vt:lpstr>
      <vt:lpstr>First notebook:  01_assignment_intro_to_transformers.ipynb</vt:lpstr>
      <vt:lpstr>Workshop structure</vt:lpstr>
      <vt:lpstr>NLP for drug discovery</vt:lpstr>
      <vt:lpstr>Data sources: Text</vt:lpstr>
      <vt:lpstr>Approach</vt:lpstr>
      <vt:lpstr>What medical text embeddings look like</vt:lpstr>
      <vt:lpstr>Medical NLP model</vt:lpstr>
      <vt:lpstr>PowerPoint Presentation</vt:lpstr>
      <vt:lpstr>Case study Classify if a molecule can cross the blood-brain barrier</vt:lpstr>
      <vt:lpstr>Second notebook:  02_assignment_preprocess_BBB.ipynb    Third notebook:  03_assignment_BBB_PubMed_BERT.ipynb</vt:lpstr>
      <vt:lpstr>Workshop structure</vt:lpstr>
      <vt:lpstr>Using NLP for small molecules </vt:lpstr>
      <vt:lpstr>Building embeddings for molecules</vt:lpstr>
      <vt:lpstr>ChemBERTa: what is it</vt:lpstr>
      <vt:lpstr>ChemBERTa: how it works</vt:lpstr>
      <vt:lpstr>ChemBERTa: how it works</vt:lpstr>
      <vt:lpstr>ChemBERTa: prediction</vt:lpstr>
      <vt:lpstr>ChemBERTa: results</vt:lpstr>
      <vt:lpstr>Fourth notebook:  04_asignment_BBB_ChemBERTa.ipynb </vt:lpstr>
      <vt:lpstr>If we have time....</vt:lpstr>
      <vt:lpstr>Multilingual molecular representations</vt:lpstr>
      <vt:lpstr>Multilingual molecular representations</vt:lpstr>
      <vt:lpstr>Multilingual molecular representations</vt:lpstr>
      <vt:lpstr>Multilingual molecular representations</vt:lpstr>
      <vt:lpstr>PowerPoint Presentation</vt:lpstr>
      <vt:lpstr>Workshop structure</vt:lpstr>
      <vt:lpstr>The future of AI in drug discovery</vt:lpstr>
      <vt:lpstr>AI model for drug generation</vt:lpstr>
      <vt:lpstr>AI model for drug generation: Moonshot</vt:lpstr>
      <vt:lpstr>AI model for drug generation: Moonshot </vt:lpstr>
      <vt:lpstr>AI model for drug generation: Approach</vt:lpstr>
      <vt:lpstr>AI model for drug generation: Results and challenges</vt:lpstr>
      <vt:lpstr>Gaining traction: Enhancing Models in Drug Discovery with the Ability to Understand Human Language</vt:lpstr>
      <vt:lpstr>The parting glass</vt:lpstr>
      <vt:lpstr>Back-up</vt:lpstr>
      <vt:lpstr>NLP for proteins</vt:lpstr>
      <vt:lpstr>NLP for proteins</vt:lpstr>
      <vt:lpstr>Molecular BERT: how it works</vt:lpstr>
      <vt:lpstr>Data sources for drug discovery</vt:lpstr>
      <vt:lpstr>Case study:  Classify molecules based on their ability to cross the blood-brain barrier</vt:lpstr>
      <vt:lpstr>Reuse</vt:lpstr>
      <vt:lpstr>How to prepare a labeled dataset?</vt:lpstr>
      <vt:lpstr>PowerPoint Presentation</vt:lpstr>
      <vt:lpstr>Graph representations of molecules</vt:lpstr>
      <vt:lpstr>Stage 2</vt:lpstr>
      <vt:lpstr>Our problem – cancer drug</vt:lpstr>
      <vt:lpstr>Classification problem</vt:lpstr>
      <vt:lpstr>How to find immune regulators that are not yet known?</vt:lpstr>
      <vt:lpstr>Summary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NLP to accelerate drug discovery</dc:title>
  <dc:creator>OSullivan Aisling</dc:creator>
  <cp:lastModifiedBy>OSullivan Aisling</cp:lastModifiedBy>
  <cp:revision>1</cp:revision>
  <dcterms:modified xsi:type="dcterms:W3CDTF">2023-06-01T15:02:36Z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0x0101009FA2F82E4D9CDF4498ECFE9748C3937D</vt:lpwstr>
  </property>
  <property fmtid="{D5CDD505-2E9C-101B-9397-08002B2CF9AE}" pid="3" name="MediaServiceImageTags">
    <vt:lpwstr/>
  </property>
  <property fmtid="{D5CDD505-2E9C-101B-9397-08002B2CF9AE}" pid="4" name="MSIP_Label_6f8a142f-f8e1-47f5-bdab-718b4b85da93_Enabled">
    <vt:lpwstr>true</vt:lpwstr>
  </property>
  <property fmtid="{D5CDD505-2E9C-101B-9397-08002B2CF9AE}" pid="5" name="MSIP_Label_6f8a142f-f8e1-47f5-bdab-718b4b85da93_SetDate">
    <vt:lpwstr>2023-02-09T13:59:56Z</vt:lpwstr>
  </property>
  <property fmtid="{D5CDD505-2E9C-101B-9397-08002B2CF9AE}" pid="6" name="MSIP_Label_6f8a142f-f8e1-47f5-bdab-718b4b85da93_Method">
    <vt:lpwstr>Standard</vt:lpwstr>
  </property>
  <property fmtid="{D5CDD505-2E9C-101B-9397-08002B2CF9AE}" pid="7" name="MSIP_Label_6f8a142f-f8e1-47f5-bdab-718b4b85da93_Name">
    <vt:lpwstr>SEC-C_ReLabel</vt:lpwstr>
  </property>
  <property fmtid="{D5CDD505-2E9C-101B-9397-08002B2CF9AE}" pid="8" name="MSIP_Label_6f8a142f-f8e1-47f5-bdab-718b4b85da93_SiteId">
    <vt:lpwstr>b287c0b1-6968-4dc8-9732-8d00f2760e89</vt:lpwstr>
  </property>
  <property fmtid="{D5CDD505-2E9C-101B-9397-08002B2CF9AE}" pid="9" name="MSIP_Label_6f8a142f-f8e1-47f5-bdab-718b4b85da93_ActionId">
    <vt:lpwstr>c2316b95-56e5-4304-a098-53acb26ea202</vt:lpwstr>
  </property>
  <property fmtid="{D5CDD505-2E9C-101B-9397-08002B2CF9AE}" pid="10" name="MSIP_Label_6f8a142f-f8e1-47f5-bdab-718b4b85da93_ContentBits">
    <vt:lpwstr>0</vt:lpwstr>
  </property>
</Properties>
</file>